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.webp" ContentType="image/webp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51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0" r:id="rId9"/>
    <p:sldId id="261" r:id="rId10"/>
    <p:sldId id="262" r:id="rId11"/>
    <p:sldId id="263" r:id="rId12"/>
    <p:sldId id="285" r:id="rId13"/>
    <p:sldId id="264" r:id="rId14"/>
    <p:sldId id="289" r:id="rId15"/>
    <p:sldId id="287" r:id="rId16"/>
    <p:sldId id="265" r:id="rId17"/>
    <p:sldId id="275" r:id="rId18"/>
    <p:sldId id="266" r:id="rId19"/>
    <p:sldId id="267" r:id="rId20"/>
    <p:sldId id="268" r:id="rId21"/>
    <p:sldId id="273" r:id="rId22"/>
    <p:sldId id="269" r:id="rId23"/>
    <p:sldId id="284" r:id="rId24"/>
    <p:sldId id="270" r:id="rId25"/>
    <p:sldId id="274" r:id="rId26"/>
    <p:sldId id="271" r:id="rId27"/>
    <p:sldId id="276" r:id="rId28"/>
    <p:sldId id="277" r:id="rId29"/>
    <p:sldId id="279" r:id="rId30"/>
    <p:sldId id="280" r:id="rId31"/>
    <p:sldId id="272" r:id="rId32"/>
  </p:sldIdLst>
  <p:sldSz cx="16256000" cy="9144000"/>
  <p:notesSz cx="9144000" cy="16256000"/>
  <p:embeddedFontLst>
    <p:embeddedFont>
      <p:font typeface="得意黑" pitchFamily="34" charset="-122"/>
      <p:italic r:id="rId36"/>
    </p:embeddedFont>
    <p:embeddedFont>
      <p:font typeface="得意黑" pitchFamily="34" charset="-120"/>
      <p:italic r:id="rId37"/>
    </p:embeddedFont>
    <p:embeddedFont>
      <p:font typeface="MiSans" panose="00000500000000000000" pitchFamily="34" charset="-122"/>
      <p:regular r:id="rId38"/>
    </p:embeddedFont>
    <p:embeddedFont>
      <p:font typeface="MiSans" panose="00000500000000000000" pitchFamily="34" charset="-120"/>
      <p:regular r:id="rId39"/>
    </p:embeddedFont>
    <p:embeddedFont>
      <p:font typeface="Calibri" panose="020F0502020204030204" charset="0"/>
      <p:regular r:id="rId40"/>
      <p:bold r:id="rId41"/>
      <p:italic r:id="rId42"/>
      <p:boldItalic r:id="rId4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2" Type="http://schemas.openxmlformats.org/officeDocument/2006/relationships/font" Target="fonts/font7.fntdata"/><Relationship Id="rId41" Type="http://schemas.openxmlformats.org/officeDocument/2006/relationships/font" Target="fonts/font6.fntdata"/><Relationship Id="rId40" Type="http://schemas.openxmlformats.org/officeDocument/2006/relationships/font" Target="fonts/font5.fntdata"/><Relationship Id="rId4" Type="http://schemas.openxmlformats.org/officeDocument/2006/relationships/slide" Target="slides/slide1.xml"/><Relationship Id="rId39" Type="http://schemas.openxmlformats.org/officeDocument/2006/relationships/font" Target="fonts/font4.fntdata"/><Relationship Id="rId38" Type="http://schemas.openxmlformats.org/officeDocument/2006/relationships/font" Target="fonts/font3.fntdata"/><Relationship Id="rId37" Type="http://schemas.openxmlformats.org/officeDocument/2006/relationships/font" Target="fonts/font2.fntdata"/><Relationship Id="rId36" Type="http://schemas.openxmlformats.org/officeDocument/2006/relationships/font" Target="fonts/font1.fntdata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webp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web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dgtlinfra.com/51beb1133b2185c8a09f1bf2d42955398a48c340.webp"/>
          <p:cNvPicPr>
            <a:picLocks noChangeAspect="1"/>
          </p:cNvPicPr>
          <p:nvPr/>
        </p:nvPicPr>
        <p:blipFill>
          <a:blip r:embed="rId1">
            <a:alphaModFix amt="40000"/>
          </a:blip>
          <a:srcRect l="10330" r="10330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80000"/>
                </a:srgbClr>
              </a:gs>
              <a:gs pos="50000">
                <a:srgbClr val="1A1D21">
                  <a:alpha val="90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508000" y="863600"/>
            <a:ext cx="1016000" cy="50800"/>
          </a:xfrm>
          <a:custGeom>
            <a:avLst/>
            <a:gdLst/>
            <a:ahLst/>
            <a:cxnLst/>
            <a:rect l="l" t="t" r="r" b="b"/>
            <a:pathLst>
              <a:path w="1016000" h="50800">
                <a:moveTo>
                  <a:pt x="0" y="0"/>
                </a:moveTo>
                <a:lnTo>
                  <a:pt x="1016000" y="0"/>
                </a:lnTo>
                <a:lnTo>
                  <a:pt x="10160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6" name="Text 3"/>
          <p:cNvSpPr/>
          <p:nvPr/>
        </p:nvSpPr>
        <p:spPr>
          <a:xfrm>
            <a:off x="508000" y="1658938"/>
            <a:ext cx="15697200" cy="1143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72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开源治理AI助手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08000" y="3106738"/>
            <a:ext cx="2032000" cy="101600"/>
          </a:xfrm>
          <a:custGeom>
            <a:avLst/>
            <a:gdLst/>
            <a:ahLst/>
            <a:cxnLst/>
            <a:rect l="l" t="t" r="r" b="b"/>
            <a:pathLst>
              <a:path w="2032000" h="101600">
                <a:moveTo>
                  <a:pt x="0" y="0"/>
                </a:moveTo>
                <a:lnTo>
                  <a:pt x="2032000" y="0"/>
                </a:lnTo>
                <a:lnTo>
                  <a:pt x="2032000" y="101600"/>
                </a:lnTo>
                <a:lnTo>
                  <a:pt x="0" y="101600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8" name="Text 5"/>
          <p:cNvSpPr/>
          <p:nvPr/>
        </p:nvSpPr>
        <p:spPr>
          <a:xfrm>
            <a:off x="508000" y="3513138"/>
            <a:ext cx="15430500" cy="6223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zh-CN" altLang="en-US" sz="30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选自赛题面向开源治理与运营的大模型与人工智能应用作品</a:t>
            </a:r>
            <a:endParaRPr lang="zh-CN" altLang="en-US" sz="3000" dirty="0">
              <a:solidFill>
                <a:srgbClr val="0A9396"/>
              </a:solidFill>
              <a:latin typeface="MiSans" panose="00000500000000000000" pitchFamily="34" charset="-122"/>
              <a:ea typeface="MiSans" panose="00000500000000000000" pitchFamily="34" charset="-122"/>
              <a:cs typeface="MiSans" panose="00000500000000000000" pitchFamily="34" charset="-12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08000" y="4792663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7"/>
          <p:cNvSpPr/>
          <p:nvPr/>
        </p:nvSpPr>
        <p:spPr>
          <a:xfrm>
            <a:off x="977900" y="4741863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团队名称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508000" y="5300663"/>
            <a:ext cx="7569200" cy="406400"/>
          </a:xfrm>
          <a:prstGeom prst="rect">
            <a:avLst/>
          </a:prstGeom>
          <a:noFill/>
        </p:spPr>
        <p:txBody>
          <a:bodyPr wrap="square" lIns="457200" tIns="0" rIns="0" bIns="0" rtlCol="0" anchor="ctr"/>
          <a:lstStyle/>
          <a:p>
            <a:pPr>
              <a:lnSpc>
                <a:spcPct val="110000"/>
              </a:lnSpc>
            </a:pPr>
            <a:r>
              <a:rPr lang="zh-CN" altLang="en-US" sz="24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神秘的变色土豆</a:t>
            </a:r>
            <a:endParaRPr lang="zh-CN" altLang="en-US" sz="2400" b="1" dirty="0">
              <a:solidFill>
                <a:srgbClr val="E0E0E0"/>
              </a:solidFill>
              <a:latin typeface="得意黑" pitchFamily="34" charset="-122"/>
              <a:ea typeface="得意黑" pitchFamily="34" charset="-122"/>
              <a:cs typeface="得意黑" pitchFamily="34" charset="-12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8347075" y="4792663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31750" y="63500"/>
                </a:moveTo>
                <a:cubicBezTo>
                  <a:pt x="31750" y="32834"/>
                  <a:pt x="56647" y="7938"/>
                  <a:pt x="87313" y="7938"/>
                </a:cubicBezTo>
                <a:cubicBezTo>
                  <a:pt x="117978" y="7938"/>
                  <a:pt x="142875" y="32834"/>
                  <a:pt x="142875" y="63500"/>
                </a:cubicBezTo>
                <a:cubicBezTo>
                  <a:pt x="142875" y="94166"/>
                  <a:pt x="117978" y="119063"/>
                  <a:pt x="87313" y="119063"/>
                </a:cubicBezTo>
                <a:cubicBezTo>
                  <a:pt x="56647" y="119063"/>
                  <a:pt x="31750" y="94166"/>
                  <a:pt x="31750" y="63500"/>
                </a:cubicBezTo>
                <a:close/>
                <a:moveTo>
                  <a:pt x="0" y="230188"/>
                </a:moveTo>
                <a:cubicBezTo>
                  <a:pt x="0" y="181967"/>
                  <a:pt x="39092" y="142875"/>
                  <a:pt x="87313" y="142875"/>
                </a:cubicBezTo>
                <a:cubicBezTo>
                  <a:pt x="135533" y="142875"/>
                  <a:pt x="174625" y="181967"/>
                  <a:pt x="174625" y="230188"/>
                </a:cubicBezTo>
                <a:lnTo>
                  <a:pt x="174625" y="233164"/>
                </a:lnTo>
                <a:cubicBezTo>
                  <a:pt x="174625" y="244673"/>
                  <a:pt x="165298" y="254000"/>
                  <a:pt x="153789" y="254000"/>
                </a:cubicBezTo>
                <a:lnTo>
                  <a:pt x="20836" y="254000"/>
                </a:lnTo>
                <a:cubicBezTo>
                  <a:pt x="9327" y="254000"/>
                  <a:pt x="0" y="244673"/>
                  <a:pt x="0" y="233164"/>
                </a:cubicBezTo>
                <a:lnTo>
                  <a:pt x="0" y="230188"/>
                </a:lnTo>
                <a:close/>
                <a:moveTo>
                  <a:pt x="214313" y="31750"/>
                </a:moveTo>
                <a:cubicBezTo>
                  <a:pt x="240597" y="31750"/>
                  <a:pt x="261937" y="53090"/>
                  <a:pt x="261937" y="79375"/>
                </a:cubicBezTo>
                <a:cubicBezTo>
                  <a:pt x="261937" y="105660"/>
                  <a:pt x="240597" y="127000"/>
                  <a:pt x="214313" y="127000"/>
                </a:cubicBezTo>
                <a:cubicBezTo>
                  <a:pt x="188028" y="127000"/>
                  <a:pt x="166688" y="105660"/>
                  <a:pt x="166688" y="79375"/>
                </a:cubicBezTo>
                <a:cubicBezTo>
                  <a:pt x="166688" y="53090"/>
                  <a:pt x="188028" y="31750"/>
                  <a:pt x="214313" y="31750"/>
                </a:cubicBezTo>
                <a:close/>
                <a:moveTo>
                  <a:pt x="214313" y="150813"/>
                </a:moveTo>
                <a:cubicBezTo>
                  <a:pt x="253752" y="150813"/>
                  <a:pt x="285750" y="182811"/>
                  <a:pt x="285750" y="222250"/>
                </a:cubicBezTo>
                <a:lnTo>
                  <a:pt x="285750" y="233362"/>
                </a:lnTo>
                <a:cubicBezTo>
                  <a:pt x="285750" y="244773"/>
                  <a:pt x="276523" y="254000"/>
                  <a:pt x="265113" y="254000"/>
                </a:cubicBezTo>
                <a:lnTo>
                  <a:pt x="193278" y="254000"/>
                </a:lnTo>
                <a:cubicBezTo>
                  <a:pt x="196552" y="247799"/>
                  <a:pt x="198437" y="240705"/>
                  <a:pt x="198437" y="233164"/>
                </a:cubicBezTo>
                <a:lnTo>
                  <a:pt x="198437" y="230188"/>
                </a:lnTo>
                <a:cubicBezTo>
                  <a:pt x="198437" y="204639"/>
                  <a:pt x="189805" y="181124"/>
                  <a:pt x="175369" y="162371"/>
                </a:cubicBezTo>
                <a:cubicBezTo>
                  <a:pt x="186581" y="155079"/>
                  <a:pt x="199975" y="150813"/>
                  <a:pt x="214312" y="15081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3" name="Text 10"/>
          <p:cNvSpPr/>
          <p:nvPr/>
        </p:nvSpPr>
        <p:spPr>
          <a:xfrm>
            <a:off x="8801100" y="4741863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团队成员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331200" y="5300663"/>
            <a:ext cx="7569200" cy="406400"/>
          </a:xfrm>
          <a:prstGeom prst="rect">
            <a:avLst/>
          </a:prstGeom>
          <a:noFill/>
        </p:spPr>
        <p:txBody>
          <a:bodyPr wrap="square" lIns="457200" tIns="0" rIns="0" bIns="0" rtlCol="0" anchor="ctr"/>
          <a:lstStyle/>
          <a:p>
            <a:pPr>
              <a:lnSpc>
                <a:spcPct val="110000"/>
              </a:lnSpc>
            </a:pPr>
            <a:r>
              <a:rPr lang="zh-CN" altLang="en-US" sz="24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李尚烨，周唐玉芮</a:t>
            </a:r>
            <a:endParaRPr lang="zh-CN" altLang="en-US" sz="2400" b="1" dirty="0">
              <a:solidFill>
                <a:srgbClr val="E0E0E0"/>
              </a:solidFill>
              <a:latin typeface="得意黑" pitchFamily="34" charset="-122"/>
              <a:ea typeface="得意黑" pitchFamily="34" charset="-122"/>
              <a:cs typeface="得意黑" pitchFamily="34" charset="-12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331200" y="5910263"/>
            <a:ext cx="7518400" cy="304800"/>
          </a:xfrm>
          <a:prstGeom prst="rect">
            <a:avLst/>
          </a:prstGeom>
          <a:noFill/>
        </p:spPr>
        <p:txBody>
          <a:bodyPr wrap="square" lIns="45720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6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高校学生与开源社区贡献者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39750" y="667226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3812" y="31750"/>
                </a:moveTo>
                <a:cubicBezTo>
                  <a:pt x="10666" y="31750"/>
                  <a:pt x="0" y="42416"/>
                  <a:pt x="0" y="55563"/>
                </a:cubicBezTo>
                <a:cubicBezTo>
                  <a:pt x="0" y="63054"/>
                  <a:pt x="3522" y="70098"/>
                  <a:pt x="9525" y="74613"/>
                </a:cubicBezTo>
                <a:lnTo>
                  <a:pt x="112713" y="152003"/>
                </a:lnTo>
                <a:cubicBezTo>
                  <a:pt x="121196" y="158353"/>
                  <a:pt x="132804" y="158353"/>
                  <a:pt x="141288" y="152003"/>
                </a:cubicBezTo>
                <a:lnTo>
                  <a:pt x="244475" y="74612"/>
                </a:lnTo>
                <a:cubicBezTo>
                  <a:pt x="250478" y="70098"/>
                  <a:pt x="254000" y="63054"/>
                  <a:pt x="254000" y="55562"/>
                </a:cubicBezTo>
                <a:cubicBezTo>
                  <a:pt x="254000" y="42416"/>
                  <a:pt x="243334" y="31750"/>
                  <a:pt x="230188" y="31750"/>
                </a:cubicBezTo>
                <a:lnTo>
                  <a:pt x="23812" y="31750"/>
                </a:lnTo>
                <a:close/>
                <a:moveTo>
                  <a:pt x="0" y="97234"/>
                </a:moveTo>
                <a:lnTo>
                  <a:pt x="0" y="190500"/>
                </a:lnTo>
                <a:cubicBezTo>
                  <a:pt x="0" y="208012"/>
                  <a:pt x="14238" y="222250"/>
                  <a:pt x="31750" y="222250"/>
                </a:cubicBezTo>
                <a:lnTo>
                  <a:pt x="222250" y="222250"/>
                </a:lnTo>
                <a:cubicBezTo>
                  <a:pt x="239762" y="222250"/>
                  <a:pt x="254000" y="208012"/>
                  <a:pt x="254000" y="190500"/>
                </a:cubicBezTo>
                <a:lnTo>
                  <a:pt x="254000" y="97234"/>
                </a:lnTo>
                <a:lnTo>
                  <a:pt x="155575" y="171053"/>
                </a:lnTo>
                <a:cubicBezTo>
                  <a:pt x="138658" y="183753"/>
                  <a:pt x="115342" y="183753"/>
                  <a:pt x="98425" y="171053"/>
                </a:cubicBezTo>
                <a:lnTo>
                  <a:pt x="0" y="97234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7" name="Text 14"/>
          <p:cNvSpPr/>
          <p:nvPr/>
        </p:nvSpPr>
        <p:spPr>
          <a:xfrm>
            <a:off x="977900" y="6621463"/>
            <a:ext cx="1028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联系方式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08000" y="7180263"/>
            <a:ext cx="7543800" cy="355600"/>
          </a:xfrm>
          <a:prstGeom prst="rect">
            <a:avLst/>
          </a:prstGeom>
          <a:noFill/>
        </p:spPr>
        <p:txBody>
          <a:bodyPr wrap="square" lIns="45720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邮箱: 1905532344@qq.com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8362950" y="667226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79474" y="12402"/>
                </a:moveTo>
                <a:cubicBezTo>
                  <a:pt x="75555" y="3026"/>
                  <a:pt x="65336" y="-1935"/>
                  <a:pt x="55612" y="695"/>
                </a:cubicBezTo>
                <a:lnTo>
                  <a:pt x="52884" y="1439"/>
                </a:lnTo>
                <a:cubicBezTo>
                  <a:pt x="20836" y="10170"/>
                  <a:pt x="-6548" y="41225"/>
                  <a:pt x="1439" y="79028"/>
                </a:cubicBezTo>
                <a:cubicBezTo>
                  <a:pt x="19844" y="165844"/>
                  <a:pt x="88156" y="234156"/>
                  <a:pt x="174972" y="252561"/>
                </a:cubicBezTo>
                <a:cubicBezTo>
                  <a:pt x="212824" y="260598"/>
                  <a:pt x="243830" y="233164"/>
                  <a:pt x="252561" y="201116"/>
                </a:cubicBezTo>
                <a:lnTo>
                  <a:pt x="253305" y="198388"/>
                </a:lnTo>
                <a:cubicBezTo>
                  <a:pt x="255984" y="188615"/>
                  <a:pt x="250974" y="178395"/>
                  <a:pt x="241647" y="174526"/>
                </a:cubicBezTo>
                <a:lnTo>
                  <a:pt x="193377" y="154434"/>
                </a:lnTo>
                <a:cubicBezTo>
                  <a:pt x="185192" y="151011"/>
                  <a:pt x="175716" y="153392"/>
                  <a:pt x="170061" y="160288"/>
                </a:cubicBezTo>
                <a:lnTo>
                  <a:pt x="150912" y="183704"/>
                </a:lnTo>
                <a:cubicBezTo>
                  <a:pt x="116036" y="166390"/>
                  <a:pt x="87957" y="137418"/>
                  <a:pt x="71834" y="101848"/>
                </a:cubicBezTo>
                <a:lnTo>
                  <a:pt x="93762" y="83989"/>
                </a:lnTo>
                <a:cubicBezTo>
                  <a:pt x="100657" y="78383"/>
                  <a:pt x="102989" y="68907"/>
                  <a:pt x="99616" y="60672"/>
                </a:cubicBezTo>
                <a:lnTo>
                  <a:pt x="79474" y="12402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20" name="Text 17"/>
          <p:cNvSpPr/>
          <p:nvPr/>
        </p:nvSpPr>
        <p:spPr>
          <a:xfrm>
            <a:off x="8801100" y="6621463"/>
            <a:ext cx="5715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电话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8331200" y="7180263"/>
            <a:ext cx="7543800" cy="355600"/>
          </a:xfrm>
          <a:prstGeom prst="rect">
            <a:avLst/>
          </a:prstGeom>
          <a:noFill/>
        </p:spPr>
        <p:txBody>
          <a:bodyPr wrap="square" lIns="45720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18919005642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508000" y="82042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23" name="Shape 20"/>
          <p:cNvSpPr/>
          <p:nvPr/>
        </p:nvSpPr>
        <p:spPr>
          <a:xfrm>
            <a:off x="812800" y="82042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4" name="Shape 21"/>
          <p:cNvSpPr/>
          <p:nvPr/>
        </p:nvSpPr>
        <p:spPr>
          <a:xfrm>
            <a:off x="1117600" y="820420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5" name="Text 22"/>
          <p:cNvSpPr/>
          <p:nvPr/>
        </p:nvSpPr>
        <p:spPr>
          <a:xfrm>
            <a:off x="13889434" y="8128000"/>
            <a:ext cx="1955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5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项目初赛方案 | 2025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42875" y="47625"/>
                </a:moveTo>
                <a:cubicBezTo>
                  <a:pt x="142875" y="38863"/>
                  <a:pt x="135762" y="31750"/>
                  <a:pt x="127000" y="31750"/>
                </a:cubicBezTo>
                <a:cubicBezTo>
                  <a:pt x="118238" y="31750"/>
                  <a:pt x="111125" y="38863"/>
                  <a:pt x="111125" y="47625"/>
                </a:cubicBezTo>
                <a:cubicBezTo>
                  <a:pt x="111125" y="56387"/>
                  <a:pt x="118238" y="63500"/>
                  <a:pt x="127000" y="63500"/>
                </a:cubicBezTo>
                <a:cubicBezTo>
                  <a:pt x="135762" y="63500"/>
                  <a:pt x="142875" y="56387"/>
                  <a:pt x="142875" y="47625"/>
                </a:cubicBezTo>
                <a:close/>
                <a:moveTo>
                  <a:pt x="127000" y="206375"/>
                </a:moveTo>
                <a:cubicBezTo>
                  <a:pt x="144512" y="206375"/>
                  <a:pt x="158750" y="192137"/>
                  <a:pt x="158750" y="174625"/>
                </a:cubicBezTo>
                <a:cubicBezTo>
                  <a:pt x="158750" y="166588"/>
                  <a:pt x="155773" y="159196"/>
                  <a:pt x="150813" y="153640"/>
                </a:cubicBezTo>
                <a:lnTo>
                  <a:pt x="185291" y="84733"/>
                </a:lnTo>
                <a:cubicBezTo>
                  <a:pt x="188218" y="78829"/>
                  <a:pt x="185837" y="71686"/>
                  <a:pt x="179983" y="68759"/>
                </a:cubicBezTo>
                <a:cubicBezTo>
                  <a:pt x="174129" y="65832"/>
                  <a:pt x="166936" y="68213"/>
                  <a:pt x="164009" y="74067"/>
                </a:cubicBezTo>
                <a:lnTo>
                  <a:pt x="129530" y="142974"/>
                </a:lnTo>
                <a:cubicBezTo>
                  <a:pt x="128687" y="142925"/>
                  <a:pt x="127843" y="142875"/>
                  <a:pt x="127000" y="142875"/>
                </a:cubicBezTo>
                <a:cubicBezTo>
                  <a:pt x="109488" y="142875"/>
                  <a:pt x="95250" y="157113"/>
                  <a:pt x="95250" y="174625"/>
                </a:cubicBezTo>
                <a:cubicBezTo>
                  <a:pt x="95250" y="192137"/>
                  <a:pt x="109488" y="206375"/>
                  <a:pt x="127000" y="206375"/>
                </a:cubicBezTo>
                <a:close/>
                <a:moveTo>
                  <a:pt x="87313" y="71438"/>
                </a:moveTo>
                <a:cubicBezTo>
                  <a:pt x="87313" y="62676"/>
                  <a:pt x="80199" y="55563"/>
                  <a:pt x="71438" y="55563"/>
                </a:cubicBezTo>
                <a:cubicBezTo>
                  <a:pt x="62676" y="55563"/>
                  <a:pt x="55563" y="62676"/>
                  <a:pt x="55563" y="71438"/>
                </a:cubicBezTo>
                <a:cubicBezTo>
                  <a:pt x="55563" y="80199"/>
                  <a:pt x="62676" y="87313"/>
                  <a:pt x="71438" y="87313"/>
                </a:cubicBezTo>
                <a:cubicBezTo>
                  <a:pt x="80199" y="87313"/>
                  <a:pt x="87313" y="80199"/>
                  <a:pt x="87313" y="71438"/>
                </a:cubicBezTo>
                <a:close/>
                <a:moveTo>
                  <a:pt x="47625" y="142875"/>
                </a:moveTo>
                <a:cubicBezTo>
                  <a:pt x="56387" y="142875"/>
                  <a:pt x="63500" y="135762"/>
                  <a:pt x="63500" y="127000"/>
                </a:cubicBezTo>
                <a:cubicBezTo>
                  <a:pt x="63500" y="118238"/>
                  <a:pt x="56387" y="111125"/>
                  <a:pt x="47625" y="111125"/>
                </a:cubicBezTo>
                <a:cubicBezTo>
                  <a:pt x="38863" y="111125"/>
                  <a:pt x="31750" y="118238"/>
                  <a:pt x="31750" y="127000"/>
                </a:cubicBezTo>
                <a:cubicBezTo>
                  <a:pt x="31750" y="135762"/>
                  <a:pt x="38863" y="142875"/>
                  <a:pt x="47625" y="142875"/>
                </a:cubicBezTo>
                <a:close/>
                <a:moveTo>
                  <a:pt x="222250" y="127000"/>
                </a:moveTo>
                <a:cubicBezTo>
                  <a:pt x="222250" y="118238"/>
                  <a:pt x="215137" y="111125"/>
                  <a:pt x="206375" y="111125"/>
                </a:cubicBezTo>
                <a:cubicBezTo>
                  <a:pt x="197613" y="111125"/>
                  <a:pt x="190500" y="118238"/>
                  <a:pt x="190500" y="127000"/>
                </a:cubicBezTo>
                <a:cubicBezTo>
                  <a:pt x="190500" y="135762"/>
                  <a:pt x="197613" y="142875"/>
                  <a:pt x="206375" y="142875"/>
                </a:cubicBezTo>
                <a:cubicBezTo>
                  <a:pt x="215137" y="142875"/>
                  <a:pt x="222250" y="135762"/>
                  <a:pt x="222250" y="1270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667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SYSTEM FUNCTIONS - PART 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系统功能:</a:t>
            </a:r>
            <a:r>
              <a:rPr lang="zh-CN" alt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知识库构建</a:t>
            </a:r>
            <a:endParaRPr lang="zh-CN" altLang="en-US" sz="4000" b="1" dirty="0">
              <a:solidFill>
                <a:srgbClr val="E0E0E0"/>
              </a:solidFill>
              <a:latin typeface="得意黑" pitchFamily="34" charset="-122"/>
              <a:ea typeface="得意黑" pitchFamily="34" charset="-122"/>
              <a:cs typeface="得意黑" pitchFamily="34" charset="-12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3545" y="1980565"/>
            <a:ext cx="15197455" cy="664464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42875" y="47625"/>
                </a:moveTo>
                <a:cubicBezTo>
                  <a:pt x="142875" y="38863"/>
                  <a:pt x="135762" y="31750"/>
                  <a:pt x="127000" y="31750"/>
                </a:cubicBezTo>
                <a:cubicBezTo>
                  <a:pt x="118238" y="31750"/>
                  <a:pt x="111125" y="38863"/>
                  <a:pt x="111125" y="47625"/>
                </a:cubicBezTo>
                <a:cubicBezTo>
                  <a:pt x="111125" y="56387"/>
                  <a:pt x="118238" y="63500"/>
                  <a:pt x="127000" y="63500"/>
                </a:cubicBezTo>
                <a:cubicBezTo>
                  <a:pt x="135762" y="63500"/>
                  <a:pt x="142875" y="56387"/>
                  <a:pt x="142875" y="47625"/>
                </a:cubicBezTo>
                <a:close/>
                <a:moveTo>
                  <a:pt x="127000" y="206375"/>
                </a:moveTo>
                <a:cubicBezTo>
                  <a:pt x="144512" y="206375"/>
                  <a:pt x="158750" y="192137"/>
                  <a:pt x="158750" y="174625"/>
                </a:cubicBezTo>
                <a:cubicBezTo>
                  <a:pt x="158750" y="166588"/>
                  <a:pt x="155773" y="159196"/>
                  <a:pt x="150813" y="153640"/>
                </a:cubicBezTo>
                <a:lnTo>
                  <a:pt x="185291" y="84733"/>
                </a:lnTo>
                <a:cubicBezTo>
                  <a:pt x="188218" y="78829"/>
                  <a:pt x="185837" y="71686"/>
                  <a:pt x="179983" y="68759"/>
                </a:cubicBezTo>
                <a:cubicBezTo>
                  <a:pt x="174129" y="65832"/>
                  <a:pt x="166936" y="68213"/>
                  <a:pt x="164009" y="74067"/>
                </a:cubicBezTo>
                <a:lnTo>
                  <a:pt x="129530" y="142974"/>
                </a:lnTo>
                <a:cubicBezTo>
                  <a:pt x="128687" y="142925"/>
                  <a:pt x="127843" y="142875"/>
                  <a:pt x="127000" y="142875"/>
                </a:cubicBezTo>
                <a:cubicBezTo>
                  <a:pt x="109488" y="142875"/>
                  <a:pt x="95250" y="157113"/>
                  <a:pt x="95250" y="174625"/>
                </a:cubicBezTo>
                <a:cubicBezTo>
                  <a:pt x="95250" y="192137"/>
                  <a:pt x="109488" y="206375"/>
                  <a:pt x="127000" y="206375"/>
                </a:cubicBezTo>
                <a:close/>
                <a:moveTo>
                  <a:pt x="87313" y="71438"/>
                </a:moveTo>
                <a:cubicBezTo>
                  <a:pt x="87313" y="62676"/>
                  <a:pt x="80199" y="55563"/>
                  <a:pt x="71438" y="55563"/>
                </a:cubicBezTo>
                <a:cubicBezTo>
                  <a:pt x="62676" y="55563"/>
                  <a:pt x="55563" y="62676"/>
                  <a:pt x="55563" y="71438"/>
                </a:cubicBezTo>
                <a:cubicBezTo>
                  <a:pt x="55563" y="80199"/>
                  <a:pt x="62676" y="87313"/>
                  <a:pt x="71438" y="87313"/>
                </a:cubicBezTo>
                <a:cubicBezTo>
                  <a:pt x="80199" y="87313"/>
                  <a:pt x="87313" y="80199"/>
                  <a:pt x="87313" y="71438"/>
                </a:cubicBezTo>
                <a:close/>
                <a:moveTo>
                  <a:pt x="47625" y="142875"/>
                </a:moveTo>
                <a:cubicBezTo>
                  <a:pt x="56387" y="142875"/>
                  <a:pt x="63500" y="135762"/>
                  <a:pt x="63500" y="127000"/>
                </a:cubicBezTo>
                <a:cubicBezTo>
                  <a:pt x="63500" y="118238"/>
                  <a:pt x="56387" y="111125"/>
                  <a:pt x="47625" y="111125"/>
                </a:cubicBezTo>
                <a:cubicBezTo>
                  <a:pt x="38863" y="111125"/>
                  <a:pt x="31750" y="118238"/>
                  <a:pt x="31750" y="127000"/>
                </a:cubicBezTo>
                <a:cubicBezTo>
                  <a:pt x="31750" y="135762"/>
                  <a:pt x="38863" y="142875"/>
                  <a:pt x="47625" y="142875"/>
                </a:cubicBezTo>
                <a:close/>
                <a:moveTo>
                  <a:pt x="222250" y="127000"/>
                </a:moveTo>
                <a:cubicBezTo>
                  <a:pt x="222250" y="118238"/>
                  <a:pt x="215137" y="111125"/>
                  <a:pt x="206375" y="111125"/>
                </a:cubicBezTo>
                <a:cubicBezTo>
                  <a:pt x="197613" y="111125"/>
                  <a:pt x="190500" y="118238"/>
                  <a:pt x="190500" y="127000"/>
                </a:cubicBezTo>
                <a:cubicBezTo>
                  <a:pt x="190500" y="135762"/>
                  <a:pt x="197613" y="142875"/>
                  <a:pt x="206375" y="142875"/>
                </a:cubicBezTo>
                <a:cubicBezTo>
                  <a:pt x="215137" y="142875"/>
                  <a:pt x="222250" y="135762"/>
                  <a:pt x="222250" y="1270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667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SYSTEM FUNCTIONS - PART 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系统功能:数据看板与智能问答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26861" y="1908528"/>
            <a:ext cx="15405806" cy="2928056"/>
          </a:xfrm>
          <a:custGeom>
            <a:avLst/>
            <a:gdLst/>
            <a:ahLst/>
            <a:cxnLst/>
            <a:rect l="l" t="t" r="r" b="b"/>
            <a:pathLst>
              <a:path w="15405806" h="2928056">
                <a:moveTo>
                  <a:pt x="126990" y="0"/>
                </a:moveTo>
                <a:lnTo>
                  <a:pt x="15278816" y="0"/>
                </a:lnTo>
                <a:cubicBezTo>
                  <a:pt x="15348950" y="0"/>
                  <a:pt x="15405806" y="56855"/>
                  <a:pt x="15405806" y="126990"/>
                </a:cubicBezTo>
                <a:lnTo>
                  <a:pt x="15405806" y="2801066"/>
                </a:lnTo>
                <a:cubicBezTo>
                  <a:pt x="15405806" y="2871200"/>
                  <a:pt x="15348950" y="2928056"/>
                  <a:pt x="15278816" y="2928056"/>
                </a:cubicBezTo>
                <a:lnTo>
                  <a:pt x="126990" y="2928056"/>
                </a:lnTo>
                <a:cubicBezTo>
                  <a:pt x="56902" y="2928056"/>
                  <a:pt x="0" y="2871153"/>
                  <a:pt x="0" y="2801066"/>
                </a:cubicBezTo>
                <a:lnTo>
                  <a:pt x="0" y="126990"/>
                </a:lnTo>
                <a:cubicBezTo>
                  <a:pt x="0" y="56902"/>
                  <a:pt x="56902" y="0"/>
                  <a:pt x="126990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99722" y="2081387"/>
            <a:ext cx="592667" cy="592667"/>
          </a:xfrm>
          <a:custGeom>
            <a:avLst/>
            <a:gdLst/>
            <a:ahLst/>
            <a:cxnLst/>
            <a:rect l="l" t="t" r="r" b="b"/>
            <a:pathLst>
              <a:path w="592667" h="592667">
                <a:moveTo>
                  <a:pt x="296333" y="0"/>
                </a:moveTo>
                <a:lnTo>
                  <a:pt x="296333" y="0"/>
                </a:lnTo>
                <a:cubicBezTo>
                  <a:pt x="459884" y="0"/>
                  <a:pt x="592667" y="132783"/>
                  <a:pt x="592667" y="296333"/>
                </a:cubicBezTo>
                <a:lnTo>
                  <a:pt x="592667" y="296333"/>
                </a:lnTo>
                <a:cubicBezTo>
                  <a:pt x="592667" y="459884"/>
                  <a:pt x="459884" y="592667"/>
                  <a:pt x="296333" y="592667"/>
                </a:cubicBezTo>
                <a:lnTo>
                  <a:pt x="296333" y="592667"/>
                </a:lnTo>
                <a:cubicBezTo>
                  <a:pt x="132783" y="592667"/>
                  <a:pt x="0" y="459884"/>
                  <a:pt x="0" y="296333"/>
                </a:cubicBezTo>
                <a:lnTo>
                  <a:pt x="0" y="296333"/>
                </a:lnTo>
                <a:cubicBezTo>
                  <a:pt x="0" y="132783"/>
                  <a:pt x="132783" y="0"/>
                  <a:pt x="296333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753181" y="225072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254198" y="119063"/>
                </a:moveTo>
                <a:lnTo>
                  <a:pt x="166886" y="119063"/>
                </a:lnTo>
                <a:cubicBezTo>
                  <a:pt x="158105" y="119063"/>
                  <a:pt x="151011" y="111968"/>
                  <a:pt x="151011" y="103188"/>
                </a:cubicBezTo>
                <a:lnTo>
                  <a:pt x="151011" y="15875"/>
                </a:lnTo>
                <a:cubicBezTo>
                  <a:pt x="151011" y="7094"/>
                  <a:pt x="158155" y="-99"/>
                  <a:pt x="166836" y="1042"/>
                </a:cubicBezTo>
                <a:cubicBezTo>
                  <a:pt x="219918" y="8086"/>
                  <a:pt x="261987" y="50155"/>
                  <a:pt x="269032" y="103237"/>
                </a:cubicBezTo>
                <a:cubicBezTo>
                  <a:pt x="270173" y="111919"/>
                  <a:pt x="262979" y="119063"/>
                  <a:pt x="254198" y="119063"/>
                </a:cubicBezTo>
                <a:close/>
                <a:moveTo>
                  <a:pt x="110430" y="18455"/>
                </a:moveTo>
                <a:cubicBezTo>
                  <a:pt x="119410" y="16570"/>
                  <a:pt x="127198" y="23912"/>
                  <a:pt x="127198" y="33089"/>
                </a:cubicBezTo>
                <a:lnTo>
                  <a:pt x="127198" y="130969"/>
                </a:lnTo>
                <a:cubicBezTo>
                  <a:pt x="127198" y="133747"/>
                  <a:pt x="128191" y="136426"/>
                  <a:pt x="129927" y="138559"/>
                </a:cubicBezTo>
                <a:lnTo>
                  <a:pt x="195461" y="217636"/>
                </a:lnTo>
                <a:cubicBezTo>
                  <a:pt x="201265" y="224631"/>
                  <a:pt x="200025" y="235198"/>
                  <a:pt x="192038" y="239514"/>
                </a:cubicBezTo>
                <a:cubicBezTo>
                  <a:pt x="175121" y="248741"/>
                  <a:pt x="155724" y="254000"/>
                  <a:pt x="135136" y="254000"/>
                </a:cubicBezTo>
                <a:cubicBezTo>
                  <a:pt x="69404" y="254000"/>
                  <a:pt x="16073" y="200670"/>
                  <a:pt x="16073" y="134938"/>
                </a:cubicBezTo>
                <a:cubicBezTo>
                  <a:pt x="16073" y="77639"/>
                  <a:pt x="56505" y="29815"/>
                  <a:pt x="110430" y="18455"/>
                </a:cubicBezTo>
                <a:close/>
                <a:moveTo>
                  <a:pt x="237034" y="142875"/>
                </a:moveTo>
                <a:lnTo>
                  <a:pt x="268784" y="142875"/>
                </a:lnTo>
                <a:cubicBezTo>
                  <a:pt x="277961" y="142875"/>
                  <a:pt x="285304" y="150664"/>
                  <a:pt x="283418" y="159643"/>
                </a:cubicBezTo>
                <a:cubicBezTo>
                  <a:pt x="278358" y="183654"/>
                  <a:pt x="266055" y="204986"/>
                  <a:pt x="248890" y="221258"/>
                </a:cubicBezTo>
                <a:cubicBezTo>
                  <a:pt x="242788" y="227062"/>
                  <a:pt x="233214" y="225822"/>
                  <a:pt x="227856" y="219323"/>
                </a:cubicBezTo>
                <a:lnTo>
                  <a:pt x="185986" y="168870"/>
                </a:lnTo>
                <a:cubicBezTo>
                  <a:pt x="177403" y="158502"/>
                  <a:pt x="184795" y="142875"/>
                  <a:pt x="198189" y="142875"/>
                </a:cubicBezTo>
                <a:lnTo>
                  <a:pt x="236984" y="142875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361722" y="2081387"/>
            <a:ext cx="14425083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功能1: 开源项目数据看板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61722" y="2547054"/>
            <a:ext cx="14382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提供项目概览Dashboard, 直观展示关键指标和趋势, 帮助社区管理者全面了解项目健康状况。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361722" y="2928054"/>
            <a:ext cx="7059083" cy="1735667"/>
          </a:xfrm>
          <a:custGeom>
            <a:avLst/>
            <a:gdLst/>
            <a:ahLst/>
            <a:cxnLst/>
            <a:rect l="l" t="t" r="r" b="b"/>
            <a:pathLst>
              <a:path w="7059083" h="1735667">
                <a:moveTo>
                  <a:pt x="84666" y="0"/>
                </a:moveTo>
                <a:lnTo>
                  <a:pt x="6974418" y="0"/>
                </a:lnTo>
                <a:cubicBezTo>
                  <a:pt x="7021177" y="0"/>
                  <a:pt x="7059083" y="37906"/>
                  <a:pt x="7059083" y="84666"/>
                </a:cubicBezTo>
                <a:lnTo>
                  <a:pt x="7059083" y="1651001"/>
                </a:lnTo>
                <a:cubicBezTo>
                  <a:pt x="7059083" y="1697760"/>
                  <a:pt x="7021177" y="1735667"/>
                  <a:pt x="6974418" y="1735667"/>
                </a:cubicBezTo>
                <a:lnTo>
                  <a:pt x="84666" y="1735667"/>
                </a:lnTo>
                <a:cubicBezTo>
                  <a:pt x="37906" y="1735667"/>
                  <a:pt x="0" y="1697760"/>
                  <a:pt x="0" y="1651001"/>
                </a:cubicBezTo>
                <a:lnTo>
                  <a:pt x="0" y="84666"/>
                </a:lnTo>
                <a:cubicBezTo>
                  <a:pt x="0" y="37937"/>
                  <a:pt x="37937" y="0"/>
                  <a:pt x="8466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1509889" y="3097387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112580" y="70346"/>
                </a:moveTo>
                <a:lnTo>
                  <a:pt x="86122" y="112679"/>
                </a:lnTo>
                <a:cubicBezTo>
                  <a:pt x="84733" y="114895"/>
                  <a:pt x="82352" y="116284"/>
                  <a:pt x="79739" y="116417"/>
                </a:cubicBezTo>
                <a:cubicBezTo>
                  <a:pt x="77126" y="116549"/>
                  <a:pt x="74612" y="115358"/>
                  <a:pt x="73058" y="113242"/>
                </a:cubicBezTo>
                <a:lnTo>
                  <a:pt x="57183" y="92075"/>
                </a:lnTo>
                <a:cubicBezTo>
                  <a:pt x="54537" y="88569"/>
                  <a:pt x="55265" y="83608"/>
                  <a:pt x="58771" y="80963"/>
                </a:cubicBezTo>
                <a:cubicBezTo>
                  <a:pt x="62276" y="78317"/>
                  <a:pt x="67237" y="79044"/>
                  <a:pt x="69883" y="82550"/>
                </a:cubicBezTo>
                <a:lnTo>
                  <a:pt x="78813" y="94456"/>
                </a:lnTo>
                <a:lnTo>
                  <a:pt x="99120" y="61946"/>
                </a:lnTo>
                <a:cubicBezTo>
                  <a:pt x="101435" y="58241"/>
                  <a:pt x="106329" y="57084"/>
                  <a:pt x="110067" y="59432"/>
                </a:cubicBezTo>
                <a:cubicBezTo>
                  <a:pt x="113804" y="61780"/>
                  <a:pt x="114928" y="66642"/>
                  <a:pt x="112580" y="7037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4" name="Text 12"/>
          <p:cNvSpPr/>
          <p:nvPr/>
        </p:nvSpPr>
        <p:spPr>
          <a:xfrm>
            <a:off x="1785056" y="3055054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实现路径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488722" y="3393720"/>
            <a:ext cx="6889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利用OpenDigger提供的统计指标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488722" y="3690054"/>
            <a:ext cx="6889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通过DataEase设计多种可视化图表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488722" y="3986387"/>
            <a:ext cx="6889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展示项目影响力、活跃度、贡献者规模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488722" y="4282720"/>
            <a:ext cx="6889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显示问题解决效率等指标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593667" y="2928054"/>
            <a:ext cx="7059083" cy="1735667"/>
          </a:xfrm>
          <a:custGeom>
            <a:avLst/>
            <a:gdLst/>
            <a:ahLst/>
            <a:cxnLst/>
            <a:rect l="l" t="t" r="r" b="b"/>
            <a:pathLst>
              <a:path w="7059083" h="1735667">
                <a:moveTo>
                  <a:pt x="84666" y="0"/>
                </a:moveTo>
                <a:lnTo>
                  <a:pt x="6974418" y="0"/>
                </a:lnTo>
                <a:cubicBezTo>
                  <a:pt x="7021177" y="0"/>
                  <a:pt x="7059083" y="37906"/>
                  <a:pt x="7059083" y="84666"/>
                </a:cubicBezTo>
                <a:lnTo>
                  <a:pt x="7059083" y="1651001"/>
                </a:lnTo>
                <a:cubicBezTo>
                  <a:pt x="7059083" y="1697760"/>
                  <a:pt x="7021177" y="1735667"/>
                  <a:pt x="6974418" y="1735667"/>
                </a:cubicBezTo>
                <a:lnTo>
                  <a:pt x="84666" y="1735667"/>
                </a:lnTo>
                <a:cubicBezTo>
                  <a:pt x="37906" y="1735667"/>
                  <a:pt x="0" y="1697760"/>
                  <a:pt x="0" y="1651001"/>
                </a:cubicBezTo>
                <a:lnTo>
                  <a:pt x="0" y="84666"/>
                </a:lnTo>
                <a:cubicBezTo>
                  <a:pt x="0" y="37937"/>
                  <a:pt x="37937" y="0"/>
                  <a:pt x="8466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0" name="Shape 18"/>
          <p:cNvSpPr/>
          <p:nvPr/>
        </p:nvSpPr>
        <p:spPr>
          <a:xfrm>
            <a:off x="8731250" y="3097387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02361" y="-6251"/>
                </a:moveTo>
                <a:cubicBezTo>
                  <a:pt x="101005" y="-8897"/>
                  <a:pt x="98260" y="-10583"/>
                  <a:pt x="95283" y="-10583"/>
                </a:cubicBezTo>
                <a:cubicBezTo>
                  <a:pt x="92307" y="-10583"/>
                  <a:pt x="89561" y="-8897"/>
                  <a:pt x="88205" y="-6251"/>
                </a:cubicBezTo>
                <a:lnTo>
                  <a:pt x="63864" y="41440"/>
                </a:lnTo>
                <a:lnTo>
                  <a:pt x="10980" y="49841"/>
                </a:lnTo>
                <a:cubicBezTo>
                  <a:pt x="8037" y="50304"/>
                  <a:pt x="5589" y="52388"/>
                  <a:pt x="4663" y="55232"/>
                </a:cubicBezTo>
                <a:cubicBezTo>
                  <a:pt x="3737" y="58076"/>
                  <a:pt x="4498" y="61185"/>
                  <a:pt x="6582" y="63302"/>
                </a:cubicBezTo>
                <a:lnTo>
                  <a:pt x="44417" y="101170"/>
                </a:lnTo>
                <a:lnTo>
                  <a:pt x="36083" y="154054"/>
                </a:lnTo>
                <a:cubicBezTo>
                  <a:pt x="35620" y="156997"/>
                  <a:pt x="36843" y="159974"/>
                  <a:pt x="39258" y="161727"/>
                </a:cubicBezTo>
                <a:cubicBezTo>
                  <a:pt x="41672" y="163479"/>
                  <a:pt x="44847" y="163744"/>
                  <a:pt x="47526" y="162388"/>
                </a:cubicBezTo>
                <a:lnTo>
                  <a:pt x="95283" y="138113"/>
                </a:lnTo>
                <a:lnTo>
                  <a:pt x="143007" y="162388"/>
                </a:lnTo>
                <a:cubicBezTo>
                  <a:pt x="145653" y="163744"/>
                  <a:pt x="148861" y="163479"/>
                  <a:pt x="151276" y="161727"/>
                </a:cubicBezTo>
                <a:cubicBezTo>
                  <a:pt x="153690" y="159974"/>
                  <a:pt x="154914" y="157030"/>
                  <a:pt x="154451" y="154054"/>
                </a:cubicBezTo>
                <a:lnTo>
                  <a:pt x="146083" y="101170"/>
                </a:lnTo>
                <a:lnTo>
                  <a:pt x="183918" y="63302"/>
                </a:lnTo>
                <a:cubicBezTo>
                  <a:pt x="186035" y="61185"/>
                  <a:pt x="186763" y="58076"/>
                  <a:pt x="185837" y="55232"/>
                </a:cubicBezTo>
                <a:cubicBezTo>
                  <a:pt x="184911" y="52388"/>
                  <a:pt x="182496" y="50304"/>
                  <a:pt x="179520" y="49841"/>
                </a:cubicBezTo>
                <a:lnTo>
                  <a:pt x="126669" y="41440"/>
                </a:lnTo>
                <a:lnTo>
                  <a:pt x="102361" y="-6251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21" name="Text 19"/>
          <p:cNvSpPr/>
          <p:nvPr/>
        </p:nvSpPr>
        <p:spPr>
          <a:xfrm>
            <a:off x="9017000" y="3055054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核心能力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8720667" y="3393720"/>
            <a:ext cx="6889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用户可自定义关注的指标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8720667" y="3690054"/>
            <a:ext cx="6889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支持按时间范围过滤查看历史趋势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720667" y="3986387"/>
            <a:ext cx="6889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折线图、柱状图、饼图等多种图表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8720667" y="4282720"/>
            <a:ext cx="6889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实时数据更新, 保证新鲜度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26861" y="5012969"/>
            <a:ext cx="15405806" cy="2377722"/>
          </a:xfrm>
          <a:custGeom>
            <a:avLst/>
            <a:gdLst/>
            <a:ahLst/>
            <a:cxnLst/>
            <a:rect l="l" t="t" r="r" b="b"/>
            <a:pathLst>
              <a:path w="15405806" h="2377722">
                <a:moveTo>
                  <a:pt x="126994" y="0"/>
                </a:moveTo>
                <a:lnTo>
                  <a:pt x="15278811" y="0"/>
                </a:lnTo>
                <a:cubicBezTo>
                  <a:pt x="15348948" y="0"/>
                  <a:pt x="15405806" y="56857"/>
                  <a:pt x="15405806" y="126994"/>
                </a:cubicBezTo>
                <a:lnTo>
                  <a:pt x="15405806" y="2250728"/>
                </a:lnTo>
                <a:cubicBezTo>
                  <a:pt x="15405806" y="2320865"/>
                  <a:pt x="15348948" y="2377722"/>
                  <a:pt x="15278811" y="2377722"/>
                </a:cubicBezTo>
                <a:lnTo>
                  <a:pt x="126994" y="2377722"/>
                </a:lnTo>
                <a:cubicBezTo>
                  <a:pt x="56857" y="2377722"/>
                  <a:pt x="0" y="2320865"/>
                  <a:pt x="0" y="2250728"/>
                </a:cubicBezTo>
                <a:lnTo>
                  <a:pt x="0" y="126994"/>
                </a:lnTo>
                <a:cubicBezTo>
                  <a:pt x="0" y="56857"/>
                  <a:pt x="56857" y="0"/>
                  <a:pt x="126994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7" name="Shape 25"/>
          <p:cNvSpPr/>
          <p:nvPr/>
        </p:nvSpPr>
        <p:spPr>
          <a:xfrm>
            <a:off x="599722" y="5185833"/>
            <a:ext cx="592667" cy="592667"/>
          </a:xfrm>
          <a:custGeom>
            <a:avLst/>
            <a:gdLst/>
            <a:ahLst/>
            <a:cxnLst/>
            <a:rect l="l" t="t" r="r" b="b"/>
            <a:pathLst>
              <a:path w="592667" h="592667">
                <a:moveTo>
                  <a:pt x="296333" y="0"/>
                </a:moveTo>
                <a:lnTo>
                  <a:pt x="296333" y="0"/>
                </a:lnTo>
                <a:cubicBezTo>
                  <a:pt x="459884" y="0"/>
                  <a:pt x="592667" y="132783"/>
                  <a:pt x="592667" y="296333"/>
                </a:cubicBezTo>
                <a:lnTo>
                  <a:pt x="592667" y="296333"/>
                </a:lnTo>
                <a:cubicBezTo>
                  <a:pt x="592667" y="459884"/>
                  <a:pt x="459884" y="592667"/>
                  <a:pt x="296333" y="592667"/>
                </a:cubicBezTo>
                <a:lnTo>
                  <a:pt x="296333" y="592667"/>
                </a:lnTo>
                <a:cubicBezTo>
                  <a:pt x="132783" y="592667"/>
                  <a:pt x="0" y="459884"/>
                  <a:pt x="0" y="296333"/>
                </a:cubicBezTo>
                <a:lnTo>
                  <a:pt x="0" y="296333"/>
                </a:lnTo>
                <a:cubicBezTo>
                  <a:pt x="0" y="132783"/>
                  <a:pt x="132783" y="0"/>
                  <a:pt x="296333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8" name="Shape 26"/>
          <p:cNvSpPr/>
          <p:nvPr/>
        </p:nvSpPr>
        <p:spPr>
          <a:xfrm>
            <a:off x="753181" y="5355167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90500" y="71438"/>
                </a:moveTo>
                <a:cubicBezTo>
                  <a:pt x="190500" y="119658"/>
                  <a:pt x="147836" y="158750"/>
                  <a:pt x="95250" y="158750"/>
                </a:cubicBezTo>
                <a:cubicBezTo>
                  <a:pt x="82004" y="158750"/>
                  <a:pt x="69404" y="156270"/>
                  <a:pt x="57944" y="151805"/>
                </a:cubicBezTo>
                <a:lnTo>
                  <a:pt x="17463" y="173236"/>
                </a:lnTo>
                <a:cubicBezTo>
                  <a:pt x="12849" y="175667"/>
                  <a:pt x="7193" y="174823"/>
                  <a:pt x="3473" y="171152"/>
                </a:cubicBezTo>
                <a:cubicBezTo>
                  <a:pt x="-248" y="167481"/>
                  <a:pt x="-1091" y="161776"/>
                  <a:pt x="1389" y="157163"/>
                </a:cubicBezTo>
                <a:lnTo>
                  <a:pt x="19050" y="123825"/>
                </a:lnTo>
                <a:cubicBezTo>
                  <a:pt x="7094" y="109240"/>
                  <a:pt x="0" y="91083"/>
                  <a:pt x="0" y="71438"/>
                </a:cubicBezTo>
                <a:cubicBezTo>
                  <a:pt x="0" y="23217"/>
                  <a:pt x="42664" y="-15875"/>
                  <a:pt x="95250" y="-15875"/>
                </a:cubicBezTo>
                <a:cubicBezTo>
                  <a:pt x="147836" y="-15875"/>
                  <a:pt x="190500" y="23217"/>
                  <a:pt x="190500" y="71438"/>
                </a:cubicBezTo>
                <a:close/>
                <a:moveTo>
                  <a:pt x="190500" y="254000"/>
                </a:moveTo>
                <a:cubicBezTo>
                  <a:pt x="143818" y="254000"/>
                  <a:pt x="104973" y="223193"/>
                  <a:pt x="96837" y="182563"/>
                </a:cubicBezTo>
                <a:cubicBezTo>
                  <a:pt x="156369" y="181818"/>
                  <a:pt x="208111" y="139452"/>
                  <a:pt x="213816" y="82004"/>
                </a:cubicBezTo>
                <a:cubicBezTo>
                  <a:pt x="255141" y="91529"/>
                  <a:pt x="285750" y="125809"/>
                  <a:pt x="285750" y="166688"/>
                </a:cubicBezTo>
                <a:cubicBezTo>
                  <a:pt x="285750" y="186333"/>
                  <a:pt x="278656" y="204490"/>
                  <a:pt x="266700" y="219075"/>
                </a:cubicBezTo>
                <a:lnTo>
                  <a:pt x="284361" y="252412"/>
                </a:lnTo>
                <a:cubicBezTo>
                  <a:pt x="286792" y="257026"/>
                  <a:pt x="285948" y="262682"/>
                  <a:pt x="282277" y="266402"/>
                </a:cubicBezTo>
                <a:cubicBezTo>
                  <a:pt x="278606" y="270123"/>
                  <a:pt x="272901" y="270966"/>
                  <a:pt x="268287" y="268486"/>
                </a:cubicBezTo>
                <a:lnTo>
                  <a:pt x="227806" y="247055"/>
                </a:lnTo>
                <a:cubicBezTo>
                  <a:pt x="216346" y="251520"/>
                  <a:pt x="203746" y="254000"/>
                  <a:pt x="190500" y="2540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9" name="Text 27"/>
          <p:cNvSpPr/>
          <p:nvPr/>
        </p:nvSpPr>
        <p:spPr>
          <a:xfrm>
            <a:off x="1361722" y="5185833"/>
            <a:ext cx="14425083" cy="338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0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功能2: 智能问答助手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1361722" y="5651500"/>
            <a:ext cx="14382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提供自然语言交互界面, 回答与项目相关的各种问题, 降低使用门槛, 让用户以聊天方式获取所需信息。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1361722" y="6032500"/>
            <a:ext cx="4677833" cy="1185333"/>
          </a:xfrm>
          <a:custGeom>
            <a:avLst/>
            <a:gdLst/>
            <a:ahLst/>
            <a:cxnLst/>
            <a:rect l="l" t="t" r="r" b="b"/>
            <a:pathLst>
              <a:path w="4677833" h="1185333">
                <a:moveTo>
                  <a:pt x="84668" y="0"/>
                </a:moveTo>
                <a:lnTo>
                  <a:pt x="4593165" y="0"/>
                </a:lnTo>
                <a:cubicBezTo>
                  <a:pt x="4639926" y="0"/>
                  <a:pt x="4677833" y="37907"/>
                  <a:pt x="4677833" y="84668"/>
                </a:cubicBezTo>
                <a:lnTo>
                  <a:pt x="4677833" y="1100665"/>
                </a:lnTo>
                <a:cubicBezTo>
                  <a:pt x="4677833" y="1147426"/>
                  <a:pt x="4639926" y="1185333"/>
                  <a:pt x="4593165" y="1185333"/>
                </a:cubicBezTo>
                <a:lnTo>
                  <a:pt x="84668" y="1185333"/>
                </a:lnTo>
                <a:cubicBezTo>
                  <a:pt x="37907" y="1185333"/>
                  <a:pt x="0" y="1147426"/>
                  <a:pt x="0" y="1100665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2" name="Shape 30"/>
          <p:cNvSpPr/>
          <p:nvPr/>
        </p:nvSpPr>
        <p:spPr>
          <a:xfrm>
            <a:off x="1488722" y="6159500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42333" y="0"/>
                </a:moveTo>
                <a:lnTo>
                  <a:pt x="296333" y="0"/>
                </a:lnTo>
                <a:cubicBezTo>
                  <a:pt x="319713" y="0"/>
                  <a:pt x="338667" y="18953"/>
                  <a:pt x="338667" y="42333"/>
                </a:cubicBezTo>
                <a:lnTo>
                  <a:pt x="338667" y="296333"/>
                </a:lnTo>
                <a:cubicBezTo>
                  <a:pt x="338667" y="319713"/>
                  <a:pt x="319713" y="338667"/>
                  <a:pt x="2963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3" name="Text 31"/>
          <p:cNvSpPr/>
          <p:nvPr/>
        </p:nvSpPr>
        <p:spPr>
          <a:xfrm>
            <a:off x="1628841" y="6223000"/>
            <a:ext cx="137583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912056" y="6201833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意图分析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488722" y="6582833"/>
            <a:ext cx="4508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判断问题是数据类(需要数值统计)还是知识类(需要文档信息)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168871" y="6032500"/>
            <a:ext cx="4677833" cy="1185333"/>
          </a:xfrm>
          <a:custGeom>
            <a:avLst/>
            <a:gdLst/>
            <a:ahLst/>
            <a:cxnLst/>
            <a:rect l="l" t="t" r="r" b="b"/>
            <a:pathLst>
              <a:path w="4677833" h="1185333">
                <a:moveTo>
                  <a:pt x="84668" y="0"/>
                </a:moveTo>
                <a:lnTo>
                  <a:pt x="4593165" y="0"/>
                </a:lnTo>
                <a:cubicBezTo>
                  <a:pt x="4639926" y="0"/>
                  <a:pt x="4677833" y="37907"/>
                  <a:pt x="4677833" y="84668"/>
                </a:cubicBezTo>
                <a:lnTo>
                  <a:pt x="4677833" y="1100665"/>
                </a:lnTo>
                <a:cubicBezTo>
                  <a:pt x="4677833" y="1147426"/>
                  <a:pt x="4639926" y="1185333"/>
                  <a:pt x="4593165" y="1185333"/>
                </a:cubicBezTo>
                <a:lnTo>
                  <a:pt x="84668" y="1185333"/>
                </a:lnTo>
                <a:cubicBezTo>
                  <a:pt x="37907" y="1185333"/>
                  <a:pt x="0" y="1147426"/>
                  <a:pt x="0" y="1100665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7" name="Shape 35"/>
          <p:cNvSpPr/>
          <p:nvPr/>
        </p:nvSpPr>
        <p:spPr>
          <a:xfrm>
            <a:off x="6295871" y="6159500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42333" y="0"/>
                </a:moveTo>
                <a:lnTo>
                  <a:pt x="296333" y="0"/>
                </a:lnTo>
                <a:cubicBezTo>
                  <a:pt x="319713" y="0"/>
                  <a:pt x="338667" y="18953"/>
                  <a:pt x="338667" y="42333"/>
                </a:cubicBezTo>
                <a:lnTo>
                  <a:pt x="338667" y="296333"/>
                </a:lnTo>
                <a:cubicBezTo>
                  <a:pt x="338667" y="319713"/>
                  <a:pt x="319713" y="338667"/>
                  <a:pt x="2963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8" name="Text 36"/>
          <p:cNvSpPr/>
          <p:nvPr/>
        </p:nvSpPr>
        <p:spPr>
          <a:xfrm>
            <a:off x="6423532" y="6223000"/>
            <a:ext cx="15875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6719204" y="6201833"/>
            <a:ext cx="762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数据类查询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295871" y="6582833"/>
            <a:ext cx="4508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调用SQLBot将问题转为SQL查询, 取回结果后由LLM生成简洁回答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0976020" y="6032500"/>
            <a:ext cx="4677833" cy="1185333"/>
          </a:xfrm>
          <a:custGeom>
            <a:avLst/>
            <a:gdLst/>
            <a:ahLst/>
            <a:cxnLst/>
            <a:rect l="l" t="t" r="r" b="b"/>
            <a:pathLst>
              <a:path w="4677833" h="1185333">
                <a:moveTo>
                  <a:pt x="84668" y="0"/>
                </a:moveTo>
                <a:lnTo>
                  <a:pt x="4593165" y="0"/>
                </a:lnTo>
                <a:cubicBezTo>
                  <a:pt x="4639926" y="0"/>
                  <a:pt x="4677833" y="37907"/>
                  <a:pt x="4677833" y="84668"/>
                </a:cubicBezTo>
                <a:lnTo>
                  <a:pt x="4677833" y="1100665"/>
                </a:lnTo>
                <a:cubicBezTo>
                  <a:pt x="4677833" y="1147426"/>
                  <a:pt x="4639926" y="1185333"/>
                  <a:pt x="4593165" y="1185333"/>
                </a:cubicBezTo>
                <a:lnTo>
                  <a:pt x="84668" y="1185333"/>
                </a:lnTo>
                <a:cubicBezTo>
                  <a:pt x="37907" y="1185333"/>
                  <a:pt x="0" y="1147426"/>
                  <a:pt x="0" y="1100665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2" name="Shape 40"/>
          <p:cNvSpPr/>
          <p:nvPr/>
        </p:nvSpPr>
        <p:spPr>
          <a:xfrm>
            <a:off x="11103020" y="6159500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42333" y="0"/>
                </a:moveTo>
                <a:lnTo>
                  <a:pt x="296333" y="0"/>
                </a:lnTo>
                <a:cubicBezTo>
                  <a:pt x="319713" y="0"/>
                  <a:pt x="338667" y="18953"/>
                  <a:pt x="338667" y="42333"/>
                </a:cubicBezTo>
                <a:lnTo>
                  <a:pt x="338667" y="296333"/>
                </a:lnTo>
                <a:cubicBezTo>
                  <a:pt x="338667" y="319713"/>
                  <a:pt x="319713" y="338667"/>
                  <a:pt x="2963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3" name="Text 41"/>
          <p:cNvSpPr/>
          <p:nvPr/>
        </p:nvSpPr>
        <p:spPr>
          <a:xfrm>
            <a:off x="11228697" y="6223000"/>
            <a:ext cx="15875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005F7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526353" y="6201833"/>
            <a:ext cx="762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知识类检索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103020" y="6582833"/>
            <a:ext cx="450850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通过MaxKB在知识库中检索相关片段, 将结果提供给LLM综述回答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23333" y="7563554"/>
            <a:ext cx="7620000" cy="1439333"/>
          </a:xfrm>
          <a:custGeom>
            <a:avLst/>
            <a:gdLst/>
            <a:ahLst/>
            <a:cxnLst/>
            <a:rect l="l" t="t" r="r" b="b"/>
            <a:pathLst>
              <a:path w="7620000" h="1439333">
                <a:moveTo>
                  <a:pt x="84662" y="0"/>
                </a:moveTo>
                <a:lnTo>
                  <a:pt x="7535338" y="0"/>
                </a:lnTo>
                <a:cubicBezTo>
                  <a:pt x="7582096" y="0"/>
                  <a:pt x="7620000" y="37904"/>
                  <a:pt x="7620000" y="84662"/>
                </a:cubicBezTo>
                <a:lnTo>
                  <a:pt x="7620000" y="1354672"/>
                </a:lnTo>
                <a:cubicBezTo>
                  <a:pt x="7620000" y="1401429"/>
                  <a:pt x="7582096" y="1439333"/>
                  <a:pt x="7535338" y="1439333"/>
                </a:cubicBezTo>
                <a:lnTo>
                  <a:pt x="84662" y="1439333"/>
                </a:lnTo>
                <a:cubicBezTo>
                  <a:pt x="37904" y="1439333"/>
                  <a:pt x="0" y="1401429"/>
                  <a:pt x="0" y="1354672"/>
                </a:cubicBezTo>
                <a:lnTo>
                  <a:pt x="0" y="84662"/>
                </a:lnTo>
                <a:cubicBezTo>
                  <a:pt x="0" y="37904"/>
                  <a:pt x="37904" y="0"/>
                  <a:pt x="84662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47" name="Shape 45"/>
          <p:cNvSpPr/>
          <p:nvPr/>
        </p:nvSpPr>
        <p:spPr>
          <a:xfrm>
            <a:off x="571500" y="7732887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84667" y="58208"/>
                </a:moveTo>
                <a:cubicBezTo>
                  <a:pt x="78813" y="58208"/>
                  <a:pt x="74083" y="62938"/>
                  <a:pt x="74083" y="68792"/>
                </a:cubicBezTo>
                <a:cubicBezTo>
                  <a:pt x="74083" y="73190"/>
                  <a:pt x="70545" y="76729"/>
                  <a:pt x="66146" y="76729"/>
                </a:cubicBezTo>
                <a:cubicBezTo>
                  <a:pt x="61747" y="76729"/>
                  <a:pt x="58208" y="73190"/>
                  <a:pt x="58208" y="68792"/>
                </a:cubicBezTo>
                <a:cubicBezTo>
                  <a:pt x="58208" y="54173"/>
                  <a:pt x="70048" y="42333"/>
                  <a:pt x="84667" y="42333"/>
                </a:cubicBezTo>
                <a:cubicBezTo>
                  <a:pt x="99285" y="42333"/>
                  <a:pt x="111125" y="54173"/>
                  <a:pt x="111125" y="68792"/>
                </a:cubicBezTo>
                <a:cubicBezTo>
                  <a:pt x="111125" y="84402"/>
                  <a:pt x="99219" y="91017"/>
                  <a:pt x="92604" y="93431"/>
                </a:cubicBezTo>
                <a:lnTo>
                  <a:pt x="92604" y="94688"/>
                </a:lnTo>
                <a:cubicBezTo>
                  <a:pt x="92604" y="99086"/>
                  <a:pt x="89065" y="102625"/>
                  <a:pt x="84667" y="102625"/>
                </a:cubicBezTo>
                <a:cubicBezTo>
                  <a:pt x="80268" y="102625"/>
                  <a:pt x="76729" y="99086"/>
                  <a:pt x="76729" y="94688"/>
                </a:cubicBezTo>
                <a:lnTo>
                  <a:pt x="76729" y="92009"/>
                </a:lnTo>
                <a:cubicBezTo>
                  <a:pt x="76729" y="85229"/>
                  <a:pt x="81624" y="80367"/>
                  <a:pt x="86684" y="78714"/>
                </a:cubicBezTo>
                <a:cubicBezTo>
                  <a:pt x="88801" y="78019"/>
                  <a:pt x="91050" y="76895"/>
                  <a:pt x="92703" y="75307"/>
                </a:cubicBezTo>
                <a:cubicBezTo>
                  <a:pt x="94126" y="73918"/>
                  <a:pt x="95250" y="72000"/>
                  <a:pt x="95250" y="68825"/>
                </a:cubicBezTo>
                <a:cubicBezTo>
                  <a:pt x="95250" y="62971"/>
                  <a:pt x="90521" y="58241"/>
                  <a:pt x="84667" y="58241"/>
                </a:cubicBezTo>
                <a:close/>
                <a:moveTo>
                  <a:pt x="74083" y="121708"/>
                </a:moveTo>
                <a:cubicBezTo>
                  <a:pt x="74083" y="115867"/>
                  <a:pt x="78826" y="111125"/>
                  <a:pt x="84667" y="111125"/>
                </a:cubicBezTo>
                <a:cubicBezTo>
                  <a:pt x="90508" y="111125"/>
                  <a:pt x="95250" y="115867"/>
                  <a:pt x="95250" y="121708"/>
                </a:cubicBezTo>
                <a:cubicBezTo>
                  <a:pt x="95250" y="127549"/>
                  <a:pt x="90508" y="132292"/>
                  <a:pt x="84667" y="132292"/>
                </a:cubicBezTo>
                <a:cubicBezTo>
                  <a:pt x="78826" y="132292"/>
                  <a:pt x="74083" y="127549"/>
                  <a:pt x="74083" y="12170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8" name="Text 46"/>
          <p:cNvSpPr/>
          <p:nvPr/>
        </p:nvSpPr>
        <p:spPr>
          <a:xfrm>
            <a:off x="762000" y="7690554"/>
            <a:ext cx="7239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数据类问题示例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50333" y="8029220"/>
            <a:ext cx="74506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"今年有多少新人加入贡献?"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550333" y="8325554"/>
            <a:ext cx="74506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"本月Issue平均解决时长?"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550333" y="8621887"/>
            <a:ext cx="74506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"哪个模块最活跃?"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212667" y="7563554"/>
            <a:ext cx="7620000" cy="1439333"/>
          </a:xfrm>
          <a:custGeom>
            <a:avLst/>
            <a:gdLst/>
            <a:ahLst/>
            <a:cxnLst/>
            <a:rect l="l" t="t" r="r" b="b"/>
            <a:pathLst>
              <a:path w="7620000" h="1439333">
                <a:moveTo>
                  <a:pt x="84662" y="0"/>
                </a:moveTo>
                <a:lnTo>
                  <a:pt x="7535338" y="0"/>
                </a:lnTo>
                <a:cubicBezTo>
                  <a:pt x="7582096" y="0"/>
                  <a:pt x="7620000" y="37904"/>
                  <a:pt x="7620000" y="84662"/>
                </a:cubicBezTo>
                <a:lnTo>
                  <a:pt x="7620000" y="1354672"/>
                </a:lnTo>
                <a:cubicBezTo>
                  <a:pt x="7620000" y="1401429"/>
                  <a:pt x="7582096" y="1439333"/>
                  <a:pt x="7535338" y="1439333"/>
                </a:cubicBezTo>
                <a:lnTo>
                  <a:pt x="84662" y="1439333"/>
                </a:lnTo>
                <a:cubicBezTo>
                  <a:pt x="37904" y="1439333"/>
                  <a:pt x="0" y="1401429"/>
                  <a:pt x="0" y="1354672"/>
                </a:cubicBezTo>
                <a:lnTo>
                  <a:pt x="0" y="84662"/>
                </a:lnTo>
                <a:cubicBezTo>
                  <a:pt x="0" y="37904"/>
                  <a:pt x="37904" y="0"/>
                  <a:pt x="84662" y="0"/>
                </a:cubicBezTo>
                <a:close/>
              </a:path>
            </a:pathLst>
          </a:custGeom>
          <a:solidFill>
            <a:srgbClr val="0A9396">
              <a:alpha val="30196"/>
            </a:srgbClr>
          </a:solidFill>
        </p:spPr>
      </p:sp>
      <p:sp>
        <p:nvSpPr>
          <p:cNvPr id="53" name="Shape 51"/>
          <p:cNvSpPr/>
          <p:nvPr/>
        </p:nvSpPr>
        <p:spPr>
          <a:xfrm>
            <a:off x="8371417" y="7732887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127000" y="169333"/>
                </a:moveTo>
                <a:lnTo>
                  <a:pt x="31750" y="169333"/>
                </a:lnTo>
                <a:cubicBezTo>
                  <a:pt x="14221" y="169333"/>
                  <a:pt x="0" y="155112"/>
                  <a:pt x="0" y="137583"/>
                </a:cubicBezTo>
                <a:lnTo>
                  <a:pt x="0" y="31750"/>
                </a:lnTo>
                <a:cubicBezTo>
                  <a:pt x="0" y="14221"/>
                  <a:pt x="14221" y="0"/>
                  <a:pt x="31750" y="0"/>
                </a:cubicBezTo>
                <a:lnTo>
                  <a:pt x="132292" y="0"/>
                </a:lnTo>
                <a:cubicBezTo>
                  <a:pt x="141056" y="0"/>
                  <a:pt x="148167" y="7111"/>
                  <a:pt x="148167" y="15875"/>
                </a:cubicBezTo>
                <a:lnTo>
                  <a:pt x="148167" y="111125"/>
                </a:lnTo>
                <a:cubicBezTo>
                  <a:pt x="148167" y="118037"/>
                  <a:pt x="143735" y="123924"/>
                  <a:pt x="137583" y="126107"/>
                </a:cubicBezTo>
                <a:lnTo>
                  <a:pt x="137583" y="148167"/>
                </a:lnTo>
                <a:cubicBezTo>
                  <a:pt x="143437" y="148167"/>
                  <a:pt x="148167" y="152896"/>
                  <a:pt x="148167" y="158750"/>
                </a:cubicBezTo>
                <a:cubicBezTo>
                  <a:pt x="148167" y="164604"/>
                  <a:pt x="143437" y="169333"/>
                  <a:pt x="137583" y="169333"/>
                </a:cubicBezTo>
                <a:lnTo>
                  <a:pt x="127000" y="169333"/>
                </a:lnTo>
                <a:close/>
                <a:moveTo>
                  <a:pt x="31750" y="127000"/>
                </a:moveTo>
                <a:cubicBezTo>
                  <a:pt x="25896" y="127000"/>
                  <a:pt x="21167" y="131729"/>
                  <a:pt x="21167" y="137583"/>
                </a:cubicBezTo>
                <a:cubicBezTo>
                  <a:pt x="21167" y="143437"/>
                  <a:pt x="25896" y="148167"/>
                  <a:pt x="31750" y="148167"/>
                </a:cubicBezTo>
                <a:lnTo>
                  <a:pt x="116417" y="148167"/>
                </a:lnTo>
                <a:lnTo>
                  <a:pt x="116417" y="127000"/>
                </a:lnTo>
                <a:lnTo>
                  <a:pt x="31750" y="127000"/>
                </a:lnTo>
                <a:close/>
                <a:moveTo>
                  <a:pt x="42333" y="50271"/>
                </a:moveTo>
                <a:cubicBezTo>
                  <a:pt x="42333" y="54670"/>
                  <a:pt x="45872" y="58208"/>
                  <a:pt x="50271" y="58208"/>
                </a:cubicBezTo>
                <a:lnTo>
                  <a:pt x="108479" y="58208"/>
                </a:lnTo>
                <a:cubicBezTo>
                  <a:pt x="112878" y="58208"/>
                  <a:pt x="116417" y="54670"/>
                  <a:pt x="116417" y="50271"/>
                </a:cubicBezTo>
                <a:cubicBezTo>
                  <a:pt x="116417" y="45872"/>
                  <a:pt x="112878" y="42333"/>
                  <a:pt x="108479" y="42333"/>
                </a:cubicBezTo>
                <a:lnTo>
                  <a:pt x="50271" y="42333"/>
                </a:lnTo>
                <a:cubicBezTo>
                  <a:pt x="45872" y="42333"/>
                  <a:pt x="42333" y="45872"/>
                  <a:pt x="42333" y="50271"/>
                </a:cubicBezTo>
                <a:close/>
                <a:moveTo>
                  <a:pt x="50271" y="74083"/>
                </a:moveTo>
                <a:cubicBezTo>
                  <a:pt x="45872" y="74083"/>
                  <a:pt x="42333" y="77622"/>
                  <a:pt x="42333" y="82021"/>
                </a:cubicBezTo>
                <a:cubicBezTo>
                  <a:pt x="42333" y="86420"/>
                  <a:pt x="45872" y="89958"/>
                  <a:pt x="50271" y="89958"/>
                </a:cubicBezTo>
                <a:lnTo>
                  <a:pt x="108479" y="89958"/>
                </a:lnTo>
                <a:cubicBezTo>
                  <a:pt x="112878" y="89958"/>
                  <a:pt x="116417" y="86420"/>
                  <a:pt x="116417" y="82021"/>
                </a:cubicBezTo>
                <a:cubicBezTo>
                  <a:pt x="116417" y="77622"/>
                  <a:pt x="112878" y="74083"/>
                  <a:pt x="108479" y="74083"/>
                </a:cubicBezTo>
                <a:lnTo>
                  <a:pt x="50271" y="74083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4" name="Text 52"/>
          <p:cNvSpPr/>
          <p:nvPr/>
        </p:nvSpPr>
        <p:spPr>
          <a:xfrm>
            <a:off x="8551333" y="7690554"/>
            <a:ext cx="7239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知识类问题示例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339667" y="8029220"/>
            <a:ext cx="74506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"如何搭建开发环境?"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8339667" y="8325554"/>
            <a:ext cx="74506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"版本发布遇到的主要问题?"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339667" y="8621887"/>
            <a:ext cx="74506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"社区对功能X的讨论结论?"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42875" y="47625"/>
                </a:moveTo>
                <a:cubicBezTo>
                  <a:pt x="142875" y="38863"/>
                  <a:pt x="135762" y="31750"/>
                  <a:pt x="127000" y="31750"/>
                </a:cubicBezTo>
                <a:cubicBezTo>
                  <a:pt x="118238" y="31750"/>
                  <a:pt x="111125" y="38863"/>
                  <a:pt x="111125" y="47625"/>
                </a:cubicBezTo>
                <a:cubicBezTo>
                  <a:pt x="111125" y="56387"/>
                  <a:pt x="118238" y="63500"/>
                  <a:pt x="127000" y="63500"/>
                </a:cubicBezTo>
                <a:cubicBezTo>
                  <a:pt x="135762" y="63500"/>
                  <a:pt x="142875" y="56387"/>
                  <a:pt x="142875" y="47625"/>
                </a:cubicBezTo>
                <a:close/>
                <a:moveTo>
                  <a:pt x="127000" y="206375"/>
                </a:moveTo>
                <a:cubicBezTo>
                  <a:pt x="144512" y="206375"/>
                  <a:pt x="158750" y="192137"/>
                  <a:pt x="158750" y="174625"/>
                </a:cubicBezTo>
                <a:cubicBezTo>
                  <a:pt x="158750" y="166588"/>
                  <a:pt x="155773" y="159196"/>
                  <a:pt x="150813" y="153640"/>
                </a:cubicBezTo>
                <a:lnTo>
                  <a:pt x="185291" y="84733"/>
                </a:lnTo>
                <a:cubicBezTo>
                  <a:pt x="188218" y="78829"/>
                  <a:pt x="185837" y="71686"/>
                  <a:pt x="179983" y="68759"/>
                </a:cubicBezTo>
                <a:cubicBezTo>
                  <a:pt x="174129" y="65832"/>
                  <a:pt x="166936" y="68213"/>
                  <a:pt x="164009" y="74067"/>
                </a:cubicBezTo>
                <a:lnTo>
                  <a:pt x="129530" y="142974"/>
                </a:lnTo>
                <a:cubicBezTo>
                  <a:pt x="128687" y="142925"/>
                  <a:pt x="127843" y="142875"/>
                  <a:pt x="127000" y="142875"/>
                </a:cubicBezTo>
                <a:cubicBezTo>
                  <a:pt x="109488" y="142875"/>
                  <a:pt x="95250" y="157113"/>
                  <a:pt x="95250" y="174625"/>
                </a:cubicBezTo>
                <a:cubicBezTo>
                  <a:pt x="95250" y="192137"/>
                  <a:pt x="109488" y="206375"/>
                  <a:pt x="127000" y="206375"/>
                </a:cubicBezTo>
                <a:close/>
                <a:moveTo>
                  <a:pt x="87313" y="71438"/>
                </a:moveTo>
                <a:cubicBezTo>
                  <a:pt x="87313" y="62676"/>
                  <a:pt x="80199" y="55563"/>
                  <a:pt x="71438" y="55563"/>
                </a:cubicBezTo>
                <a:cubicBezTo>
                  <a:pt x="62676" y="55563"/>
                  <a:pt x="55563" y="62676"/>
                  <a:pt x="55563" y="71438"/>
                </a:cubicBezTo>
                <a:cubicBezTo>
                  <a:pt x="55563" y="80199"/>
                  <a:pt x="62676" y="87313"/>
                  <a:pt x="71438" y="87313"/>
                </a:cubicBezTo>
                <a:cubicBezTo>
                  <a:pt x="80199" y="87313"/>
                  <a:pt x="87313" y="80199"/>
                  <a:pt x="87313" y="71438"/>
                </a:cubicBezTo>
                <a:close/>
                <a:moveTo>
                  <a:pt x="47625" y="142875"/>
                </a:moveTo>
                <a:cubicBezTo>
                  <a:pt x="56387" y="142875"/>
                  <a:pt x="63500" y="135762"/>
                  <a:pt x="63500" y="127000"/>
                </a:cubicBezTo>
                <a:cubicBezTo>
                  <a:pt x="63500" y="118238"/>
                  <a:pt x="56387" y="111125"/>
                  <a:pt x="47625" y="111125"/>
                </a:cubicBezTo>
                <a:cubicBezTo>
                  <a:pt x="38863" y="111125"/>
                  <a:pt x="31750" y="118238"/>
                  <a:pt x="31750" y="127000"/>
                </a:cubicBezTo>
                <a:cubicBezTo>
                  <a:pt x="31750" y="135762"/>
                  <a:pt x="38863" y="142875"/>
                  <a:pt x="47625" y="142875"/>
                </a:cubicBezTo>
                <a:close/>
                <a:moveTo>
                  <a:pt x="222250" y="127000"/>
                </a:moveTo>
                <a:cubicBezTo>
                  <a:pt x="222250" y="118238"/>
                  <a:pt x="215137" y="111125"/>
                  <a:pt x="206375" y="111125"/>
                </a:cubicBezTo>
                <a:cubicBezTo>
                  <a:pt x="197613" y="111125"/>
                  <a:pt x="190500" y="118238"/>
                  <a:pt x="190500" y="127000"/>
                </a:cubicBezTo>
                <a:cubicBezTo>
                  <a:pt x="190500" y="135762"/>
                  <a:pt x="197613" y="142875"/>
                  <a:pt x="206375" y="142875"/>
                </a:cubicBezTo>
                <a:cubicBezTo>
                  <a:pt x="215137" y="142875"/>
                  <a:pt x="222250" y="135762"/>
                  <a:pt x="222250" y="1270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667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SYSTEM FUNCTIONS - PART 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系统功能:数据看板与智能问答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pic>
        <p:nvPicPr>
          <p:cNvPr id="58" name="图片 5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8455" y="1983105"/>
            <a:ext cx="15231745" cy="669163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518583" y="550333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74625" y="0"/>
                </a:moveTo>
                <a:cubicBezTo>
                  <a:pt x="174625" y="-8781"/>
                  <a:pt x="167531" y="-15875"/>
                  <a:pt x="158750" y="-15875"/>
                </a:cubicBezTo>
                <a:cubicBezTo>
                  <a:pt x="149969" y="-15875"/>
                  <a:pt x="142875" y="-8781"/>
                  <a:pt x="142875" y="0"/>
                </a:cubicBezTo>
                <a:lnTo>
                  <a:pt x="142875" y="31750"/>
                </a:lnTo>
                <a:lnTo>
                  <a:pt x="95250" y="31750"/>
                </a:lnTo>
                <a:cubicBezTo>
                  <a:pt x="68957" y="31750"/>
                  <a:pt x="47625" y="53082"/>
                  <a:pt x="47625" y="79375"/>
                </a:cubicBezTo>
                <a:lnTo>
                  <a:pt x="47625" y="190500"/>
                </a:lnTo>
                <a:cubicBezTo>
                  <a:pt x="47625" y="216793"/>
                  <a:pt x="68957" y="238125"/>
                  <a:pt x="95250" y="238125"/>
                </a:cubicBezTo>
                <a:lnTo>
                  <a:pt x="222250" y="238125"/>
                </a:lnTo>
                <a:cubicBezTo>
                  <a:pt x="248543" y="238125"/>
                  <a:pt x="269875" y="216793"/>
                  <a:pt x="269875" y="190500"/>
                </a:cubicBezTo>
                <a:lnTo>
                  <a:pt x="269875" y="79375"/>
                </a:lnTo>
                <a:cubicBezTo>
                  <a:pt x="269875" y="53082"/>
                  <a:pt x="248543" y="31750"/>
                  <a:pt x="222250" y="31750"/>
                </a:cubicBezTo>
                <a:lnTo>
                  <a:pt x="174625" y="31750"/>
                </a:lnTo>
                <a:lnTo>
                  <a:pt x="174625" y="0"/>
                </a:lnTo>
                <a:close/>
                <a:moveTo>
                  <a:pt x="79375" y="182563"/>
                </a:moveTo>
                <a:cubicBezTo>
                  <a:pt x="79375" y="175964"/>
                  <a:pt x="84683" y="170656"/>
                  <a:pt x="91281" y="170656"/>
                </a:cubicBezTo>
                <a:lnTo>
                  <a:pt x="107156" y="170656"/>
                </a:lnTo>
                <a:cubicBezTo>
                  <a:pt x="113754" y="170656"/>
                  <a:pt x="119063" y="175964"/>
                  <a:pt x="119063" y="182563"/>
                </a:cubicBezTo>
                <a:cubicBezTo>
                  <a:pt x="119063" y="189161"/>
                  <a:pt x="113754" y="194469"/>
                  <a:pt x="107156" y="194469"/>
                </a:cubicBezTo>
                <a:lnTo>
                  <a:pt x="91281" y="194469"/>
                </a:lnTo>
                <a:cubicBezTo>
                  <a:pt x="84683" y="194469"/>
                  <a:pt x="79375" y="189161"/>
                  <a:pt x="79375" y="182563"/>
                </a:cubicBezTo>
                <a:close/>
                <a:moveTo>
                  <a:pt x="138906" y="182563"/>
                </a:moveTo>
                <a:cubicBezTo>
                  <a:pt x="138906" y="175964"/>
                  <a:pt x="144214" y="170656"/>
                  <a:pt x="150813" y="170656"/>
                </a:cubicBezTo>
                <a:lnTo>
                  <a:pt x="166688" y="170656"/>
                </a:lnTo>
                <a:cubicBezTo>
                  <a:pt x="173286" y="170656"/>
                  <a:pt x="178594" y="175964"/>
                  <a:pt x="178594" y="182563"/>
                </a:cubicBezTo>
                <a:cubicBezTo>
                  <a:pt x="178594" y="189161"/>
                  <a:pt x="173286" y="194469"/>
                  <a:pt x="166688" y="194469"/>
                </a:cubicBezTo>
                <a:lnTo>
                  <a:pt x="150813" y="194469"/>
                </a:lnTo>
                <a:cubicBezTo>
                  <a:pt x="144214" y="194469"/>
                  <a:pt x="138906" y="189161"/>
                  <a:pt x="138906" y="182563"/>
                </a:cubicBezTo>
                <a:close/>
                <a:moveTo>
                  <a:pt x="198438" y="182563"/>
                </a:moveTo>
                <a:cubicBezTo>
                  <a:pt x="198438" y="175964"/>
                  <a:pt x="203746" y="170656"/>
                  <a:pt x="210344" y="170656"/>
                </a:cubicBezTo>
                <a:lnTo>
                  <a:pt x="226219" y="170656"/>
                </a:lnTo>
                <a:cubicBezTo>
                  <a:pt x="232817" y="170656"/>
                  <a:pt x="238125" y="175964"/>
                  <a:pt x="238125" y="182563"/>
                </a:cubicBezTo>
                <a:cubicBezTo>
                  <a:pt x="238125" y="189161"/>
                  <a:pt x="232817" y="194469"/>
                  <a:pt x="226219" y="194469"/>
                </a:cubicBezTo>
                <a:lnTo>
                  <a:pt x="210344" y="194469"/>
                </a:lnTo>
                <a:cubicBezTo>
                  <a:pt x="203746" y="194469"/>
                  <a:pt x="198438" y="189161"/>
                  <a:pt x="198438" y="182563"/>
                </a:cubicBezTo>
                <a:close/>
                <a:moveTo>
                  <a:pt x="111125" y="87313"/>
                </a:moveTo>
                <a:cubicBezTo>
                  <a:pt x="124267" y="87313"/>
                  <a:pt x="134938" y="97983"/>
                  <a:pt x="134938" y="111125"/>
                </a:cubicBezTo>
                <a:cubicBezTo>
                  <a:pt x="134938" y="124267"/>
                  <a:pt x="124267" y="134938"/>
                  <a:pt x="111125" y="134938"/>
                </a:cubicBezTo>
                <a:cubicBezTo>
                  <a:pt x="97983" y="134938"/>
                  <a:pt x="87313" y="124267"/>
                  <a:pt x="87313" y="111125"/>
                </a:cubicBezTo>
                <a:cubicBezTo>
                  <a:pt x="87313" y="97983"/>
                  <a:pt x="97983" y="87313"/>
                  <a:pt x="111125" y="87313"/>
                </a:cubicBezTo>
                <a:close/>
                <a:moveTo>
                  <a:pt x="182563" y="111125"/>
                </a:moveTo>
                <a:cubicBezTo>
                  <a:pt x="182563" y="97983"/>
                  <a:pt x="193233" y="87313"/>
                  <a:pt x="206375" y="87313"/>
                </a:cubicBezTo>
                <a:cubicBezTo>
                  <a:pt x="219517" y="87313"/>
                  <a:pt x="230188" y="97983"/>
                  <a:pt x="230188" y="111125"/>
                </a:cubicBezTo>
                <a:cubicBezTo>
                  <a:pt x="230188" y="124267"/>
                  <a:pt x="219517" y="134938"/>
                  <a:pt x="206375" y="134938"/>
                </a:cubicBezTo>
                <a:cubicBezTo>
                  <a:pt x="193233" y="134938"/>
                  <a:pt x="182563" y="124267"/>
                  <a:pt x="182563" y="111125"/>
                </a:cubicBezTo>
                <a:close/>
                <a:moveTo>
                  <a:pt x="31750" y="111125"/>
                </a:moveTo>
                <a:cubicBezTo>
                  <a:pt x="31750" y="102344"/>
                  <a:pt x="24656" y="95250"/>
                  <a:pt x="15875" y="95250"/>
                </a:cubicBezTo>
                <a:cubicBezTo>
                  <a:pt x="7094" y="95250"/>
                  <a:pt x="0" y="102344"/>
                  <a:pt x="0" y="111125"/>
                </a:cubicBezTo>
                <a:lnTo>
                  <a:pt x="0" y="158750"/>
                </a:lnTo>
                <a:cubicBezTo>
                  <a:pt x="0" y="167531"/>
                  <a:pt x="7094" y="174625"/>
                  <a:pt x="15875" y="174625"/>
                </a:cubicBezTo>
                <a:cubicBezTo>
                  <a:pt x="24656" y="174625"/>
                  <a:pt x="31750" y="167531"/>
                  <a:pt x="31750" y="158750"/>
                </a:cubicBezTo>
                <a:lnTo>
                  <a:pt x="31750" y="111125"/>
                </a:lnTo>
                <a:close/>
                <a:moveTo>
                  <a:pt x="301625" y="95250"/>
                </a:moveTo>
                <a:cubicBezTo>
                  <a:pt x="292844" y="95250"/>
                  <a:pt x="285750" y="102344"/>
                  <a:pt x="285750" y="111125"/>
                </a:cubicBezTo>
                <a:lnTo>
                  <a:pt x="285750" y="158750"/>
                </a:lnTo>
                <a:cubicBezTo>
                  <a:pt x="285750" y="167531"/>
                  <a:pt x="292844" y="174625"/>
                  <a:pt x="301625" y="174625"/>
                </a:cubicBezTo>
                <a:cubicBezTo>
                  <a:pt x="310406" y="174625"/>
                  <a:pt x="317500" y="167531"/>
                  <a:pt x="317500" y="158750"/>
                </a:cubicBezTo>
                <a:lnTo>
                  <a:pt x="317500" y="111125"/>
                </a:lnTo>
                <a:cubicBezTo>
                  <a:pt x="317500" y="102344"/>
                  <a:pt x="310406" y="95250"/>
                  <a:pt x="301625" y="952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698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SYSTEM FUNCTIONS - PART 2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系统功能:健康分析与自动化助手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26720" y="1908810"/>
            <a:ext cx="7616190" cy="3862070"/>
          </a:xfrm>
          <a:custGeom>
            <a:avLst/>
            <a:gdLst/>
            <a:ahLst/>
            <a:cxnLst/>
            <a:rect l="l" t="t" r="r" b="b"/>
            <a:pathLst>
              <a:path w="7616472" h="5796139">
                <a:moveTo>
                  <a:pt x="126993" y="0"/>
                </a:moveTo>
                <a:lnTo>
                  <a:pt x="7489479" y="0"/>
                </a:lnTo>
                <a:cubicBezTo>
                  <a:pt x="7559615" y="0"/>
                  <a:pt x="7616472" y="56857"/>
                  <a:pt x="7616472" y="126993"/>
                </a:cubicBezTo>
                <a:lnTo>
                  <a:pt x="7616472" y="5669145"/>
                </a:lnTo>
                <a:cubicBezTo>
                  <a:pt x="7616472" y="5739282"/>
                  <a:pt x="7559615" y="5796139"/>
                  <a:pt x="7489479" y="5796139"/>
                </a:cubicBezTo>
                <a:lnTo>
                  <a:pt x="126993" y="5796139"/>
                </a:lnTo>
                <a:cubicBezTo>
                  <a:pt x="56857" y="5796139"/>
                  <a:pt x="0" y="5739282"/>
                  <a:pt x="0" y="5669145"/>
                </a:cubicBezTo>
                <a:lnTo>
                  <a:pt x="0" y="126993"/>
                </a:lnTo>
                <a:cubicBezTo>
                  <a:pt x="0" y="56857"/>
                  <a:pt x="56857" y="0"/>
                  <a:pt x="126993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99722" y="208138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747889" y="2229554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105833" y="44607"/>
                </a:moveTo>
                <a:lnTo>
                  <a:pt x="99632" y="36008"/>
                </a:lnTo>
                <a:cubicBezTo>
                  <a:pt x="89297" y="21704"/>
                  <a:pt x="72719" y="13229"/>
                  <a:pt x="55025" y="13229"/>
                </a:cubicBezTo>
                <a:cubicBezTo>
                  <a:pt x="24639" y="13229"/>
                  <a:pt x="0" y="37868"/>
                  <a:pt x="0" y="68254"/>
                </a:cubicBezTo>
                <a:lnTo>
                  <a:pt x="0" y="69329"/>
                </a:lnTo>
                <a:cubicBezTo>
                  <a:pt x="0" y="79086"/>
                  <a:pt x="2563" y="89173"/>
                  <a:pt x="6863" y="99219"/>
                </a:cubicBezTo>
                <a:lnTo>
                  <a:pt x="50684" y="99219"/>
                </a:lnTo>
                <a:cubicBezTo>
                  <a:pt x="52007" y="99219"/>
                  <a:pt x="53206" y="98433"/>
                  <a:pt x="53743" y="97193"/>
                </a:cubicBezTo>
                <a:lnTo>
                  <a:pt x="66890" y="65650"/>
                </a:lnTo>
                <a:cubicBezTo>
                  <a:pt x="68420" y="62012"/>
                  <a:pt x="71975" y="59614"/>
                  <a:pt x="75902" y="59531"/>
                </a:cubicBezTo>
                <a:cubicBezTo>
                  <a:pt x="79830" y="59449"/>
                  <a:pt x="83468" y="61764"/>
                  <a:pt x="85080" y="65360"/>
                </a:cubicBezTo>
                <a:lnTo>
                  <a:pt x="106288" y="112448"/>
                </a:lnTo>
                <a:lnTo>
                  <a:pt x="123403" y="78217"/>
                </a:lnTo>
                <a:cubicBezTo>
                  <a:pt x="125098" y="74869"/>
                  <a:pt x="128530" y="72719"/>
                  <a:pt x="132292" y="72719"/>
                </a:cubicBezTo>
                <a:cubicBezTo>
                  <a:pt x="136054" y="72719"/>
                  <a:pt x="139485" y="74827"/>
                  <a:pt x="141180" y="78217"/>
                </a:cubicBezTo>
                <a:lnTo>
                  <a:pt x="150771" y="97358"/>
                </a:lnTo>
                <a:cubicBezTo>
                  <a:pt x="151350" y="98475"/>
                  <a:pt x="152466" y="99177"/>
                  <a:pt x="153748" y="99177"/>
                </a:cubicBezTo>
                <a:lnTo>
                  <a:pt x="204845" y="99177"/>
                </a:lnTo>
                <a:cubicBezTo>
                  <a:pt x="209186" y="89132"/>
                  <a:pt x="211708" y="79044"/>
                  <a:pt x="211708" y="69288"/>
                </a:cubicBezTo>
                <a:lnTo>
                  <a:pt x="211708" y="68213"/>
                </a:lnTo>
                <a:cubicBezTo>
                  <a:pt x="211667" y="37868"/>
                  <a:pt x="187027" y="13229"/>
                  <a:pt x="156642" y="13229"/>
                </a:cubicBezTo>
                <a:cubicBezTo>
                  <a:pt x="138989" y="13229"/>
                  <a:pt x="122370" y="21704"/>
                  <a:pt x="112035" y="36008"/>
                </a:cubicBezTo>
                <a:lnTo>
                  <a:pt x="105833" y="44566"/>
                </a:lnTo>
                <a:close/>
                <a:moveTo>
                  <a:pt x="194138" y="119063"/>
                </a:moveTo>
                <a:lnTo>
                  <a:pt x="153706" y="119063"/>
                </a:lnTo>
                <a:cubicBezTo>
                  <a:pt x="144942" y="119063"/>
                  <a:pt x="136922" y="114102"/>
                  <a:pt x="132994" y="106247"/>
                </a:cubicBezTo>
                <a:lnTo>
                  <a:pt x="132292" y="104841"/>
                </a:lnTo>
                <a:lnTo>
                  <a:pt x="114722" y="140022"/>
                </a:lnTo>
                <a:cubicBezTo>
                  <a:pt x="113027" y="143454"/>
                  <a:pt x="109471" y="145604"/>
                  <a:pt x="105627" y="145521"/>
                </a:cubicBezTo>
                <a:cubicBezTo>
                  <a:pt x="101782" y="145438"/>
                  <a:pt x="98351" y="143164"/>
                  <a:pt x="96780" y="139692"/>
                </a:cubicBezTo>
                <a:lnTo>
                  <a:pt x="76398" y="94423"/>
                </a:lnTo>
                <a:lnTo>
                  <a:pt x="72058" y="104841"/>
                </a:lnTo>
                <a:cubicBezTo>
                  <a:pt x="68461" y="113481"/>
                  <a:pt x="60027" y="119104"/>
                  <a:pt x="50684" y="119104"/>
                </a:cubicBezTo>
                <a:lnTo>
                  <a:pt x="17529" y="119104"/>
                </a:lnTo>
                <a:cubicBezTo>
                  <a:pt x="37042" y="149614"/>
                  <a:pt x="68378" y="177684"/>
                  <a:pt x="87974" y="192650"/>
                </a:cubicBezTo>
                <a:cubicBezTo>
                  <a:pt x="93100" y="196536"/>
                  <a:pt x="99384" y="198479"/>
                  <a:pt x="105792" y="198479"/>
                </a:cubicBezTo>
                <a:cubicBezTo>
                  <a:pt x="112200" y="198479"/>
                  <a:pt x="118525" y="196577"/>
                  <a:pt x="123610" y="192650"/>
                </a:cubicBezTo>
                <a:cubicBezTo>
                  <a:pt x="143288" y="177643"/>
                  <a:pt x="174625" y="149572"/>
                  <a:pt x="194138" y="11906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234722" y="2187220"/>
            <a:ext cx="214841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功能3: 社区健康分析与建议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9722" y="2716387"/>
            <a:ext cx="7355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提供针对社区治理的深入分析功能和改进建议, 基于EasyGraph的网络分析和CHAOSS社区健康模型。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9722" y="3351387"/>
            <a:ext cx="7270750" cy="1735667"/>
          </a:xfrm>
          <a:custGeom>
            <a:avLst/>
            <a:gdLst/>
            <a:ahLst/>
            <a:cxnLst/>
            <a:rect l="l" t="t" r="r" b="b"/>
            <a:pathLst>
              <a:path w="7270750" h="1735667">
                <a:moveTo>
                  <a:pt x="84666" y="0"/>
                </a:moveTo>
                <a:lnTo>
                  <a:pt x="7186084" y="0"/>
                </a:lnTo>
                <a:cubicBezTo>
                  <a:pt x="7232844" y="0"/>
                  <a:pt x="7270750" y="37906"/>
                  <a:pt x="7270750" y="84666"/>
                </a:cubicBezTo>
                <a:lnTo>
                  <a:pt x="7270750" y="1651001"/>
                </a:lnTo>
                <a:cubicBezTo>
                  <a:pt x="7270750" y="1697760"/>
                  <a:pt x="7232844" y="1735667"/>
                  <a:pt x="7186084" y="1735667"/>
                </a:cubicBezTo>
                <a:lnTo>
                  <a:pt x="84666" y="1735667"/>
                </a:lnTo>
                <a:cubicBezTo>
                  <a:pt x="37906" y="1735667"/>
                  <a:pt x="0" y="1697760"/>
                  <a:pt x="0" y="1651001"/>
                </a:cubicBezTo>
                <a:lnTo>
                  <a:pt x="0" y="84666"/>
                </a:lnTo>
                <a:cubicBezTo>
                  <a:pt x="0" y="37937"/>
                  <a:pt x="37937" y="0"/>
                  <a:pt x="8466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747889" y="3520720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0" y="26458"/>
                </a:moveTo>
                <a:cubicBezTo>
                  <a:pt x="0" y="17694"/>
                  <a:pt x="7111" y="10583"/>
                  <a:pt x="15875" y="10583"/>
                </a:cubicBezTo>
                <a:lnTo>
                  <a:pt x="47625" y="10583"/>
                </a:lnTo>
                <a:cubicBezTo>
                  <a:pt x="56389" y="10583"/>
                  <a:pt x="63500" y="17694"/>
                  <a:pt x="63500" y="26458"/>
                </a:cubicBezTo>
                <a:lnTo>
                  <a:pt x="63500" y="31750"/>
                </a:lnTo>
                <a:lnTo>
                  <a:pt x="105833" y="31750"/>
                </a:lnTo>
                <a:lnTo>
                  <a:pt x="105833" y="26458"/>
                </a:lnTo>
                <a:cubicBezTo>
                  <a:pt x="105833" y="17694"/>
                  <a:pt x="112944" y="10583"/>
                  <a:pt x="121708" y="10583"/>
                </a:cubicBezTo>
                <a:lnTo>
                  <a:pt x="153458" y="10583"/>
                </a:lnTo>
                <a:cubicBezTo>
                  <a:pt x="162223" y="10583"/>
                  <a:pt x="169333" y="17694"/>
                  <a:pt x="169333" y="26458"/>
                </a:cubicBezTo>
                <a:lnTo>
                  <a:pt x="169333" y="58208"/>
                </a:lnTo>
                <a:cubicBezTo>
                  <a:pt x="169333" y="66973"/>
                  <a:pt x="162223" y="74083"/>
                  <a:pt x="153458" y="74083"/>
                </a:cubicBezTo>
                <a:lnTo>
                  <a:pt x="121708" y="74083"/>
                </a:lnTo>
                <a:cubicBezTo>
                  <a:pt x="112944" y="74083"/>
                  <a:pt x="105833" y="66973"/>
                  <a:pt x="105833" y="58208"/>
                </a:cubicBezTo>
                <a:lnTo>
                  <a:pt x="105833" y="52917"/>
                </a:lnTo>
                <a:lnTo>
                  <a:pt x="63500" y="52917"/>
                </a:lnTo>
                <a:lnTo>
                  <a:pt x="63500" y="58208"/>
                </a:lnTo>
                <a:cubicBezTo>
                  <a:pt x="63500" y="60623"/>
                  <a:pt x="62938" y="62938"/>
                  <a:pt x="61979" y="64988"/>
                </a:cubicBezTo>
                <a:lnTo>
                  <a:pt x="84667" y="95250"/>
                </a:lnTo>
                <a:lnTo>
                  <a:pt x="111125" y="95250"/>
                </a:lnTo>
                <a:cubicBezTo>
                  <a:pt x="119889" y="95250"/>
                  <a:pt x="127000" y="102361"/>
                  <a:pt x="127000" y="111125"/>
                </a:cubicBezTo>
                <a:lnTo>
                  <a:pt x="127000" y="142875"/>
                </a:lnTo>
                <a:cubicBezTo>
                  <a:pt x="127000" y="151639"/>
                  <a:pt x="119889" y="158750"/>
                  <a:pt x="111125" y="158750"/>
                </a:cubicBezTo>
                <a:lnTo>
                  <a:pt x="79375" y="158750"/>
                </a:lnTo>
                <a:cubicBezTo>
                  <a:pt x="70611" y="158750"/>
                  <a:pt x="63500" y="151639"/>
                  <a:pt x="63500" y="142875"/>
                </a:cubicBezTo>
                <a:lnTo>
                  <a:pt x="63500" y="111125"/>
                </a:lnTo>
                <a:cubicBezTo>
                  <a:pt x="63500" y="108711"/>
                  <a:pt x="64062" y="106396"/>
                  <a:pt x="65021" y="104345"/>
                </a:cubicBezTo>
                <a:lnTo>
                  <a:pt x="42333" y="74083"/>
                </a:lnTo>
                <a:lnTo>
                  <a:pt x="15875" y="74083"/>
                </a:lnTo>
                <a:cubicBezTo>
                  <a:pt x="7111" y="74083"/>
                  <a:pt x="0" y="66973"/>
                  <a:pt x="0" y="58208"/>
                </a:cubicBezTo>
                <a:lnTo>
                  <a:pt x="0" y="26458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4" name="Text 12"/>
          <p:cNvSpPr/>
          <p:nvPr/>
        </p:nvSpPr>
        <p:spPr>
          <a:xfrm>
            <a:off x="1023056" y="3478387"/>
            <a:ext cx="899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网络分析指标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6722" y="3817054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计算开发者协作网络指标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6722" y="4113387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识别关键节点(核心维护者)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26722" y="4409720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检测社区子群体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26722" y="4706054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计算"巴士系数"评估治理风险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9722" y="5214054"/>
            <a:ext cx="7270750" cy="508000"/>
          </a:xfrm>
          <a:custGeom>
            <a:avLst/>
            <a:gdLst/>
            <a:ahLst/>
            <a:cxnLst/>
            <a:rect l="l" t="t" r="r" b="b"/>
            <a:pathLst>
              <a:path w="7270750" h="508000">
                <a:moveTo>
                  <a:pt x="84668" y="0"/>
                </a:moveTo>
                <a:lnTo>
                  <a:pt x="7186082" y="0"/>
                </a:lnTo>
                <a:cubicBezTo>
                  <a:pt x="7232843" y="0"/>
                  <a:pt x="7270750" y="37907"/>
                  <a:pt x="7270750" y="84668"/>
                </a:cubicBezTo>
                <a:lnTo>
                  <a:pt x="7270750" y="423332"/>
                </a:lnTo>
                <a:cubicBezTo>
                  <a:pt x="7270750" y="470093"/>
                  <a:pt x="7232843" y="508000"/>
                  <a:pt x="718608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20" name="Shape 18"/>
          <p:cNvSpPr/>
          <p:nvPr/>
        </p:nvSpPr>
        <p:spPr>
          <a:xfrm>
            <a:off x="769056" y="5376339"/>
            <a:ext cx="127000" cy="169333"/>
          </a:xfrm>
          <a:custGeom>
            <a:avLst/>
            <a:gdLst/>
            <a:ahLst/>
            <a:cxnLst/>
            <a:rect l="l" t="t" r="r" b="b"/>
            <a:pathLst>
              <a:path w="127000" h="169333">
                <a:moveTo>
                  <a:pt x="96871" y="127000"/>
                </a:moveTo>
                <a:cubicBezTo>
                  <a:pt x="99285" y="119625"/>
                  <a:pt x="104114" y="112944"/>
                  <a:pt x="109571" y="107189"/>
                </a:cubicBezTo>
                <a:cubicBezTo>
                  <a:pt x="120385" y="95812"/>
                  <a:pt x="127000" y="80433"/>
                  <a:pt x="127000" y="63500"/>
                </a:cubicBezTo>
                <a:cubicBezTo>
                  <a:pt x="127000" y="28443"/>
                  <a:pt x="98557" y="0"/>
                  <a:pt x="63500" y="0"/>
                </a:cubicBezTo>
                <a:cubicBezTo>
                  <a:pt x="28443" y="0"/>
                  <a:pt x="0" y="28443"/>
                  <a:pt x="0" y="63500"/>
                </a:cubicBezTo>
                <a:cubicBezTo>
                  <a:pt x="0" y="80433"/>
                  <a:pt x="6615" y="95812"/>
                  <a:pt x="17429" y="107189"/>
                </a:cubicBezTo>
                <a:cubicBezTo>
                  <a:pt x="22886" y="112944"/>
                  <a:pt x="27748" y="119625"/>
                  <a:pt x="30129" y="127000"/>
                </a:cubicBezTo>
                <a:lnTo>
                  <a:pt x="96838" y="127000"/>
                </a:lnTo>
                <a:close/>
                <a:moveTo>
                  <a:pt x="95250" y="142875"/>
                </a:moveTo>
                <a:lnTo>
                  <a:pt x="31750" y="142875"/>
                </a:lnTo>
                <a:lnTo>
                  <a:pt x="31750" y="148167"/>
                </a:lnTo>
                <a:cubicBezTo>
                  <a:pt x="31750" y="162785"/>
                  <a:pt x="43590" y="174625"/>
                  <a:pt x="58208" y="174625"/>
                </a:cubicBezTo>
                <a:lnTo>
                  <a:pt x="68792" y="174625"/>
                </a:lnTo>
                <a:cubicBezTo>
                  <a:pt x="83410" y="174625"/>
                  <a:pt x="95250" y="162785"/>
                  <a:pt x="95250" y="148167"/>
                </a:cubicBezTo>
                <a:lnTo>
                  <a:pt x="95250" y="142875"/>
                </a:lnTo>
                <a:close/>
                <a:moveTo>
                  <a:pt x="60854" y="37042"/>
                </a:moveTo>
                <a:cubicBezTo>
                  <a:pt x="47691" y="37042"/>
                  <a:pt x="37042" y="47691"/>
                  <a:pt x="37042" y="60854"/>
                </a:cubicBezTo>
                <a:cubicBezTo>
                  <a:pt x="37042" y="65253"/>
                  <a:pt x="33503" y="68792"/>
                  <a:pt x="29104" y="68792"/>
                </a:cubicBezTo>
                <a:cubicBezTo>
                  <a:pt x="24705" y="68792"/>
                  <a:pt x="21167" y="65253"/>
                  <a:pt x="21167" y="60854"/>
                </a:cubicBezTo>
                <a:cubicBezTo>
                  <a:pt x="21167" y="38927"/>
                  <a:pt x="38927" y="21167"/>
                  <a:pt x="60854" y="21167"/>
                </a:cubicBezTo>
                <a:cubicBezTo>
                  <a:pt x="65253" y="21167"/>
                  <a:pt x="68792" y="24705"/>
                  <a:pt x="68792" y="29104"/>
                </a:cubicBezTo>
                <a:cubicBezTo>
                  <a:pt x="68792" y="33503"/>
                  <a:pt x="65253" y="37042"/>
                  <a:pt x="60854" y="37042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1" name="Text 19"/>
          <p:cNvSpPr/>
          <p:nvPr/>
        </p:nvSpPr>
        <p:spPr>
          <a:xfrm>
            <a:off x="1008944" y="5341054"/>
            <a:ext cx="6819194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LLM根据分析结果判断社区结构优劣势, 自动给出改进建议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216265" y="1908810"/>
            <a:ext cx="7616190" cy="3862070"/>
          </a:xfrm>
          <a:custGeom>
            <a:avLst/>
            <a:gdLst/>
            <a:ahLst/>
            <a:cxnLst/>
            <a:rect l="l" t="t" r="r" b="b"/>
            <a:pathLst>
              <a:path w="7616472" h="5796139">
                <a:moveTo>
                  <a:pt x="126993" y="0"/>
                </a:moveTo>
                <a:lnTo>
                  <a:pt x="7489479" y="0"/>
                </a:lnTo>
                <a:cubicBezTo>
                  <a:pt x="7559615" y="0"/>
                  <a:pt x="7616472" y="56857"/>
                  <a:pt x="7616472" y="126993"/>
                </a:cubicBezTo>
                <a:lnTo>
                  <a:pt x="7616472" y="5669145"/>
                </a:lnTo>
                <a:cubicBezTo>
                  <a:pt x="7616472" y="5739282"/>
                  <a:pt x="7559615" y="5796139"/>
                  <a:pt x="7489479" y="5796139"/>
                </a:cubicBezTo>
                <a:lnTo>
                  <a:pt x="126993" y="5796139"/>
                </a:lnTo>
                <a:cubicBezTo>
                  <a:pt x="56857" y="5796139"/>
                  <a:pt x="0" y="5739282"/>
                  <a:pt x="0" y="5669145"/>
                </a:cubicBezTo>
                <a:lnTo>
                  <a:pt x="0" y="126993"/>
                </a:lnTo>
                <a:cubicBezTo>
                  <a:pt x="0" y="56857"/>
                  <a:pt x="56857" y="0"/>
                  <a:pt x="126993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8389056" y="208138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4" name="Shape 22"/>
          <p:cNvSpPr/>
          <p:nvPr/>
        </p:nvSpPr>
        <p:spPr>
          <a:xfrm>
            <a:off x="8550452" y="2229554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92604" y="0"/>
                </a:moveTo>
                <a:cubicBezTo>
                  <a:pt x="85287" y="0"/>
                  <a:pt x="79375" y="5912"/>
                  <a:pt x="79375" y="13229"/>
                </a:cubicBezTo>
                <a:lnTo>
                  <a:pt x="79375" y="14552"/>
                </a:lnTo>
                <a:cubicBezTo>
                  <a:pt x="49196" y="20671"/>
                  <a:pt x="26458" y="47377"/>
                  <a:pt x="26458" y="79375"/>
                </a:cubicBezTo>
                <a:lnTo>
                  <a:pt x="26458" y="88346"/>
                </a:lnTo>
                <a:cubicBezTo>
                  <a:pt x="26458" y="108231"/>
                  <a:pt x="19678" y="127537"/>
                  <a:pt x="7276" y="143082"/>
                </a:cubicBezTo>
                <a:lnTo>
                  <a:pt x="3225" y="148125"/>
                </a:lnTo>
                <a:cubicBezTo>
                  <a:pt x="1116" y="150730"/>
                  <a:pt x="0" y="153954"/>
                  <a:pt x="0" y="157303"/>
                </a:cubicBezTo>
                <a:cubicBezTo>
                  <a:pt x="0" y="165406"/>
                  <a:pt x="6573" y="171979"/>
                  <a:pt x="14676" y="171979"/>
                </a:cubicBezTo>
                <a:lnTo>
                  <a:pt x="170491" y="171979"/>
                </a:lnTo>
                <a:cubicBezTo>
                  <a:pt x="178594" y="171979"/>
                  <a:pt x="185167" y="165406"/>
                  <a:pt x="185167" y="157303"/>
                </a:cubicBezTo>
                <a:cubicBezTo>
                  <a:pt x="185167" y="153954"/>
                  <a:pt x="184051" y="150730"/>
                  <a:pt x="181942" y="148125"/>
                </a:cubicBezTo>
                <a:lnTo>
                  <a:pt x="177891" y="143082"/>
                </a:lnTo>
                <a:cubicBezTo>
                  <a:pt x="165530" y="127537"/>
                  <a:pt x="158750" y="108231"/>
                  <a:pt x="158750" y="88346"/>
                </a:cubicBezTo>
                <a:lnTo>
                  <a:pt x="158750" y="79375"/>
                </a:lnTo>
                <a:cubicBezTo>
                  <a:pt x="158750" y="47377"/>
                  <a:pt x="136012" y="20671"/>
                  <a:pt x="105833" y="14552"/>
                </a:cubicBezTo>
                <a:lnTo>
                  <a:pt x="105833" y="13229"/>
                </a:lnTo>
                <a:cubicBezTo>
                  <a:pt x="105833" y="5912"/>
                  <a:pt x="99922" y="0"/>
                  <a:pt x="92604" y="0"/>
                </a:cubicBezTo>
                <a:close/>
                <a:moveTo>
                  <a:pt x="66973" y="191823"/>
                </a:moveTo>
                <a:cubicBezTo>
                  <a:pt x="69908" y="203233"/>
                  <a:pt x="80285" y="211667"/>
                  <a:pt x="92604" y="211667"/>
                </a:cubicBezTo>
                <a:cubicBezTo>
                  <a:pt x="104924" y="211667"/>
                  <a:pt x="115300" y="203233"/>
                  <a:pt x="118236" y="191823"/>
                </a:cubicBezTo>
                <a:lnTo>
                  <a:pt x="66973" y="191823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25" name="Text 23"/>
          <p:cNvSpPr/>
          <p:nvPr/>
        </p:nvSpPr>
        <p:spPr>
          <a:xfrm>
            <a:off x="9024056" y="2187220"/>
            <a:ext cx="214841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功能4: 自动通知与工单助手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89056" y="2716387"/>
            <a:ext cx="7355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为提升运营效率, 系统引入自动化操作, 通过设定规则, 当检测到特定事件时触发AI动作。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89056" y="3097387"/>
            <a:ext cx="7270750" cy="719667"/>
          </a:xfrm>
          <a:custGeom>
            <a:avLst/>
            <a:gdLst/>
            <a:ahLst/>
            <a:cxnLst/>
            <a:rect l="l" t="t" r="r" b="b"/>
            <a:pathLst>
              <a:path w="7270750" h="719667">
                <a:moveTo>
                  <a:pt x="84669" y="0"/>
                </a:moveTo>
                <a:lnTo>
                  <a:pt x="7186081" y="0"/>
                </a:lnTo>
                <a:cubicBezTo>
                  <a:pt x="7232842" y="0"/>
                  <a:pt x="7270750" y="37908"/>
                  <a:pt x="7270750" y="84669"/>
                </a:cubicBezTo>
                <a:lnTo>
                  <a:pt x="7270750" y="634998"/>
                </a:lnTo>
                <a:cubicBezTo>
                  <a:pt x="7270750" y="681728"/>
                  <a:pt x="7232811" y="719667"/>
                  <a:pt x="7186081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8484306" y="3224387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0" y="42333"/>
                </a:moveTo>
                <a:cubicBezTo>
                  <a:pt x="0" y="30659"/>
                  <a:pt x="9492" y="21167"/>
                  <a:pt x="21167" y="21167"/>
                </a:cubicBezTo>
                <a:lnTo>
                  <a:pt x="169333" y="21167"/>
                </a:lnTo>
                <a:cubicBezTo>
                  <a:pt x="181008" y="21167"/>
                  <a:pt x="190500" y="30659"/>
                  <a:pt x="190500" y="42333"/>
                </a:cubicBezTo>
                <a:lnTo>
                  <a:pt x="190500" y="63500"/>
                </a:lnTo>
                <a:cubicBezTo>
                  <a:pt x="190500" y="66410"/>
                  <a:pt x="188053" y="68692"/>
                  <a:pt x="185308" y="69652"/>
                </a:cubicBezTo>
                <a:cubicBezTo>
                  <a:pt x="179090" y="71801"/>
                  <a:pt x="174625" y="77721"/>
                  <a:pt x="174625" y="84667"/>
                </a:cubicBezTo>
                <a:cubicBezTo>
                  <a:pt x="174625" y="91612"/>
                  <a:pt x="179090" y="97532"/>
                  <a:pt x="185308" y="99682"/>
                </a:cubicBezTo>
                <a:cubicBezTo>
                  <a:pt x="188053" y="100641"/>
                  <a:pt x="190500" y="102923"/>
                  <a:pt x="190500" y="105833"/>
                </a:cubicBezTo>
                <a:lnTo>
                  <a:pt x="190500" y="127000"/>
                </a:lnTo>
                <a:cubicBezTo>
                  <a:pt x="190500" y="138675"/>
                  <a:pt x="181008" y="148167"/>
                  <a:pt x="169333" y="148167"/>
                </a:cubicBezTo>
                <a:lnTo>
                  <a:pt x="21167" y="148167"/>
                </a:lnTo>
                <a:cubicBezTo>
                  <a:pt x="9492" y="148167"/>
                  <a:pt x="0" y="138675"/>
                  <a:pt x="0" y="127000"/>
                </a:cubicBezTo>
                <a:lnTo>
                  <a:pt x="0" y="105833"/>
                </a:lnTo>
                <a:cubicBezTo>
                  <a:pt x="0" y="102923"/>
                  <a:pt x="2447" y="100641"/>
                  <a:pt x="5192" y="99682"/>
                </a:cubicBezTo>
                <a:cubicBezTo>
                  <a:pt x="11410" y="97532"/>
                  <a:pt x="15875" y="91612"/>
                  <a:pt x="15875" y="84667"/>
                </a:cubicBezTo>
                <a:cubicBezTo>
                  <a:pt x="15875" y="77721"/>
                  <a:pt x="11410" y="71801"/>
                  <a:pt x="5192" y="69652"/>
                </a:cubicBezTo>
                <a:cubicBezTo>
                  <a:pt x="2447" y="68692"/>
                  <a:pt x="0" y="66410"/>
                  <a:pt x="0" y="63500"/>
                </a:cubicBezTo>
                <a:lnTo>
                  <a:pt x="0" y="42333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29" name="Text 27"/>
          <p:cNvSpPr/>
          <p:nvPr/>
        </p:nvSpPr>
        <p:spPr>
          <a:xfrm>
            <a:off x="8770056" y="3182054"/>
            <a:ext cx="666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Issue助理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473722" y="3478387"/>
            <a:ext cx="7186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新Issue提交时, AI自动阅读内容、判断领域和优先级、@相关维护者、给出初步回复建议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389056" y="3901720"/>
            <a:ext cx="7270750" cy="719667"/>
          </a:xfrm>
          <a:custGeom>
            <a:avLst/>
            <a:gdLst/>
            <a:ahLst/>
            <a:cxnLst/>
            <a:rect l="l" t="t" r="r" b="b"/>
            <a:pathLst>
              <a:path w="7270750" h="719667">
                <a:moveTo>
                  <a:pt x="84669" y="0"/>
                </a:moveTo>
                <a:lnTo>
                  <a:pt x="7186081" y="0"/>
                </a:lnTo>
                <a:cubicBezTo>
                  <a:pt x="7232842" y="0"/>
                  <a:pt x="7270750" y="37908"/>
                  <a:pt x="7270750" y="84669"/>
                </a:cubicBezTo>
                <a:lnTo>
                  <a:pt x="7270750" y="634998"/>
                </a:lnTo>
                <a:cubicBezTo>
                  <a:pt x="7270750" y="681728"/>
                  <a:pt x="7232811" y="719667"/>
                  <a:pt x="7186081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2" name="Shape 30"/>
          <p:cNvSpPr/>
          <p:nvPr/>
        </p:nvSpPr>
        <p:spPr>
          <a:xfrm>
            <a:off x="8516056" y="4028720"/>
            <a:ext cx="127000" cy="169333"/>
          </a:xfrm>
          <a:custGeom>
            <a:avLst/>
            <a:gdLst/>
            <a:ahLst/>
            <a:cxnLst/>
            <a:rect l="l" t="t" r="r" b="b"/>
            <a:pathLst>
              <a:path w="127000" h="169333">
                <a:moveTo>
                  <a:pt x="0" y="21167"/>
                </a:moveTo>
                <a:cubicBezTo>
                  <a:pt x="0" y="9492"/>
                  <a:pt x="9492" y="0"/>
                  <a:pt x="21167" y="0"/>
                </a:cubicBezTo>
                <a:lnTo>
                  <a:pt x="70611" y="0"/>
                </a:lnTo>
                <a:cubicBezTo>
                  <a:pt x="76233" y="0"/>
                  <a:pt x="81624" y="2216"/>
                  <a:pt x="85593" y="6185"/>
                </a:cubicBezTo>
                <a:lnTo>
                  <a:pt x="120815" y="41440"/>
                </a:lnTo>
                <a:cubicBezTo>
                  <a:pt x="124784" y="45409"/>
                  <a:pt x="127000" y="50800"/>
                  <a:pt x="127000" y="56422"/>
                </a:cubicBezTo>
                <a:lnTo>
                  <a:pt x="127000" y="148167"/>
                </a:lnTo>
                <a:cubicBezTo>
                  <a:pt x="127000" y="159841"/>
                  <a:pt x="117508" y="169333"/>
                  <a:pt x="105833" y="169333"/>
                </a:cubicBezTo>
                <a:lnTo>
                  <a:pt x="21167" y="169333"/>
                </a:lnTo>
                <a:cubicBezTo>
                  <a:pt x="9492" y="169333"/>
                  <a:pt x="0" y="159841"/>
                  <a:pt x="0" y="148167"/>
                </a:cubicBezTo>
                <a:lnTo>
                  <a:pt x="0" y="21167"/>
                </a:lnTo>
                <a:close/>
                <a:moveTo>
                  <a:pt x="68792" y="19348"/>
                </a:moveTo>
                <a:lnTo>
                  <a:pt x="68792" y="50271"/>
                </a:lnTo>
                <a:cubicBezTo>
                  <a:pt x="68792" y="54670"/>
                  <a:pt x="72330" y="58208"/>
                  <a:pt x="76729" y="58208"/>
                </a:cubicBezTo>
                <a:lnTo>
                  <a:pt x="107652" y="58208"/>
                </a:lnTo>
                <a:lnTo>
                  <a:pt x="68792" y="19348"/>
                </a:lnTo>
                <a:close/>
                <a:moveTo>
                  <a:pt x="39688" y="84667"/>
                </a:moveTo>
                <a:cubicBezTo>
                  <a:pt x="35289" y="84667"/>
                  <a:pt x="31750" y="88205"/>
                  <a:pt x="31750" y="92604"/>
                </a:cubicBezTo>
                <a:cubicBezTo>
                  <a:pt x="31750" y="97003"/>
                  <a:pt x="35289" y="100542"/>
                  <a:pt x="39688" y="100542"/>
                </a:cubicBezTo>
                <a:lnTo>
                  <a:pt x="87313" y="100542"/>
                </a:lnTo>
                <a:cubicBezTo>
                  <a:pt x="91711" y="100542"/>
                  <a:pt x="95250" y="97003"/>
                  <a:pt x="95250" y="92604"/>
                </a:cubicBezTo>
                <a:cubicBezTo>
                  <a:pt x="95250" y="88205"/>
                  <a:pt x="91711" y="84667"/>
                  <a:pt x="87313" y="84667"/>
                </a:cubicBezTo>
                <a:lnTo>
                  <a:pt x="39688" y="84667"/>
                </a:lnTo>
                <a:close/>
                <a:moveTo>
                  <a:pt x="39688" y="116417"/>
                </a:moveTo>
                <a:cubicBezTo>
                  <a:pt x="35289" y="116417"/>
                  <a:pt x="31750" y="119955"/>
                  <a:pt x="31750" y="124354"/>
                </a:cubicBezTo>
                <a:cubicBezTo>
                  <a:pt x="31750" y="128753"/>
                  <a:pt x="35289" y="132292"/>
                  <a:pt x="39688" y="132292"/>
                </a:cubicBezTo>
                <a:lnTo>
                  <a:pt x="87313" y="132292"/>
                </a:lnTo>
                <a:cubicBezTo>
                  <a:pt x="91711" y="132292"/>
                  <a:pt x="95250" y="128753"/>
                  <a:pt x="95250" y="124354"/>
                </a:cubicBezTo>
                <a:cubicBezTo>
                  <a:pt x="95250" y="119955"/>
                  <a:pt x="91711" y="116417"/>
                  <a:pt x="87313" y="116417"/>
                </a:cubicBezTo>
                <a:lnTo>
                  <a:pt x="39688" y="116417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33" name="Text 31"/>
          <p:cNvSpPr/>
          <p:nvPr/>
        </p:nvSpPr>
        <p:spPr>
          <a:xfrm>
            <a:off x="8770056" y="3986387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周报生成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473722" y="4282720"/>
            <a:ext cx="7186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每周自动汇总项目动态, LLM撰写图文并茂的周报供维护者审阅或发布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389056" y="4706054"/>
            <a:ext cx="7270750" cy="719667"/>
          </a:xfrm>
          <a:custGeom>
            <a:avLst/>
            <a:gdLst/>
            <a:ahLst/>
            <a:cxnLst/>
            <a:rect l="l" t="t" r="r" b="b"/>
            <a:pathLst>
              <a:path w="7270750" h="719667">
                <a:moveTo>
                  <a:pt x="84669" y="0"/>
                </a:moveTo>
                <a:lnTo>
                  <a:pt x="7186081" y="0"/>
                </a:lnTo>
                <a:cubicBezTo>
                  <a:pt x="7232842" y="0"/>
                  <a:pt x="7270750" y="37908"/>
                  <a:pt x="7270750" y="84669"/>
                </a:cubicBezTo>
                <a:lnTo>
                  <a:pt x="7270750" y="634998"/>
                </a:lnTo>
                <a:cubicBezTo>
                  <a:pt x="7270750" y="681728"/>
                  <a:pt x="7232811" y="719667"/>
                  <a:pt x="7186081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6" name="Shape 34"/>
          <p:cNvSpPr/>
          <p:nvPr/>
        </p:nvSpPr>
        <p:spPr>
          <a:xfrm>
            <a:off x="8494889" y="4833054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0"/>
                </a:moveTo>
                <a:cubicBezTo>
                  <a:pt x="89528" y="0"/>
                  <a:pt x="93993" y="2679"/>
                  <a:pt x="96308" y="6945"/>
                </a:cubicBezTo>
                <a:lnTo>
                  <a:pt x="167746" y="139237"/>
                </a:lnTo>
                <a:cubicBezTo>
                  <a:pt x="169962" y="143338"/>
                  <a:pt x="169863" y="148299"/>
                  <a:pt x="167481" y="152301"/>
                </a:cubicBezTo>
                <a:cubicBezTo>
                  <a:pt x="165100" y="156303"/>
                  <a:pt x="160767" y="158750"/>
                  <a:pt x="156104" y="158750"/>
                </a:cubicBezTo>
                <a:lnTo>
                  <a:pt x="13229" y="158750"/>
                </a:lnTo>
                <a:cubicBezTo>
                  <a:pt x="8566" y="158750"/>
                  <a:pt x="4266" y="156303"/>
                  <a:pt x="1852" y="152301"/>
                </a:cubicBezTo>
                <a:cubicBezTo>
                  <a:pt x="-562" y="148299"/>
                  <a:pt x="-628" y="143338"/>
                  <a:pt x="1588" y="139237"/>
                </a:cubicBezTo>
                <a:lnTo>
                  <a:pt x="73025" y="6945"/>
                </a:lnTo>
                <a:cubicBezTo>
                  <a:pt x="75340" y="2679"/>
                  <a:pt x="79805" y="0"/>
                  <a:pt x="84667" y="0"/>
                </a:cubicBezTo>
                <a:close/>
                <a:moveTo>
                  <a:pt x="84667" y="55563"/>
                </a:moveTo>
                <a:cubicBezTo>
                  <a:pt x="80268" y="55563"/>
                  <a:pt x="76729" y="59101"/>
                  <a:pt x="76729" y="63500"/>
                </a:cubicBezTo>
                <a:lnTo>
                  <a:pt x="76729" y="100542"/>
                </a:lnTo>
                <a:cubicBezTo>
                  <a:pt x="76729" y="104940"/>
                  <a:pt x="80268" y="108479"/>
                  <a:pt x="84667" y="108479"/>
                </a:cubicBezTo>
                <a:cubicBezTo>
                  <a:pt x="89065" y="108479"/>
                  <a:pt x="92604" y="104940"/>
                  <a:pt x="92604" y="100542"/>
                </a:cubicBezTo>
                <a:lnTo>
                  <a:pt x="92604" y="63500"/>
                </a:lnTo>
                <a:cubicBezTo>
                  <a:pt x="92604" y="59101"/>
                  <a:pt x="89065" y="55563"/>
                  <a:pt x="84667" y="55563"/>
                </a:cubicBezTo>
                <a:close/>
                <a:moveTo>
                  <a:pt x="93497" y="127000"/>
                </a:moveTo>
                <a:cubicBezTo>
                  <a:pt x="93698" y="123722"/>
                  <a:pt x="92063" y="120604"/>
                  <a:pt x="89254" y="118904"/>
                </a:cubicBezTo>
                <a:cubicBezTo>
                  <a:pt x="86444" y="117204"/>
                  <a:pt x="82923" y="117204"/>
                  <a:pt x="80113" y="118904"/>
                </a:cubicBezTo>
                <a:cubicBezTo>
                  <a:pt x="77303" y="120604"/>
                  <a:pt x="75668" y="123722"/>
                  <a:pt x="75869" y="127000"/>
                </a:cubicBezTo>
                <a:cubicBezTo>
                  <a:pt x="75668" y="130278"/>
                  <a:pt x="77303" y="133396"/>
                  <a:pt x="80113" y="135096"/>
                </a:cubicBezTo>
                <a:cubicBezTo>
                  <a:pt x="82923" y="136796"/>
                  <a:pt x="86444" y="136796"/>
                  <a:pt x="89254" y="135096"/>
                </a:cubicBezTo>
                <a:cubicBezTo>
                  <a:pt x="92063" y="133396"/>
                  <a:pt x="93698" y="130278"/>
                  <a:pt x="93497" y="1270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7" name="Text 35"/>
          <p:cNvSpPr/>
          <p:nvPr/>
        </p:nvSpPr>
        <p:spPr>
          <a:xfrm>
            <a:off x="8770056" y="4790720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异常警报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473722" y="5087054"/>
            <a:ext cx="7186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监控数据触及阈值时, 通过邮件或IM机器人发送警报, 附上LLM分析的可能原因和建议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426861" y="6010466"/>
            <a:ext cx="7616472" cy="2928056"/>
          </a:xfrm>
          <a:custGeom>
            <a:avLst/>
            <a:gdLst/>
            <a:ahLst/>
            <a:cxnLst/>
            <a:rect l="l" t="t" r="r" b="b"/>
            <a:pathLst>
              <a:path w="7616472" h="2928056">
                <a:moveTo>
                  <a:pt x="126990" y="0"/>
                </a:moveTo>
                <a:lnTo>
                  <a:pt x="7489482" y="0"/>
                </a:lnTo>
                <a:cubicBezTo>
                  <a:pt x="7559617" y="0"/>
                  <a:pt x="7616472" y="56855"/>
                  <a:pt x="7616472" y="126990"/>
                </a:cubicBezTo>
                <a:lnTo>
                  <a:pt x="7616472" y="2801066"/>
                </a:lnTo>
                <a:cubicBezTo>
                  <a:pt x="7616472" y="2871200"/>
                  <a:pt x="7559617" y="2928056"/>
                  <a:pt x="7489482" y="2928056"/>
                </a:cubicBezTo>
                <a:lnTo>
                  <a:pt x="126990" y="2928056"/>
                </a:lnTo>
                <a:cubicBezTo>
                  <a:pt x="56902" y="2928056"/>
                  <a:pt x="0" y="2871153"/>
                  <a:pt x="0" y="2801066"/>
                </a:cubicBezTo>
                <a:lnTo>
                  <a:pt x="0" y="126990"/>
                </a:lnTo>
                <a:cubicBezTo>
                  <a:pt x="0" y="56902"/>
                  <a:pt x="56902" y="0"/>
                  <a:pt x="126990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40" name="Shape 38"/>
          <p:cNvSpPr/>
          <p:nvPr/>
        </p:nvSpPr>
        <p:spPr>
          <a:xfrm>
            <a:off x="599722" y="6183331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1" name="Shape 39"/>
          <p:cNvSpPr/>
          <p:nvPr/>
        </p:nvSpPr>
        <p:spPr>
          <a:xfrm>
            <a:off x="718785" y="6299748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0"/>
                </a:moveTo>
                <a:cubicBezTo>
                  <a:pt x="96962" y="0"/>
                  <a:pt x="98673" y="372"/>
                  <a:pt x="100236" y="1079"/>
                </a:cubicBezTo>
                <a:lnTo>
                  <a:pt x="170334" y="30807"/>
                </a:lnTo>
                <a:cubicBezTo>
                  <a:pt x="178519" y="34268"/>
                  <a:pt x="184621" y="42342"/>
                  <a:pt x="184584" y="52090"/>
                </a:cubicBezTo>
                <a:cubicBezTo>
                  <a:pt x="184398" y="88999"/>
                  <a:pt x="169218" y="156530"/>
                  <a:pt x="105110" y="187226"/>
                </a:cubicBezTo>
                <a:cubicBezTo>
                  <a:pt x="98896" y="190202"/>
                  <a:pt x="91678" y="190202"/>
                  <a:pt x="85465" y="187226"/>
                </a:cubicBezTo>
                <a:cubicBezTo>
                  <a:pt x="21320" y="156530"/>
                  <a:pt x="6176" y="88999"/>
                  <a:pt x="5990" y="52090"/>
                </a:cubicBezTo>
                <a:cubicBezTo>
                  <a:pt x="5953" y="42342"/>
                  <a:pt x="12055" y="34268"/>
                  <a:pt x="20241" y="30807"/>
                </a:cubicBezTo>
                <a:lnTo>
                  <a:pt x="90301" y="1079"/>
                </a:lnTo>
                <a:cubicBezTo>
                  <a:pt x="91864" y="372"/>
                  <a:pt x="93538" y="0"/>
                  <a:pt x="95250" y="0"/>
                </a:cubicBezTo>
                <a:close/>
                <a:moveTo>
                  <a:pt x="95250" y="24854"/>
                </a:moveTo>
                <a:lnTo>
                  <a:pt x="95250" y="165534"/>
                </a:lnTo>
                <a:cubicBezTo>
                  <a:pt x="146596" y="140680"/>
                  <a:pt x="160400" y="85613"/>
                  <a:pt x="160734" y="52648"/>
                </a:cubicBezTo>
                <a:lnTo>
                  <a:pt x="95250" y="24892"/>
                </a:lnTo>
                <a:lnTo>
                  <a:pt x="95250" y="24892"/>
                </a:lnTo>
                <a:close/>
              </a:path>
            </a:pathLst>
          </a:custGeom>
          <a:solidFill>
            <a:srgbClr val="005F73"/>
          </a:solidFill>
        </p:spPr>
      </p:sp>
      <p:sp>
        <p:nvSpPr>
          <p:cNvPr id="42" name="Text 40"/>
          <p:cNvSpPr/>
          <p:nvPr/>
        </p:nvSpPr>
        <p:spPr>
          <a:xfrm>
            <a:off x="1150056" y="6246831"/>
            <a:ext cx="180975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功能5: 权限与安全控制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599722" y="6733664"/>
            <a:ext cx="7355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考虑到企业OSPO使用场景, 系统提供权限管理, 确保数据安全。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99722" y="7072331"/>
            <a:ext cx="7270750" cy="1397000"/>
          </a:xfrm>
          <a:custGeom>
            <a:avLst/>
            <a:gdLst/>
            <a:ahLst/>
            <a:cxnLst/>
            <a:rect l="l" t="t" r="r" b="b"/>
            <a:pathLst>
              <a:path w="7270750" h="1397000">
                <a:moveTo>
                  <a:pt x="84672" y="0"/>
                </a:moveTo>
                <a:lnTo>
                  <a:pt x="7186078" y="0"/>
                </a:lnTo>
                <a:cubicBezTo>
                  <a:pt x="7232841" y="0"/>
                  <a:pt x="7270750" y="37909"/>
                  <a:pt x="7270750" y="84672"/>
                </a:cubicBezTo>
                <a:lnTo>
                  <a:pt x="7270750" y="1312328"/>
                </a:lnTo>
                <a:cubicBezTo>
                  <a:pt x="7270750" y="1359091"/>
                  <a:pt x="7232841" y="1397000"/>
                  <a:pt x="71860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5" name="Text 43"/>
          <p:cNvSpPr/>
          <p:nvPr/>
        </p:nvSpPr>
        <p:spPr>
          <a:xfrm>
            <a:off x="726722" y="7199331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利用SQLBot和DataEase的工作空间隔离机制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26722" y="7495664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不同项目或用户只能访问授权数据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26722" y="7791998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对敏感问题引入内容过滤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726722" y="8088331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LLM端进行安全微调, 避免输出不恰当内容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216194" y="6010466"/>
            <a:ext cx="7616472" cy="2928056"/>
          </a:xfrm>
          <a:custGeom>
            <a:avLst/>
            <a:gdLst/>
            <a:ahLst/>
            <a:cxnLst/>
            <a:rect l="l" t="t" r="r" b="b"/>
            <a:pathLst>
              <a:path w="7616472" h="2928056">
                <a:moveTo>
                  <a:pt x="126990" y="0"/>
                </a:moveTo>
                <a:lnTo>
                  <a:pt x="7489482" y="0"/>
                </a:lnTo>
                <a:cubicBezTo>
                  <a:pt x="7559617" y="0"/>
                  <a:pt x="7616472" y="56855"/>
                  <a:pt x="7616472" y="126990"/>
                </a:cubicBezTo>
                <a:lnTo>
                  <a:pt x="7616472" y="2801066"/>
                </a:lnTo>
                <a:cubicBezTo>
                  <a:pt x="7616472" y="2871200"/>
                  <a:pt x="7559617" y="2928056"/>
                  <a:pt x="7489482" y="2928056"/>
                </a:cubicBezTo>
                <a:lnTo>
                  <a:pt x="126990" y="2928056"/>
                </a:lnTo>
                <a:cubicBezTo>
                  <a:pt x="56902" y="2928056"/>
                  <a:pt x="0" y="2871153"/>
                  <a:pt x="0" y="2801066"/>
                </a:cubicBezTo>
                <a:lnTo>
                  <a:pt x="0" y="126990"/>
                </a:lnTo>
                <a:cubicBezTo>
                  <a:pt x="0" y="56902"/>
                  <a:pt x="56902" y="0"/>
                  <a:pt x="126990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8389056" y="6183331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51" name="Shape 49"/>
          <p:cNvSpPr/>
          <p:nvPr/>
        </p:nvSpPr>
        <p:spPr>
          <a:xfrm>
            <a:off x="8496212" y="629974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4243" y="446"/>
                </a:moveTo>
                <a:cubicBezTo>
                  <a:pt x="127918" y="-1377"/>
                  <a:pt x="121332" y="2307"/>
                  <a:pt x="119509" y="8632"/>
                </a:cubicBezTo>
                <a:lnTo>
                  <a:pt x="71884" y="175320"/>
                </a:lnTo>
                <a:cubicBezTo>
                  <a:pt x="70061" y="181645"/>
                  <a:pt x="73744" y="188230"/>
                  <a:pt x="80070" y="190054"/>
                </a:cubicBezTo>
                <a:cubicBezTo>
                  <a:pt x="86395" y="191877"/>
                  <a:pt x="92980" y="188193"/>
                  <a:pt x="94804" y="181868"/>
                </a:cubicBezTo>
                <a:lnTo>
                  <a:pt x="142429" y="15180"/>
                </a:lnTo>
                <a:cubicBezTo>
                  <a:pt x="144252" y="8855"/>
                  <a:pt x="140568" y="2270"/>
                  <a:pt x="134243" y="446"/>
                </a:cubicBezTo>
                <a:close/>
                <a:moveTo>
                  <a:pt x="158279" y="51085"/>
                </a:moveTo>
                <a:cubicBezTo>
                  <a:pt x="153628" y="55736"/>
                  <a:pt x="153628" y="63289"/>
                  <a:pt x="158279" y="67940"/>
                </a:cubicBezTo>
                <a:lnTo>
                  <a:pt x="185589" y="95250"/>
                </a:lnTo>
                <a:lnTo>
                  <a:pt x="158279" y="122560"/>
                </a:lnTo>
                <a:cubicBezTo>
                  <a:pt x="153628" y="127211"/>
                  <a:pt x="153628" y="134764"/>
                  <a:pt x="158279" y="139415"/>
                </a:cubicBezTo>
                <a:cubicBezTo>
                  <a:pt x="162930" y="144066"/>
                  <a:pt x="170483" y="144066"/>
                  <a:pt x="175133" y="139415"/>
                </a:cubicBezTo>
                <a:lnTo>
                  <a:pt x="210852" y="103696"/>
                </a:lnTo>
                <a:cubicBezTo>
                  <a:pt x="215503" y="99045"/>
                  <a:pt x="215503" y="91492"/>
                  <a:pt x="210852" y="86841"/>
                </a:cubicBezTo>
                <a:lnTo>
                  <a:pt x="175133" y="51122"/>
                </a:lnTo>
                <a:cubicBezTo>
                  <a:pt x="170483" y="46472"/>
                  <a:pt x="162930" y="46472"/>
                  <a:pt x="158279" y="51122"/>
                </a:cubicBezTo>
                <a:close/>
                <a:moveTo>
                  <a:pt x="56071" y="51085"/>
                </a:moveTo>
                <a:cubicBezTo>
                  <a:pt x="51420" y="46434"/>
                  <a:pt x="43867" y="46434"/>
                  <a:pt x="39216" y="51085"/>
                </a:cubicBezTo>
                <a:lnTo>
                  <a:pt x="3497" y="86804"/>
                </a:lnTo>
                <a:cubicBezTo>
                  <a:pt x="-1153" y="91455"/>
                  <a:pt x="-1153" y="99008"/>
                  <a:pt x="3497" y="103659"/>
                </a:cubicBezTo>
                <a:lnTo>
                  <a:pt x="39216" y="139378"/>
                </a:lnTo>
                <a:cubicBezTo>
                  <a:pt x="43867" y="144028"/>
                  <a:pt x="51420" y="144028"/>
                  <a:pt x="56071" y="139378"/>
                </a:cubicBezTo>
                <a:cubicBezTo>
                  <a:pt x="60722" y="134727"/>
                  <a:pt x="60722" y="127174"/>
                  <a:pt x="56071" y="122523"/>
                </a:cubicBezTo>
                <a:lnTo>
                  <a:pt x="28761" y="95250"/>
                </a:lnTo>
                <a:lnTo>
                  <a:pt x="56034" y="67940"/>
                </a:lnTo>
                <a:cubicBezTo>
                  <a:pt x="60685" y="63289"/>
                  <a:pt x="60685" y="55736"/>
                  <a:pt x="56034" y="51085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2" name="Text 50"/>
          <p:cNvSpPr/>
          <p:nvPr/>
        </p:nvSpPr>
        <p:spPr>
          <a:xfrm>
            <a:off x="8939389" y="6246831"/>
            <a:ext cx="146050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系统实现路径总结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389056" y="6733664"/>
            <a:ext cx="7355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项目采用前后端分离架构开发, 遵循小步迭代原则。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389056" y="7072331"/>
            <a:ext cx="7270750" cy="1185333"/>
          </a:xfrm>
          <a:custGeom>
            <a:avLst/>
            <a:gdLst/>
            <a:ahLst/>
            <a:cxnLst/>
            <a:rect l="l" t="t" r="r" b="b"/>
            <a:pathLst>
              <a:path w="7270750" h="1185333">
                <a:moveTo>
                  <a:pt x="84668" y="0"/>
                </a:moveTo>
                <a:lnTo>
                  <a:pt x="7186082" y="0"/>
                </a:lnTo>
                <a:cubicBezTo>
                  <a:pt x="7232843" y="0"/>
                  <a:pt x="7270750" y="37907"/>
                  <a:pt x="7270750" y="84668"/>
                </a:cubicBezTo>
                <a:lnTo>
                  <a:pt x="7270750" y="1100665"/>
                </a:lnTo>
                <a:cubicBezTo>
                  <a:pt x="7270750" y="1147426"/>
                  <a:pt x="7232843" y="1185333"/>
                  <a:pt x="7186082" y="1185333"/>
                </a:cubicBezTo>
                <a:lnTo>
                  <a:pt x="84668" y="1185333"/>
                </a:lnTo>
                <a:cubicBezTo>
                  <a:pt x="37907" y="1185333"/>
                  <a:pt x="0" y="1147426"/>
                  <a:pt x="0" y="1100665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5" name="Shape 53"/>
          <p:cNvSpPr/>
          <p:nvPr/>
        </p:nvSpPr>
        <p:spPr>
          <a:xfrm>
            <a:off x="8516056" y="7199331"/>
            <a:ext cx="3460750" cy="423333"/>
          </a:xfrm>
          <a:custGeom>
            <a:avLst/>
            <a:gdLst/>
            <a:ahLst/>
            <a:cxnLst/>
            <a:rect l="l" t="t" r="r" b="b"/>
            <a:pathLst>
              <a:path w="3460750" h="423333">
                <a:moveTo>
                  <a:pt x="42333" y="0"/>
                </a:moveTo>
                <a:lnTo>
                  <a:pt x="3418417" y="0"/>
                </a:lnTo>
                <a:cubicBezTo>
                  <a:pt x="3441797" y="0"/>
                  <a:pt x="3460750" y="18953"/>
                  <a:pt x="3460750" y="42333"/>
                </a:cubicBezTo>
                <a:lnTo>
                  <a:pt x="3460750" y="381000"/>
                </a:lnTo>
                <a:cubicBezTo>
                  <a:pt x="3460750" y="404380"/>
                  <a:pt x="3441797" y="423333"/>
                  <a:pt x="3418417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56" name="Shape 54"/>
          <p:cNvSpPr/>
          <p:nvPr/>
        </p:nvSpPr>
        <p:spPr>
          <a:xfrm>
            <a:off x="8621889" y="7319272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21167" y="10583"/>
                </a:moveTo>
                <a:cubicBezTo>
                  <a:pt x="9492" y="10583"/>
                  <a:pt x="0" y="20075"/>
                  <a:pt x="0" y="31750"/>
                </a:cubicBezTo>
                <a:lnTo>
                  <a:pt x="0" y="116417"/>
                </a:lnTo>
                <a:cubicBezTo>
                  <a:pt x="0" y="128091"/>
                  <a:pt x="9492" y="137583"/>
                  <a:pt x="21167" y="137583"/>
                </a:cubicBezTo>
                <a:lnTo>
                  <a:pt x="68792" y="137583"/>
                </a:lnTo>
                <a:lnTo>
                  <a:pt x="63500" y="153458"/>
                </a:lnTo>
                <a:lnTo>
                  <a:pt x="39688" y="153458"/>
                </a:lnTo>
                <a:cubicBezTo>
                  <a:pt x="35289" y="153458"/>
                  <a:pt x="31750" y="156997"/>
                  <a:pt x="31750" y="161396"/>
                </a:cubicBezTo>
                <a:cubicBezTo>
                  <a:pt x="31750" y="165795"/>
                  <a:pt x="35289" y="169333"/>
                  <a:pt x="39688" y="169333"/>
                </a:cubicBezTo>
                <a:lnTo>
                  <a:pt x="129646" y="169333"/>
                </a:lnTo>
                <a:cubicBezTo>
                  <a:pt x="134045" y="169333"/>
                  <a:pt x="137583" y="165795"/>
                  <a:pt x="137583" y="161396"/>
                </a:cubicBezTo>
                <a:cubicBezTo>
                  <a:pt x="137583" y="156997"/>
                  <a:pt x="134045" y="153458"/>
                  <a:pt x="129646" y="153458"/>
                </a:cubicBezTo>
                <a:lnTo>
                  <a:pt x="105833" y="153458"/>
                </a:lnTo>
                <a:lnTo>
                  <a:pt x="100542" y="137583"/>
                </a:lnTo>
                <a:lnTo>
                  <a:pt x="148167" y="137583"/>
                </a:lnTo>
                <a:cubicBezTo>
                  <a:pt x="159841" y="137583"/>
                  <a:pt x="169333" y="128091"/>
                  <a:pt x="169333" y="116417"/>
                </a:cubicBezTo>
                <a:lnTo>
                  <a:pt x="169333" y="31750"/>
                </a:lnTo>
                <a:cubicBezTo>
                  <a:pt x="169333" y="20075"/>
                  <a:pt x="159841" y="10583"/>
                  <a:pt x="148167" y="10583"/>
                </a:cubicBezTo>
                <a:lnTo>
                  <a:pt x="21167" y="10583"/>
                </a:lnTo>
                <a:close/>
                <a:moveTo>
                  <a:pt x="31750" y="31750"/>
                </a:moveTo>
                <a:lnTo>
                  <a:pt x="137583" y="31750"/>
                </a:lnTo>
                <a:cubicBezTo>
                  <a:pt x="143437" y="31750"/>
                  <a:pt x="148167" y="36479"/>
                  <a:pt x="148167" y="42333"/>
                </a:cubicBezTo>
                <a:lnTo>
                  <a:pt x="148167" y="95250"/>
                </a:lnTo>
                <a:cubicBezTo>
                  <a:pt x="148167" y="101104"/>
                  <a:pt x="143437" y="105833"/>
                  <a:pt x="137583" y="105833"/>
                </a:cubicBezTo>
                <a:lnTo>
                  <a:pt x="31750" y="105833"/>
                </a:lnTo>
                <a:cubicBezTo>
                  <a:pt x="25896" y="105833"/>
                  <a:pt x="21167" y="101104"/>
                  <a:pt x="21167" y="95250"/>
                </a:cubicBezTo>
                <a:lnTo>
                  <a:pt x="21167" y="42333"/>
                </a:lnTo>
                <a:cubicBezTo>
                  <a:pt x="21167" y="36479"/>
                  <a:pt x="25896" y="31750"/>
                  <a:pt x="31750" y="317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7" name="Text 55"/>
          <p:cNvSpPr/>
          <p:nvPr/>
        </p:nvSpPr>
        <p:spPr>
          <a:xfrm>
            <a:off x="8847667" y="7283998"/>
            <a:ext cx="3129139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前端: Vue.js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2065000" y="7199331"/>
            <a:ext cx="3460750" cy="423333"/>
          </a:xfrm>
          <a:custGeom>
            <a:avLst/>
            <a:gdLst/>
            <a:ahLst/>
            <a:cxnLst/>
            <a:rect l="l" t="t" r="r" b="b"/>
            <a:pathLst>
              <a:path w="3460750" h="423333">
                <a:moveTo>
                  <a:pt x="42333" y="0"/>
                </a:moveTo>
                <a:lnTo>
                  <a:pt x="3418417" y="0"/>
                </a:lnTo>
                <a:cubicBezTo>
                  <a:pt x="3441797" y="0"/>
                  <a:pt x="3460750" y="18953"/>
                  <a:pt x="3460750" y="42333"/>
                </a:cubicBezTo>
                <a:lnTo>
                  <a:pt x="3460750" y="381000"/>
                </a:lnTo>
                <a:cubicBezTo>
                  <a:pt x="3460750" y="404380"/>
                  <a:pt x="3441797" y="423333"/>
                  <a:pt x="3418417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0A9396">
              <a:alpha val="30196"/>
            </a:srgbClr>
          </a:solidFill>
        </p:spPr>
      </p:sp>
      <p:sp>
        <p:nvSpPr>
          <p:cNvPr id="59" name="Shape 57"/>
          <p:cNvSpPr/>
          <p:nvPr/>
        </p:nvSpPr>
        <p:spPr>
          <a:xfrm>
            <a:off x="12181417" y="7319272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21167" y="10583"/>
                </a:moveTo>
                <a:cubicBezTo>
                  <a:pt x="9492" y="10583"/>
                  <a:pt x="0" y="20075"/>
                  <a:pt x="0" y="31750"/>
                </a:cubicBezTo>
                <a:lnTo>
                  <a:pt x="0" y="52917"/>
                </a:lnTo>
                <a:cubicBezTo>
                  <a:pt x="0" y="64591"/>
                  <a:pt x="9492" y="74083"/>
                  <a:pt x="21167" y="74083"/>
                </a:cubicBezTo>
                <a:lnTo>
                  <a:pt x="127000" y="74083"/>
                </a:lnTo>
                <a:cubicBezTo>
                  <a:pt x="138675" y="74083"/>
                  <a:pt x="148167" y="64591"/>
                  <a:pt x="148167" y="52917"/>
                </a:cubicBezTo>
                <a:lnTo>
                  <a:pt x="148167" y="31750"/>
                </a:lnTo>
                <a:cubicBezTo>
                  <a:pt x="148167" y="20075"/>
                  <a:pt x="138675" y="10583"/>
                  <a:pt x="127000" y="10583"/>
                </a:cubicBezTo>
                <a:lnTo>
                  <a:pt x="21167" y="10583"/>
                </a:lnTo>
                <a:close/>
                <a:moveTo>
                  <a:pt x="92604" y="34396"/>
                </a:moveTo>
                <a:cubicBezTo>
                  <a:pt x="96985" y="34396"/>
                  <a:pt x="100542" y="37953"/>
                  <a:pt x="100542" y="42333"/>
                </a:cubicBezTo>
                <a:cubicBezTo>
                  <a:pt x="100542" y="46714"/>
                  <a:pt x="96985" y="50271"/>
                  <a:pt x="92604" y="50271"/>
                </a:cubicBezTo>
                <a:cubicBezTo>
                  <a:pt x="88223" y="50271"/>
                  <a:pt x="84667" y="46714"/>
                  <a:pt x="84667" y="42333"/>
                </a:cubicBezTo>
                <a:cubicBezTo>
                  <a:pt x="84667" y="37953"/>
                  <a:pt x="88223" y="34396"/>
                  <a:pt x="92604" y="34396"/>
                </a:cubicBezTo>
                <a:close/>
                <a:moveTo>
                  <a:pt x="111125" y="42333"/>
                </a:moveTo>
                <a:cubicBezTo>
                  <a:pt x="111125" y="37953"/>
                  <a:pt x="114682" y="34396"/>
                  <a:pt x="119063" y="34396"/>
                </a:cubicBezTo>
                <a:cubicBezTo>
                  <a:pt x="123443" y="34396"/>
                  <a:pt x="127000" y="37953"/>
                  <a:pt x="127000" y="42333"/>
                </a:cubicBezTo>
                <a:cubicBezTo>
                  <a:pt x="127000" y="46714"/>
                  <a:pt x="123443" y="50271"/>
                  <a:pt x="119063" y="50271"/>
                </a:cubicBezTo>
                <a:cubicBezTo>
                  <a:pt x="114682" y="50271"/>
                  <a:pt x="111125" y="46714"/>
                  <a:pt x="111125" y="42333"/>
                </a:cubicBezTo>
                <a:close/>
                <a:moveTo>
                  <a:pt x="21167" y="95250"/>
                </a:moveTo>
                <a:cubicBezTo>
                  <a:pt x="9492" y="95250"/>
                  <a:pt x="0" y="104742"/>
                  <a:pt x="0" y="116417"/>
                </a:cubicBezTo>
                <a:lnTo>
                  <a:pt x="0" y="137583"/>
                </a:lnTo>
                <a:cubicBezTo>
                  <a:pt x="0" y="149258"/>
                  <a:pt x="9492" y="158750"/>
                  <a:pt x="21167" y="158750"/>
                </a:cubicBezTo>
                <a:lnTo>
                  <a:pt x="127000" y="158750"/>
                </a:lnTo>
                <a:cubicBezTo>
                  <a:pt x="138675" y="158750"/>
                  <a:pt x="148167" y="149258"/>
                  <a:pt x="148167" y="137583"/>
                </a:cubicBezTo>
                <a:lnTo>
                  <a:pt x="148167" y="116417"/>
                </a:lnTo>
                <a:cubicBezTo>
                  <a:pt x="148167" y="104742"/>
                  <a:pt x="138675" y="95250"/>
                  <a:pt x="127000" y="95250"/>
                </a:cubicBezTo>
                <a:lnTo>
                  <a:pt x="21167" y="95250"/>
                </a:lnTo>
                <a:close/>
                <a:moveTo>
                  <a:pt x="92604" y="119063"/>
                </a:moveTo>
                <a:cubicBezTo>
                  <a:pt x="96985" y="119063"/>
                  <a:pt x="100542" y="122619"/>
                  <a:pt x="100542" y="127000"/>
                </a:cubicBezTo>
                <a:cubicBezTo>
                  <a:pt x="100542" y="131381"/>
                  <a:pt x="96985" y="134938"/>
                  <a:pt x="92604" y="134938"/>
                </a:cubicBezTo>
                <a:cubicBezTo>
                  <a:pt x="88223" y="134938"/>
                  <a:pt x="84667" y="131381"/>
                  <a:pt x="84667" y="127000"/>
                </a:cubicBezTo>
                <a:cubicBezTo>
                  <a:pt x="84667" y="122619"/>
                  <a:pt x="88223" y="119063"/>
                  <a:pt x="92604" y="119063"/>
                </a:cubicBezTo>
                <a:close/>
                <a:moveTo>
                  <a:pt x="111125" y="127000"/>
                </a:moveTo>
                <a:cubicBezTo>
                  <a:pt x="111125" y="122619"/>
                  <a:pt x="114682" y="119063"/>
                  <a:pt x="119063" y="119063"/>
                </a:cubicBezTo>
                <a:cubicBezTo>
                  <a:pt x="123443" y="119063"/>
                  <a:pt x="127000" y="122619"/>
                  <a:pt x="127000" y="127000"/>
                </a:cubicBezTo>
                <a:cubicBezTo>
                  <a:pt x="127000" y="131381"/>
                  <a:pt x="123443" y="134938"/>
                  <a:pt x="119063" y="134938"/>
                </a:cubicBezTo>
                <a:cubicBezTo>
                  <a:pt x="114682" y="134938"/>
                  <a:pt x="111125" y="131381"/>
                  <a:pt x="111125" y="1270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0" name="Text 58"/>
          <p:cNvSpPr/>
          <p:nvPr/>
        </p:nvSpPr>
        <p:spPr>
          <a:xfrm>
            <a:off x="12396611" y="7283998"/>
            <a:ext cx="3129139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后端: Python微服务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516056" y="7707331"/>
            <a:ext cx="3460750" cy="423333"/>
          </a:xfrm>
          <a:custGeom>
            <a:avLst/>
            <a:gdLst/>
            <a:ahLst/>
            <a:cxnLst/>
            <a:rect l="l" t="t" r="r" b="b"/>
            <a:pathLst>
              <a:path w="3460750" h="423333">
                <a:moveTo>
                  <a:pt x="42333" y="0"/>
                </a:moveTo>
                <a:lnTo>
                  <a:pt x="3418417" y="0"/>
                </a:lnTo>
                <a:cubicBezTo>
                  <a:pt x="3441797" y="0"/>
                  <a:pt x="3460750" y="18953"/>
                  <a:pt x="3460750" y="42333"/>
                </a:cubicBezTo>
                <a:lnTo>
                  <a:pt x="3460750" y="381000"/>
                </a:lnTo>
                <a:cubicBezTo>
                  <a:pt x="3460750" y="404380"/>
                  <a:pt x="3441797" y="423333"/>
                  <a:pt x="3418417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62" name="Shape 60"/>
          <p:cNvSpPr/>
          <p:nvPr/>
        </p:nvSpPr>
        <p:spPr>
          <a:xfrm>
            <a:off x="8632472" y="7827272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148167" y="68064"/>
                </a:moveTo>
                <a:cubicBezTo>
                  <a:pt x="143272" y="71305"/>
                  <a:pt x="137649" y="73918"/>
                  <a:pt x="131796" y="76002"/>
                </a:cubicBezTo>
                <a:cubicBezTo>
                  <a:pt x="116251" y="81558"/>
                  <a:pt x="95845" y="84667"/>
                  <a:pt x="74083" y="84667"/>
                </a:cubicBezTo>
                <a:cubicBezTo>
                  <a:pt x="52321" y="84667"/>
                  <a:pt x="31882" y="81525"/>
                  <a:pt x="16371" y="76002"/>
                </a:cubicBezTo>
                <a:cubicBezTo>
                  <a:pt x="10550" y="73918"/>
                  <a:pt x="4895" y="71305"/>
                  <a:pt x="0" y="68064"/>
                </a:cubicBezTo>
                <a:lnTo>
                  <a:pt x="0" y="95250"/>
                </a:lnTo>
                <a:cubicBezTo>
                  <a:pt x="0" y="109868"/>
                  <a:pt x="33172" y="121708"/>
                  <a:pt x="74083" y="121708"/>
                </a:cubicBezTo>
                <a:cubicBezTo>
                  <a:pt x="114995" y="121708"/>
                  <a:pt x="148167" y="109868"/>
                  <a:pt x="148167" y="95250"/>
                </a:cubicBezTo>
                <a:lnTo>
                  <a:pt x="148167" y="68064"/>
                </a:lnTo>
                <a:close/>
                <a:moveTo>
                  <a:pt x="148167" y="42333"/>
                </a:moveTo>
                <a:lnTo>
                  <a:pt x="148167" y="26458"/>
                </a:lnTo>
                <a:cubicBezTo>
                  <a:pt x="148167" y="11840"/>
                  <a:pt x="114995" y="0"/>
                  <a:pt x="74083" y="0"/>
                </a:cubicBezTo>
                <a:cubicBezTo>
                  <a:pt x="33172" y="0"/>
                  <a:pt x="0" y="11840"/>
                  <a:pt x="0" y="26458"/>
                </a:cubicBezTo>
                <a:lnTo>
                  <a:pt x="0" y="42333"/>
                </a:lnTo>
                <a:cubicBezTo>
                  <a:pt x="0" y="56952"/>
                  <a:pt x="33172" y="68792"/>
                  <a:pt x="74083" y="68792"/>
                </a:cubicBezTo>
                <a:cubicBezTo>
                  <a:pt x="114995" y="68792"/>
                  <a:pt x="148167" y="56952"/>
                  <a:pt x="148167" y="42333"/>
                </a:cubicBezTo>
                <a:close/>
                <a:moveTo>
                  <a:pt x="131796" y="128918"/>
                </a:moveTo>
                <a:cubicBezTo>
                  <a:pt x="116284" y="134441"/>
                  <a:pt x="95878" y="137583"/>
                  <a:pt x="74083" y="137583"/>
                </a:cubicBezTo>
                <a:cubicBezTo>
                  <a:pt x="52288" y="137583"/>
                  <a:pt x="31882" y="134441"/>
                  <a:pt x="16371" y="128918"/>
                </a:cubicBezTo>
                <a:cubicBezTo>
                  <a:pt x="10550" y="126835"/>
                  <a:pt x="4895" y="124222"/>
                  <a:pt x="0" y="120981"/>
                </a:cubicBezTo>
                <a:lnTo>
                  <a:pt x="0" y="142875"/>
                </a:lnTo>
                <a:cubicBezTo>
                  <a:pt x="0" y="157493"/>
                  <a:pt x="33172" y="169333"/>
                  <a:pt x="74083" y="169333"/>
                </a:cubicBezTo>
                <a:cubicBezTo>
                  <a:pt x="114995" y="169333"/>
                  <a:pt x="148167" y="157493"/>
                  <a:pt x="148167" y="142875"/>
                </a:cubicBezTo>
                <a:lnTo>
                  <a:pt x="148167" y="120981"/>
                </a:lnTo>
                <a:cubicBezTo>
                  <a:pt x="143272" y="124222"/>
                  <a:pt x="137649" y="126835"/>
                  <a:pt x="131796" y="12891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3" name="Text 61"/>
          <p:cNvSpPr/>
          <p:nvPr/>
        </p:nvSpPr>
        <p:spPr>
          <a:xfrm>
            <a:off x="8847667" y="7791998"/>
            <a:ext cx="3129139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数据: IoTDB JDBC</a:t>
            </a:r>
            <a:endParaRPr lang="en-US" sz="1600" dirty="0"/>
          </a:p>
        </p:txBody>
      </p:sp>
      <p:sp>
        <p:nvSpPr>
          <p:cNvPr id="64" name="Shape 62"/>
          <p:cNvSpPr/>
          <p:nvPr/>
        </p:nvSpPr>
        <p:spPr>
          <a:xfrm>
            <a:off x="12065000" y="7707331"/>
            <a:ext cx="3460750" cy="423333"/>
          </a:xfrm>
          <a:custGeom>
            <a:avLst/>
            <a:gdLst/>
            <a:ahLst/>
            <a:cxnLst/>
            <a:rect l="l" t="t" r="r" b="b"/>
            <a:pathLst>
              <a:path w="3460750" h="423333">
                <a:moveTo>
                  <a:pt x="42333" y="0"/>
                </a:moveTo>
                <a:lnTo>
                  <a:pt x="3418417" y="0"/>
                </a:lnTo>
                <a:cubicBezTo>
                  <a:pt x="3441797" y="0"/>
                  <a:pt x="3460750" y="18953"/>
                  <a:pt x="3460750" y="42333"/>
                </a:cubicBezTo>
                <a:lnTo>
                  <a:pt x="3460750" y="381000"/>
                </a:lnTo>
                <a:cubicBezTo>
                  <a:pt x="3460750" y="404380"/>
                  <a:pt x="3441797" y="423333"/>
                  <a:pt x="3418417" y="423333"/>
                </a:cubicBezTo>
                <a:lnTo>
                  <a:pt x="42333" y="423333"/>
                </a:lnTo>
                <a:cubicBezTo>
                  <a:pt x="18953" y="423333"/>
                  <a:pt x="0" y="404380"/>
                  <a:pt x="0" y="381000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0A9396">
              <a:alpha val="30196"/>
            </a:srgbClr>
          </a:solidFill>
        </p:spPr>
      </p:sp>
      <p:sp>
        <p:nvSpPr>
          <p:cNvPr id="65" name="Shape 63"/>
          <p:cNvSpPr/>
          <p:nvPr/>
        </p:nvSpPr>
        <p:spPr>
          <a:xfrm>
            <a:off x="12170833" y="7827272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39688" y="18521"/>
                </a:moveTo>
                <a:cubicBezTo>
                  <a:pt x="39688" y="8301"/>
                  <a:pt x="47989" y="0"/>
                  <a:pt x="58208" y="0"/>
                </a:cubicBezTo>
                <a:lnTo>
                  <a:pt x="66146" y="0"/>
                </a:lnTo>
                <a:cubicBezTo>
                  <a:pt x="72000" y="0"/>
                  <a:pt x="76729" y="4729"/>
                  <a:pt x="76729" y="10583"/>
                </a:cubicBezTo>
                <a:lnTo>
                  <a:pt x="76729" y="158750"/>
                </a:lnTo>
                <a:cubicBezTo>
                  <a:pt x="76729" y="164604"/>
                  <a:pt x="72000" y="169333"/>
                  <a:pt x="66146" y="169333"/>
                </a:cubicBezTo>
                <a:lnTo>
                  <a:pt x="55563" y="169333"/>
                </a:lnTo>
                <a:cubicBezTo>
                  <a:pt x="45707" y="169333"/>
                  <a:pt x="37405" y="162586"/>
                  <a:pt x="35057" y="153458"/>
                </a:cubicBezTo>
                <a:cubicBezTo>
                  <a:pt x="34826" y="153458"/>
                  <a:pt x="34627" y="153458"/>
                  <a:pt x="34396" y="153458"/>
                </a:cubicBezTo>
                <a:cubicBezTo>
                  <a:pt x="19778" y="153458"/>
                  <a:pt x="7938" y="141618"/>
                  <a:pt x="7938" y="127000"/>
                </a:cubicBezTo>
                <a:cubicBezTo>
                  <a:pt x="7938" y="121047"/>
                  <a:pt x="9922" y="115557"/>
                  <a:pt x="13229" y="111125"/>
                </a:cubicBezTo>
                <a:cubicBezTo>
                  <a:pt x="6813" y="106296"/>
                  <a:pt x="2646" y="98623"/>
                  <a:pt x="2646" y="89958"/>
                </a:cubicBezTo>
                <a:cubicBezTo>
                  <a:pt x="2646" y="79739"/>
                  <a:pt x="8467" y="70842"/>
                  <a:pt x="16933" y="66443"/>
                </a:cubicBezTo>
                <a:cubicBezTo>
                  <a:pt x="14585" y="62475"/>
                  <a:pt x="13229" y="57845"/>
                  <a:pt x="13229" y="52917"/>
                </a:cubicBezTo>
                <a:cubicBezTo>
                  <a:pt x="13229" y="38298"/>
                  <a:pt x="25069" y="26458"/>
                  <a:pt x="39688" y="26458"/>
                </a:cubicBezTo>
                <a:lnTo>
                  <a:pt x="39688" y="18521"/>
                </a:lnTo>
                <a:close/>
                <a:moveTo>
                  <a:pt x="129646" y="18521"/>
                </a:moveTo>
                <a:lnTo>
                  <a:pt x="129646" y="26458"/>
                </a:lnTo>
                <a:cubicBezTo>
                  <a:pt x="144264" y="26458"/>
                  <a:pt x="156104" y="38298"/>
                  <a:pt x="156104" y="52917"/>
                </a:cubicBezTo>
                <a:cubicBezTo>
                  <a:pt x="156104" y="57878"/>
                  <a:pt x="154748" y="62508"/>
                  <a:pt x="152400" y="66443"/>
                </a:cubicBezTo>
                <a:cubicBezTo>
                  <a:pt x="160900" y="70842"/>
                  <a:pt x="166688" y="79706"/>
                  <a:pt x="166688" y="89958"/>
                </a:cubicBezTo>
                <a:cubicBezTo>
                  <a:pt x="166688" y="98623"/>
                  <a:pt x="162520" y="106296"/>
                  <a:pt x="156104" y="111125"/>
                </a:cubicBezTo>
                <a:cubicBezTo>
                  <a:pt x="159411" y="115557"/>
                  <a:pt x="161396" y="121047"/>
                  <a:pt x="161396" y="127000"/>
                </a:cubicBezTo>
                <a:cubicBezTo>
                  <a:pt x="161396" y="141618"/>
                  <a:pt x="149556" y="153458"/>
                  <a:pt x="134938" y="153458"/>
                </a:cubicBezTo>
                <a:cubicBezTo>
                  <a:pt x="134706" y="153458"/>
                  <a:pt x="134508" y="153458"/>
                  <a:pt x="134276" y="153458"/>
                </a:cubicBezTo>
                <a:cubicBezTo>
                  <a:pt x="131928" y="162586"/>
                  <a:pt x="123627" y="169333"/>
                  <a:pt x="113771" y="169333"/>
                </a:cubicBezTo>
                <a:lnTo>
                  <a:pt x="103188" y="169333"/>
                </a:lnTo>
                <a:cubicBezTo>
                  <a:pt x="97334" y="169333"/>
                  <a:pt x="92604" y="164604"/>
                  <a:pt x="92604" y="158750"/>
                </a:cubicBezTo>
                <a:lnTo>
                  <a:pt x="92604" y="10583"/>
                </a:lnTo>
                <a:cubicBezTo>
                  <a:pt x="92604" y="4729"/>
                  <a:pt x="97334" y="0"/>
                  <a:pt x="103188" y="0"/>
                </a:cubicBezTo>
                <a:lnTo>
                  <a:pt x="111125" y="0"/>
                </a:lnTo>
                <a:cubicBezTo>
                  <a:pt x="121345" y="0"/>
                  <a:pt x="129646" y="8301"/>
                  <a:pt x="129646" y="1852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6" name="Text 64"/>
          <p:cNvSpPr/>
          <p:nvPr/>
        </p:nvSpPr>
        <p:spPr>
          <a:xfrm>
            <a:off x="12396611" y="7791998"/>
            <a:ext cx="3129139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LLM: 本地部署</a:t>
            </a:r>
            <a:endParaRPr lang="en-US" sz="1600" dirty="0"/>
          </a:p>
        </p:txBody>
      </p:sp>
      <p:sp>
        <p:nvSpPr>
          <p:cNvPr id="67" name="Shape 65"/>
          <p:cNvSpPr/>
          <p:nvPr/>
        </p:nvSpPr>
        <p:spPr>
          <a:xfrm>
            <a:off x="8389056" y="8342331"/>
            <a:ext cx="7270750" cy="423333"/>
          </a:xfrm>
          <a:custGeom>
            <a:avLst/>
            <a:gdLst/>
            <a:ahLst/>
            <a:cxnLst/>
            <a:rect l="l" t="t" r="r" b="b"/>
            <a:pathLst>
              <a:path w="7270750" h="423333">
                <a:moveTo>
                  <a:pt x="84667" y="0"/>
                </a:moveTo>
                <a:lnTo>
                  <a:pt x="7186083" y="0"/>
                </a:lnTo>
                <a:cubicBezTo>
                  <a:pt x="7232843" y="0"/>
                  <a:pt x="7270750" y="37907"/>
                  <a:pt x="7270750" y="84667"/>
                </a:cubicBezTo>
                <a:lnTo>
                  <a:pt x="7270750" y="338667"/>
                </a:lnTo>
                <a:cubicBezTo>
                  <a:pt x="7270750" y="385427"/>
                  <a:pt x="7232843" y="423333"/>
                  <a:pt x="7186083" y="423333"/>
                </a:cubicBezTo>
                <a:lnTo>
                  <a:pt x="84667" y="423333"/>
                </a:lnTo>
                <a:cubicBezTo>
                  <a:pt x="37907" y="423333"/>
                  <a:pt x="0" y="385427"/>
                  <a:pt x="0" y="33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E9D8A6">
              <a:alpha val="20000"/>
            </a:srgbClr>
          </a:solidFill>
        </p:spPr>
      </p:sp>
      <p:sp>
        <p:nvSpPr>
          <p:cNvPr id="68" name="Shape 66"/>
          <p:cNvSpPr/>
          <p:nvPr/>
        </p:nvSpPr>
        <p:spPr>
          <a:xfrm>
            <a:off x="8494889" y="8462272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21795" y="75572"/>
                </a:moveTo>
                <a:cubicBezTo>
                  <a:pt x="26194" y="44814"/>
                  <a:pt x="52685" y="21167"/>
                  <a:pt x="84667" y="21167"/>
                </a:cubicBezTo>
                <a:cubicBezTo>
                  <a:pt x="102195" y="21167"/>
                  <a:pt x="118070" y="28277"/>
                  <a:pt x="129580" y="39754"/>
                </a:cubicBezTo>
                <a:cubicBezTo>
                  <a:pt x="129646" y="39820"/>
                  <a:pt x="129712" y="39886"/>
                  <a:pt x="129778" y="39952"/>
                </a:cubicBezTo>
                <a:lnTo>
                  <a:pt x="132292" y="42333"/>
                </a:lnTo>
                <a:lnTo>
                  <a:pt x="116450" y="42333"/>
                </a:lnTo>
                <a:cubicBezTo>
                  <a:pt x="110596" y="42333"/>
                  <a:pt x="105866" y="47063"/>
                  <a:pt x="105866" y="52917"/>
                </a:cubicBezTo>
                <a:cubicBezTo>
                  <a:pt x="105866" y="58771"/>
                  <a:pt x="110596" y="63500"/>
                  <a:pt x="116450" y="63500"/>
                </a:cubicBezTo>
                <a:lnTo>
                  <a:pt x="158783" y="63500"/>
                </a:lnTo>
                <a:cubicBezTo>
                  <a:pt x="164637" y="63500"/>
                  <a:pt x="169366" y="58771"/>
                  <a:pt x="169366" y="52917"/>
                </a:cubicBezTo>
                <a:lnTo>
                  <a:pt x="169366" y="10583"/>
                </a:lnTo>
                <a:cubicBezTo>
                  <a:pt x="169366" y="4729"/>
                  <a:pt x="164637" y="0"/>
                  <a:pt x="158783" y="0"/>
                </a:cubicBezTo>
                <a:cubicBezTo>
                  <a:pt x="152929" y="0"/>
                  <a:pt x="148200" y="4729"/>
                  <a:pt x="148200" y="10583"/>
                </a:cubicBezTo>
                <a:lnTo>
                  <a:pt x="148200" y="28244"/>
                </a:lnTo>
                <a:lnTo>
                  <a:pt x="144463" y="24705"/>
                </a:lnTo>
                <a:cubicBezTo>
                  <a:pt x="129150" y="9459"/>
                  <a:pt x="107983" y="0"/>
                  <a:pt x="84667" y="0"/>
                </a:cubicBezTo>
                <a:cubicBezTo>
                  <a:pt x="42003" y="0"/>
                  <a:pt x="6714" y="31552"/>
                  <a:pt x="860" y="72595"/>
                </a:cubicBezTo>
                <a:cubicBezTo>
                  <a:pt x="33" y="78383"/>
                  <a:pt x="4035" y="83741"/>
                  <a:pt x="9823" y="84567"/>
                </a:cubicBezTo>
                <a:cubicBezTo>
                  <a:pt x="15610" y="85394"/>
                  <a:pt x="20968" y="81359"/>
                  <a:pt x="21795" y="75605"/>
                </a:cubicBezTo>
                <a:close/>
                <a:moveTo>
                  <a:pt x="168473" y="96738"/>
                </a:moveTo>
                <a:cubicBezTo>
                  <a:pt x="169300" y="90951"/>
                  <a:pt x="165265" y="85593"/>
                  <a:pt x="159511" y="84766"/>
                </a:cubicBezTo>
                <a:cubicBezTo>
                  <a:pt x="153756" y="83939"/>
                  <a:pt x="148365" y="87974"/>
                  <a:pt x="147538" y="93729"/>
                </a:cubicBezTo>
                <a:cubicBezTo>
                  <a:pt x="143140" y="124486"/>
                  <a:pt x="116648" y="148134"/>
                  <a:pt x="84667" y="148134"/>
                </a:cubicBezTo>
                <a:cubicBezTo>
                  <a:pt x="67138" y="148134"/>
                  <a:pt x="51263" y="141023"/>
                  <a:pt x="39754" y="129547"/>
                </a:cubicBezTo>
                <a:cubicBezTo>
                  <a:pt x="39687" y="129480"/>
                  <a:pt x="39621" y="129414"/>
                  <a:pt x="39555" y="129348"/>
                </a:cubicBezTo>
                <a:lnTo>
                  <a:pt x="37042" y="126967"/>
                </a:lnTo>
                <a:lnTo>
                  <a:pt x="52884" y="126967"/>
                </a:lnTo>
                <a:cubicBezTo>
                  <a:pt x="58737" y="126967"/>
                  <a:pt x="63467" y="122238"/>
                  <a:pt x="63467" y="116384"/>
                </a:cubicBezTo>
                <a:cubicBezTo>
                  <a:pt x="63467" y="110530"/>
                  <a:pt x="58737" y="105800"/>
                  <a:pt x="52884" y="105800"/>
                </a:cubicBezTo>
                <a:lnTo>
                  <a:pt x="10583" y="105833"/>
                </a:lnTo>
                <a:cubicBezTo>
                  <a:pt x="7772" y="105833"/>
                  <a:pt x="5060" y="106958"/>
                  <a:pt x="3076" y="108975"/>
                </a:cubicBezTo>
                <a:cubicBezTo>
                  <a:pt x="1091" y="110993"/>
                  <a:pt x="-33" y="113672"/>
                  <a:pt x="0" y="116516"/>
                </a:cubicBezTo>
                <a:lnTo>
                  <a:pt x="331" y="158518"/>
                </a:lnTo>
                <a:cubicBezTo>
                  <a:pt x="364" y="164372"/>
                  <a:pt x="5159" y="169069"/>
                  <a:pt x="11013" y="169003"/>
                </a:cubicBezTo>
                <a:cubicBezTo>
                  <a:pt x="16867" y="168936"/>
                  <a:pt x="21564" y="164174"/>
                  <a:pt x="21497" y="158320"/>
                </a:cubicBezTo>
                <a:lnTo>
                  <a:pt x="21365" y="141288"/>
                </a:lnTo>
                <a:lnTo>
                  <a:pt x="24904" y="144628"/>
                </a:lnTo>
                <a:cubicBezTo>
                  <a:pt x="40217" y="159874"/>
                  <a:pt x="61350" y="169333"/>
                  <a:pt x="84667" y="169333"/>
                </a:cubicBezTo>
                <a:cubicBezTo>
                  <a:pt x="127331" y="169333"/>
                  <a:pt x="162620" y="137782"/>
                  <a:pt x="168473" y="9673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9" name="Text 67"/>
          <p:cNvSpPr/>
          <p:nvPr/>
        </p:nvSpPr>
        <p:spPr>
          <a:xfrm>
            <a:off x="8755945" y="8426998"/>
            <a:ext cx="6903861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容器化部署, 通过RESTful接口互通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518583" y="550333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3283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APPLICATION SCENARIOS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应用场景与落地预期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26861" y="1908528"/>
            <a:ext cx="5012972" cy="4536722"/>
          </a:xfrm>
          <a:custGeom>
            <a:avLst/>
            <a:gdLst/>
            <a:ahLst/>
            <a:cxnLst/>
            <a:rect l="l" t="t" r="r" b="b"/>
            <a:pathLst>
              <a:path w="5012972" h="4536722">
                <a:moveTo>
                  <a:pt x="126983" y="0"/>
                </a:moveTo>
                <a:lnTo>
                  <a:pt x="4885989" y="0"/>
                </a:lnTo>
                <a:cubicBezTo>
                  <a:pt x="4956120" y="0"/>
                  <a:pt x="5012972" y="56852"/>
                  <a:pt x="5012972" y="126983"/>
                </a:cubicBezTo>
                <a:lnTo>
                  <a:pt x="5012972" y="4409739"/>
                </a:lnTo>
                <a:cubicBezTo>
                  <a:pt x="5012972" y="4479870"/>
                  <a:pt x="4956120" y="4536722"/>
                  <a:pt x="4885989" y="4536722"/>
                </a:cubicBezTo>
                <a:lnTo>
                  <a:pt x="126983" y="4536722"/>
                </a:lnTo>
                <a:cubicBezTo>
                  <a:pt x="56852" y="4536722"/>
                  <a:pt x="0" y="4479870"/>
                  <a:pt x="0" y="4409739"/>
                </a:cubicBezTo>
                <a:lnTo>
                  <a:pt x="0" y="126983"/>
                </a:lnTo>
                <a:cubicBezTo>
                  <a:pt x="0" y="56852"/>
                  <a:pt x="56852" y="0"/>
                  <a:pt x="126983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99722" y="208139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721431" y="2229559"/>
            <a:ext cx="264583" cy="211667"/>
          </a:xfrm>
          <a:custGeom>
            <a:avLst/>
            <a:gdLst/>
            <a:ahLst/>
            <a:cxnLst/>
            <a:rect l="l" t="t" r="r" b="b"/>
            <a:pathLst>
              <a:path w="264583" h="211667">
                <a:moveTo>
                  <a:pt x="106040" y="3307"/>
                </a:moveTo>
                <a:cubicBezTo>
                  <a:pt x="133420" y="3307"/>
                  <a:pt x="155649" y="25537"/>
                  <a:pt x="155649" y="52917"/>
                </a:cubicBezTo>
                <a:cubicBezTo>
                  <a:pt x="155649" y="80297"/>
                  <a:pt x="133420" y="102526"/>
                  <a:pt x="106040" y="102526"/>
                </a:cubicBezTo>
                <a:cubicBezTo>
                  <a:pt x="78660" y="102526"/>
                  <a:pt x="56431" y="80297"/>
                  <a:pt x="56431" y="52917"/>
                </a:cubicBezTo>
                <a:cubicBezTo>
                  <a:pt x="56431" y="25537"/>
                  <a:pt x="78660" y="3307"/>
                  <a:pt x="106040" y="3307"/>
                </a:cubicBezTo>
                <a:close/>
                <a:moveTo>
                  <a:pt x="93720" y="125677"/>
                </a:moveTo>
                <a:lnTo>
                  <a:pt x="118277" y="125677"/>
                </a:lnTo>
                <a:lnTo>
                  <a:pt x="118897" y="125677"/>
                </a:lnTo>
                <a:cubicBezTo>
                  <a:pt x="113564" y="136757"/>
                  <a:pt x="115673" y="149738"/>
                  <a:pt x="123651" y="158543"/>
                </a:cubicBezTo>
                <a:cubicBezTo>
                  <a:pt x="115300" y="167762"/>
                  <a:pt x="113399" y="181612"/>
                  <a:pt x="119765" y="193022"/>
                </a:cubicBezTo>
                <a:lnTo>
                  <a:pt x="129067" y="209724"/>
                </a:lnTo>
                <a:cubicBezTo>
                  <a:pt x="129439" y="210385"/>
                  <a:pt x="129853" y="211047"/>
                  <a:pt x="130266" y="211667"/>
                </a:cubicBezTo>
                <a:lnTo>
                  <a:pt x="32287" y="211667"/>
                </a:lnTo>
                <a:cubicBezTo>
                  <a:pt x="25507" y="211667"/>
                  <a:pt x="20009" y="206168"/>
                  <a:pt x="20009" y="199388"/>
                </a:cubicBezTo>
                <a:cubicBezTo>
                  <a:pt x="20009" y="158667"/>
                  <a:pt x="52999" y="125677"/>
                  <a:pt x="93720" y="125677"/>
                </a:cubicBezTo>
                <a:close/>
                <a:moveTo>
                  <a:pt x="178842" y="102361"/>
                </a:moveTo>
                <a:cubicBezTo>
                  <a:pt x="178842" y="96862"/>
                  <a:pt x="183265" y="92439"/>
                  <a:pt x="188764" y="92439"/>
                </a:cubicBezTo>
                <a:lnTo>
                  <a:pt x="208607" y="92439"/>
                </a:lnTo>
                <a:cubicBezTo>
                  <a:pt x="214106" y="92439"/>
                  <a:pt x="218529" y="96862"/>
                  <a:pt x="218529" y="102361"/>
                </a:cubicBezTo>
                <a:lnTo>
                  <a:pt x="218529" y="104882"/>
                </a:lnTo>
                <a:cubicBezTo>
                  <a:pt x="218529" y="112696"/>
                  <a:pt x="228493" y="118442"/>
                  <a:pt x="235272" y="114556"/>
                </a:cubicBezTo>
                <a:lnTo>
                  <a:pt x="237340" y="113357"/>
                </a:lnTo>
                <a:cubicBezTo>
                  <a:pt x="242135" y="110588"/>
                  <a:pt x="248295" y="112283"/>
                  <a:pt x="250982" y="117119"/>
                </a:cubicBezTo>
                <a:lnTo>
                  <a:pt x="260243" y="133739"/>
                </a:lnTo>
                <a:cubicBezTo>
                  <a:pt x="262806" y="138369"/>
                  <a:pt x="261317" y="144157"/>
                  <a:pt x="256853" y="146968"/>
                </a:cubicBezTo>
                <a:lnTo>
                  <a:pt x="254910" y="148167"/>
                </a:lnTo>
                <a:cubicBezTo>
                  <a:pt x="248212" y="152342"/>
                  <a:pt x="248212" y="164662"/>
                  <a:pt x="254910" y="168879"/>
                </a:cubicBezTo>
                <a:lnTo>
                  <a:pt x="256811" y="170077"/>
                </a:lnTo>
                <a:cubicBezTo>
                  <a:pt x="261276" y="172889"/>
                  <a:pt x="262806" y="178676"/>
                  <a:pt x="260243" y="183307"/>
                </a:cubicBezTo>
                <a:lnTo>
                  <a:pt x="250941" y="200008"/>
                </a:lnTo>
                <a:cubicBezTo>
                  <a:pt x="248254" y="204845"/>
                  <a:pt x="242094" y="206582"/>
                  <a:pt x="237298" y="203771"/>
                </a:cubicBezTo>
                <a:lnTo>
                  <a:pt x="235272" y="202572"/>
                </a:lnTo>
                <a:cubicBezTo>
                  <a:pt x="228493" y="198644"/>
                  <a:pt x="218529" y="204432"/>
                  <a:pt x="218529" y="212245"/>
                </a:cubicBezTo>
                <a:lnTo>
                  <a:pt x="218529" y="214767"/>
                </a:lnTo>
                <a:cubicBezTo>
                  <a:pt x="218529" y="220266"/>
                  <a:pt x="214106" y="224689"/>
                  <a:pt x="208607" y="224689"/>
                </a:cubicBezTo>
                <a:lnTo>
                  <a:pt x="188764" y="224689"/>
                </a:lnTo>
                <a:cubicBezTo>
                  <a:pt x="183265" y="224689"/>
                  <a:pt x="178842" y="220266"/>
                  <a:pt x="178842" y="214767"/>
                </a:cubicBezTo>
                <a:lnTo>
                  <a:pt x="178842" y="212328"/>
                </a:lnTo>
                <a:cubicBezTo>
                  <a:pt x="178842" y="204473"/>
                  <a:pt x="168837" y="198686"/>
                  <a:pt x="162016" y="202613"/>
                </a:cubicBezTo>
                <a:lnTo>
                  <a:pt x="160032" y="203771"/>
                </a:lnTo>
                <a:cubicBezTo>
                  <a:pt x="155236" y="206540"/>
                  <a:pt x="149118" y="204845"/>
                  <a:pt x="146389" y="200008"/>
                </a:cubicBezTo>
                <a:lnTo>
                  <a:pt x="137046" y="183307"/>
                </a:lnTo>
                <a:cubicBezTo>
                  <a:pt x="134483" y="178676"/>
                  <a:pt x="135971" y="172847"/>
                  <a:pt x="140477" y="170036"/>
                </a:cubicBezTo>
                <a:lnTo>
                  <a:pt x="142296" y="168920"/>
                </a:lnTo>
                <a:cubicBezTo>
                  <a:pt x="149035" y="164744"/>
                  <a:pt x="149035" y="152342"/>
                  <a:pt x="142296" y="148167"/>
                </a:cubicBezTo>
                <a:lnTo>
                  <a:pt x="140436" y="147009"/>
                </a:lnTo>
                <a:cubicBezTo>
                  <a:pt x="135930" y="144198"/>
                  <a:pt x="134441" y="138369"/>
                  <a:pt x="137005" y="133739"/>
                </a:cubicBezTo>
                <a:lnTo>
                  <a:pt x="146306" y="117078"/>
                </a:lnTo>
                <a:cubicBezTo>
                  <a:pt x="148993" y="112241"/>
                  <a:pt x="155153" y="110546"/>
                  <a:pt x="159908" y="113316"/>
                </a:cubicBezTo>
                <a:lnTo>
                  <a:pt x="161892" y="114474"/>
                </a:lnTo>
                <a:cubicBezTo>
                  <a:pt x="168713" y="118401"/>
                  <a:pt x="178718" y="112613"/>
                  <a:pt x="178718" y="104758"/>
                </a:cubicBezTo>
                <a:lnTo>
                  <a:pt x="178718" y="102319"/>
                </a:lnTo>
                <a:close/>
                <a:moveTo>
                  <a:pt x="220142" y="158667"/>
                </a:moveTo>
                <a:cubicBezTo>
                  <a:pt x="220142" y="146803"/>
                  <a:pt x="210509" y="137170"/>
                  <a:pt x="198644" y="137170"/>
                </a:cubicBezTo>
                <a:cubicBezTo>
                  <a:pt x="186779" y="137170"/>
                  <a:pt x="177147" y="146803"/>
                  <a:pt x="177147" y="158667"/>
                </a:cubicBezTo>
                <a:cubicBezTo>
                  <a:pt x="177147" y="170532"/>
                  <a:pt x="186779" y="180165"/>
                  <a:pt x="198644" y="180165"/>
                </a:cubicBezTo>
                <a:cubicBezTo>
                  <a:pt x="210509" y="180165"/>
                  <a:pt x="220142" y="170532"/>
                  <a:pt x="220142" y="15866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234440" y="2186940"/>
            <a:ext cx="3082925" cy="33972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应用对象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9722" y="2716392"/>
            <a:ext cx="4667250" cy="1100667"/>
          </a:xfrm>
          <a:custGeom>
            <a:avLst/>
            <a:gdLst/>
            <a:ahLst/>
            <a:cxnLst/>
            <a:rect l="l" t="t" r="r" b="b"/>
            <a:pathLst>
              <a:path w="4667250" h="1100667">
                <a:moveTo>
                  <a:pt x="84663" y="0"/>
                </a:moveTo>
                <a:lnTo>
                  <a:pt x="4582587" y="0"/>
                </a:lnTo>
                <a:cubicBezTo>
                  <a:pt x="4629345" y="0"/>
                  <a:pt x="4667250" y="37905"/>
                  <a:pt x="4667250" y="84663"/>
                </a:cubicBezTo>
                <a:lnTo>
                  <a:pt x="4667250" y="1016003"/>
                </a:lnTo>
                <a:cubicBezTo>
                  <a:pt x="4667250" y="1062762"/>
                  <a:pt x="4629345" y="1100667"/>
                  <a:pt x="45825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2" name="Shape 10"/>
          <p:cNvSpPr/>
          <p:nvPr/>
        </p:nvSpPr>
        <p:spPr>
          <a:xfrm>
            <a:off x="758472" y="2885726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26458" y="34396"/>
                </a:moveTo>
                <a:cubicBezTo>
                  <a:pt x="30839" y="34396"/>
                  <a:pt x="34396" y="30839"/>
                  <a:pt x="34396" y="26458"/>
                </a:cubicBezTo>
                <a:cubicBezTo>
                  <a:pt x="34396" y="22078"/>
                  <a:pt x="30839" y="18521"/>
                  <a:pt x="26458" y="18521"/>
                </a:cubicBezTo>
                <a:cubicBezTo>
                  <a:pt x="22078" y="18521"/>
                  <a:pt x="18521" y="22078"/>
                  <a:pt x="18521" y="26458"/>
                </a:cubicBezTo>
                <a:cubicBezTo>
                  <a:pt x="18521" y="30839"/>
                  <a:pt x="22078" y="34396"/>
                  <a:pt x="26458" y="34396"/>
                </a:cubicBezTo>
                <a:close/>
                <a:moveTo>
                  <a:pt x="52917" y="26458"/>
                </a:moveTo>
                <a:cubicBezTo>
                  <a:pt x="52917" y="37306"/>
                  <a:pt x="46401" y="46633"/>
                  <a:pt x="37042" y="50701"/>
                </a:cubicBezTo>
                <a:lnTo>
                  <a:pt x="37042" y="74083"/>
                </a:lnTo>
                <a:lnTo>
                  <a:pt x="95250" y="74083"/>
                </a:lnTo>
                <a:cubicBezTo>
                  <a:pt x="104014" y="74083"/>
                  <a:pt x="111125" y="66973"/>
                  <a:pt x="111125" y="58208"/>
                </a:cubicBezTo>
                <a:lnTo>
                  <a:pt x="111125" y="50701"/>
                </a:lnTo>
                <a:cubicBezTo>
                  <a:pt x="101765" y="46633"/>
                  <a:pt x="95250" y="37306"/>
                  <a:pt x="95250" y="26458"/>
                </a:cubicBezTo>
                <a:cubicBezTo>
                  <a:pt x="95250" y="11840"/>
                  <a:pt x="107090" y="0"/>
                  <a:pt x="121708" y="0"/>
                </a:cubicBezTo>
                <a:cubicBezTo>
                  <a:pt x="136327" y="0"/>
                  <a:pt x="148167" y="11840"/>
                  <a:pt x="148167" y="26458"/>
                </a:cubicBezTo>
                <a:cubicBezTo>
                  <a:pt x="148167" y="37306"/>
                  <a:pt x="141651" y="46633"/>
                  <a:pt x="132292" y="50701"/>
                </a:cubicBezTo>
                <a:lnTo>
                  <a:pt x="132292" y="58208"/>
                </a:lnTo>
                <a:cubicBezTo>
                  <a:pt x="132292" y="78680"/>
                  <a:pt x="115722" y="95250"/>
                  <a:pt x="95250" y="95250"/>
                </a:cubicBezTo>
                <a:lnTo>
                  <a:pt x="37042" y="95250"/>
                </a:lnTo>
                <a:lnTo>
                  <a:pt x="37042" y="118633"/>
                </a:lnTo>
                <a:cubicBezTo>
                  <a:pt x="46401" y="122701"/>
                  <a:pt x="52917" y="132027"/>
                  <a:pt x="52917" y="142875"/>
                </a:cubicBezTo>
                <a:cubicBezTo>
                  <a:pt x="52917" y="157493"/>
                  <a:pt x="41077" y="169333"/>
                  <a:pt x="26458" y="169333"/>
                </a:cubicBezTo>
                <a:cubicBezTo>
                  <a:pt x="11840" y="169333"/>
                  <a:pt x="0" y="157493"/>
                  <a:pt x="0" y="142875"/>
                </a:cubicBezTo>
                <a:cubicBezTo>
                  <a:pt x="0" y="132027"/>
                  <a:pt x="6515" y="122701"/>
                  <a:pt x="15875" y="118633"/>
                </a:cubicBezTo>
                <a:lnTo>
                  <a:pt x="15875" y="50734"/>
                </a:lnTo>
                <a:cubicBezTo>
                  <a:pt x="6515" y="46633"/>
                  <a:pt x="0" y="37306"/>
                  <a:pt x="0" y="26458"/>
                </a:cubicBezTo>
                <a:cubicBezTo>
                  <a:pt x="0" y="11840"/>
                  <a:pt x="11840" y="0"/>
                  <a:pt x="26458" y="0"/>
                </a:cubicBezTo>
                <a:cubicBezTo>
                  <a:pt x="41077" y="0"/>
                  <a:pt x="52917" y="11840"/>
                  <a:pt x="52917" y="26458"/>
                </a:cubicBezTo>
                <a:close/>
                <a:moveTo>
                  <a:pt x="129646" y="26458"/>
                </a:moveTo>
                <a:cubicBezTo>
                  <a:pt x="129646" y="22078"/>
                  <a:pt x="126089" y="18521"/>
                  <a:pt x="121708" y="18521"/>
                </a:cubicBezTo>
                <a:cubicBezTo>
                  <a:pt x="117328" y="18521"/>
                  <a:pt x="113771" y="22078"/>
                  <a:pt x="113771" y="26458"/>
                </a:cubicBezTo>
                <a:cubicBezTo>
                  <a:pt x="113771" y="30839"/>
                  <a:pt x="117328" y="34396"/>
                  <a:pt x="121708" y="34396"/>
                </a:cubicBezTo>
                <a:cubicBezTo>
                  <a:pt x="126089" y="34396"/>
                  <a:pt x="129646" y="30839"/>
                  <a:pt x="129646" y="26458"/>
                </a:cubicBezTo>
                <a:close/>
                <a:moveTo>
                  <a:pt x="26458" y="150813"/>
                </a:moveTo>
                <a:cubicBezTo>
                  <a:pt x="30839" y="150813"/>
                  <a:pt x="34396" y="147256"/>
                  <a:pt x="34396" y="142875"/>
                </a:cubicBezTo>
                <a:cubicBezTo>
                  <a:pt x="34396" y="138494"/>
                  <a:pt x="30839" y="134938"/>
                  <a:pt x="26458" y="134938"/>
                </a:cubicBezTo>
                <a:cubicBezTo>
                  <a:pt x="22078" y="134938"/>
                  <a:pt x="18521" y="138494"/>
                  <a:pt x="18521" y="142875"/>
                </a:cubicBezTo>
                <a:cubicBezTo>
                  <a:pt x="18521" y="147256"/>
                  <a:pt x="22078" y="150813"/>
                  <a:pt x="26458" y="15081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3" name="Text 11"/>
          <p:cNvSpPr/>
          <p:nvPr/>
        </p:nvSpPr>
        <p:spPr>
          <a:xfrm>
            <a:off x="1023056" y="2843392"/>
            <a:ext cx="10371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开源项目维护者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6722" y="3182059"/>
            <a:ext cx="4497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利用AI助手随时掌握项目运行状况, 及时发现问题, 获得治理建议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9722" y="3944059"/>
            <a:ext cx="4667250" cy="846667"/>
          </a:xfrm>
          <a:custGeom>
            <a:avLst/>
            <a:gdLst/>
            <a:ahLst/>
            <a:cxnLst/>
            <a:rect l="l" t="t" r="r" b="b"/>
            <a:pathLst>
              <a:path w="4667250" h="846667">
                <a:moveTo>
                  <a:pt x="84667" y="0"/>
                </a:moveTo>
                <a:lnTo>
                  <a:pt x="4582583" y="0"/>
                </a:lnTo>
                <a:cubicBezTo>
                  <a:pt x="4629343" y="0"/>
                  <a:pt x="4667250" y="37907"/>
                  <a:pt x="4667250" y="84667"/>
                </a:cubicBezTo>
                <a:lnTo>
                  <a:pt x="4667250" y="762000"/>
                </a:lnTo>
                <a:cubicBezTo>
                  <a:pt x="4667250" y="808760"/>
                  <a:pt x="4629343" y="846667"/>
                  <a:pt x="4582583" y="846667"/>
                </a:cubicBezTo>
                <a:lnTo>
                  <a:pt x="84667" y="846667"/>
                </a:lnTo>
                <a:cubicBezTo>
                  <a:pt x="37907" y="846667"/>
                  <a:pt x="0" y="808760"/>
                  <a:pt x="0" y="762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6" name="Shape 14"/>
          <p:cNvSpPr/>
          <p:nvPr/>
        </p:nvSpPr>
        <p:spPr>
          <a:xfrm>
            <a:off x="769056" y="4113392"/>
            <a:ext cx="127000" cy="169333"/>
          </a:xfrm>
          <a:custGeom>
            <a:avLst/>
            <a:gdLst/>
            <a:ahLst/>
            <a:cxnLst/>
            <a:rect l="l" t="t" r="r" b="b"/>
            <a:pathLst>
              <a:path w="127000" h="169333">
                <a:moveTo>
                  <a:pt x="21167" y="0"/>
                </a:moveTo>
                <a:cubicBezTo>
                  <a:pt x="9492" y="0"/>
                  <a:pt x="0" y="9492"/>
                  <a:pt x="0" y="21167"/>
                </a:cubicBezTo>
                <a:lnTo>
                  <a:pt x="0" y="148167"/>
                </a:lnTo>
                <a:cubicBezTo>
                  <a:pt x="0" y="159841"/>
                  <a:pt x="9492" y="169333"/>
                  <a:pt x="21167" y="169333"/>
                </a:cubicBezTo>
                <a:lnTo>
                  <a:pt x="105833" y="169333"/>
                </a:lnTo>
                <a:cubicBezTo>
                  <a:pt x="117508" y="169333"/>
                  <a:pt x="127000" y="159841"/>
                  <a:pt x="127000" y="148167"/>
                </a:cubicBezTo>
                <a:lnTo>
                  <a:pt x="127000" y="21167"/>
                </a:lnTo>
                <a:cubicBezTo>
                  <a:pt x="127000" y="9492"/>
                  <a:pt x="117508" y="0"/>
                  <a:pt x="105833" y="0"/>
                </a:cubicBezTo>
                <a:lnTo>
                  <a:pt x="21167" y="0"/>
                </a:lnTo>
                <a:close/>
                <a:moveTo>
                  <a:pt x="58208" y="116417"/>
                </a:moveTo>
                <a:lnTo>
                  <a:pt x="68792" y="116417"/>
                </a:lnTo>
                <a:cubicBezTo>
                  <a:pt x="74646" y="116417"/>
                  <a:pt x="79375" y="121146"/>
                  <a:pt x="79375" y="127000"/>
                </a:cubicBezTo>
                <a:lnTo>
                  <a:pt x="79375" y="153458"/>
                </a:lnTo>
                <a:lnTo>
                  <a:pt x="47625" y="153458"/>
                </a:lnTo>
                <a:lnTo>
                  <a:pt x="47625" y="127000"/>
                </a:lnTo>
                <a:cubicBezTo>
                  <a:pt x="47625" y="121146"/>
                  <a:pt x="52354" y="116417"/>
                  <a:pt x="58208" y="116417"/>
                </a:cubicBezTo>
                <a:close/>
                <a:moveTo>
                  <a:pt x="31750" y="37042"/>
                </a:moveTo>
                <a:cubicBezTo>
                  <a:pt x="31750" y="34131"/>
                  <a:pt x="34131" y="31750"/>
                  <a:pt x="37042" y="31750"/>
                </a:cubicBezTo>
                <a:lnTo>
                  <a:pt x="47625" y="31750"/>
                </a:lnTo>
                <a:cubicBezTo>
                  <a:pt x="50535" y="31750"/>
                  <a:pt x="52917" y="34131"/>
                  <a:pt x="52917" y="37042"/>
                </a:cubicBezTo>
                <a:lnTo>
                  <a:pt x="52917" y="47625"/>
                </a:lnTo>
                <a:cubicBezTo>
                  <a:pt x="52917" y="50535"/>
                  <a:pt x="50535" y="52917"/>
                  <a:pt x="47625" y="52917"/>
                </a:cubicBezTo>
                <a:lnTo>
                  <a:pt x="37042" y="52917"/>
                </a:lnTo>
                <a:cubicBezTo>
                  <a:pt x="34131" y="52917"/>
                  <a:pt x="31750" y="50535"/>
                  <a:pt x="31750" y="47625"/>
                </a:cubicBezTo>
                <a:lnTo>
                  <a:pt x="31750" y="37042"/>
                </a:lnTo>
                <a:close/>
                <a:moveTo>
                  <a:pt x="79375" y="31750"/>
                </a:moveTo>
                <a:lnTo>
                  <a:pt x="89958" y="31750"/>
                </a:lnTo>
                <a:cubicBezTo>
                  <a:pt x="92869" y="31750"/>
                  <a:pt x="95250" y="34131"/>
                  <a:pt x="95250" y="37042"/>
                </a:cubicBezTo>
                <a:lnTo>
                  <a:pt x="95250" y="47625"/>
                </a:lnTo>
                <a:cubicBezTo>
                  <a:pt x="95250" y="50535"/>
                  <a:pt x="92869" y="52917"/>
                  <a:pt x="89958" y="52917"/>
                </a:cubicBezTo>
                <a:lnTo>
                  <a:pt x="79375" y="52917"/>
                </a:lnTo>
                <a:cubicBezTo>
                  <a:pt x="76465" y="52917"/>
                  <a:pt x="74083" y="50535"/>
                  <a:pt x="74083" y="47625"/>
                </a:cubicBezTo>
                <a:lnTo>
                  <a:pt x="74083" y="37042"/>
                </a:lnTo>
                <a:cubicBezTo>
                  <a:pt x="74083" y="34131"/>
                  <a:pt x="76465" y="31750"/>
                  <a:pt x="79375" y="31750"/>
                </a:cubicBezTo>
                <a:close/>
                <a:moveTo>
                  <a:pt x="31750" y="79375"/>
                </a:moveTo>
                <a:cubicBezTo>
                  <a:pt x="31750" y="76465"/>
                  <a:pt x="34131" y="74083"/>
                  <a:pt x="37042" y="74083"/>
                </a:cubicBezTo>
                <a:lnTo>
                  <a:pt x="47625" y="74083"/>
                </a:lnTo>
                <a:cubicBezTo>
                  <a:pt x="50535" y="74083"/>
                  <a:pt x="52917" y="76465"/>
                  <a:pt x="52917" y="79375"/>
                </a:cubicBezTo>
                <a:lnTo>
                  <a:pt x="52917" y="89958"/>
                </a:lnTo>
                <a:cubicBezTo>
                  <a:pt x="52917" y="92869"/>
                  <a:pt x="50535" y="95250"/>
                  <a:pt x="47625" y="95250"/>
                </a:cubicBezTo>
                <a:lnTo>
                  <a:pt x="37042" y="95250"/>
                </a:lnTo>
                <a:cubicBezTo>
                  <a:pt x="34131" y="95250"/>
                  <a:pt x="31750" y="92869"/>
                  <a:pt x="31750" y="89958"/>
                </a:cubicBezTo>
                <a:lnTo>
                  <a:pt x="31750" y="79375"/>
                </a:lnTo>
                <a:close/>
                <a:moveTo>
                  <a:pt x="79375" y="74083"/>
                </a:moveTo>
                <a:lnTo>
                  <a:pt x="89958" y="74083"/>
                </a:lnTo>
                <a:cubicBezTo>
                  <a:pt x="92869" y="74083"/>
                  <a:pt x="95250" y="76465"/>
                  <a:pt x="95250" y="79375"/>
                </a:cubicBezTo>
                <a:lnTo>
                  <a:pt x="95250" y="89958"/>
                </a:lnTo>
                <a:cubicBezTo>
                  <a:pt x="95250" y="92869"/>
                  <a:pt x="92869" y="95250"/>
                  <a:pt x="89958" y="95250"/>
                </a:cubicBezTo>
                <a:lnTo>
                  <a:pt x="79375" y="95250"/>
                </a:lnTo>
                <a:cubicBezTo>
                  <a:pt x="76465" y="95250"/>
                  <a:pt x="74083" y="92869"/>
                  <a:pt x="74083" y="89958"/>
                </a:cubicBezTo>
                <a:lnTo>
                  <a:pt x="74083" y="79375"/>
                </a:lnTo>
                <a:cubicBezTo>
                  <a:pt x="74083" y="76465"/>
                  <a:pt x="76465" y="74083"/>
                  <a:pt x="79375" y="7408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7" name="Text 15"/>
          <p:cNvSpPr/>
          <p:nvPr/>
        </p:nvSpPr>
        <p:spPr>
          <a:xfrm>
            <a:off x="1023056" y="4071059"/>
            <a:ext cx="1471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企业开源办公室(OSPO)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26722" y="4409726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集中监控各项目健康度、社区反馈和企业贡献影响力排名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9722" y="4917726"/>
            <a:ext cx="4667250" cy="1100667"/>
          </a:xfrm>
          <a:custGeom>
            <a:avLst/>
            <a:gdLst/>
            <a:ahLst/>
            <a:cxnLst/>
            <a:rect l="l" t="t" r="r" b="b"/>
            <a:pathLst>
              <a:path w="4667250" h="1100667">
                <a:moveTo>
                  <a:pt x="84663" y="0"/>
                </a:moveTo>
                <a:lnTo>
                  <a:pt x="4582587" y="0"/>
                </a:lnTo>
                <a:cubicBezTo>
                  <a:pt x="4629345" y="0"/>
                  <a:pt x="4667250" y="37905"/>
                  <a:pt x="4667250" y="84663"/>
                </a:cubicBezTo>
                <a:lnTo>
                  <a:pt x="4667250" y="1016003"/>
                </a:lnTo>
                <a:cubicBezTo>
                  <a:pt x="4667250" y="1062762"/>
                  <a:pt x="4629345" y="1100667"/>
                  <a:pt x="45825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0" name="Shape 18"/>
          <p:cNvSpPr/>
          <p:nvPr/>
        </p:nvSpPr>
        <p:spPr>
          <a:xfrm>
            <a:off x="726722" y="5087059"/>
            <a:ext cx="211667" cy="169333"/>
          </a:xfrm>
          <a:custGeom>
            <a:avLst/>
            <a:gdLst/>
            <a:ahLst/>
            <a:cxnLst/>
            <a:rect l="l" t="t" r="r" b="b"/>
            <a:pathLst>
              <a:path w="211667" h="169333">
                <a:moveTo>
                  <a:pt x="44979" y="42333"/>
                </a:moveTo>
                <a:cubicBezTo>
                  <a:pt x="44979" y="20429"/>
                  <a:pt x="62763" y="2646"/>
                  <a:pt x="84667" y="2646"/>
                </a:cubicBezTo>
                <a:cubicBezTo>
                  <a:pt x="106571" y="2646"/>
                  <a:pt x="124354" y="20429"/>
                  <a:pt x="124354" y="42333"/>
                </a:cubicBezTo>
                <a:cubicBezTo>
                  <a:pt x="124354" y="64237"/>
                  <a:pt x="106571" y="82021"/>
                  <a:pt x="84667" y="82021"/>
                </a:cubicBezTo>
                <a:cubicBezTo>
                  <a:pt x="62763" y="82021"/>
                  <a:pt x="44979" y="64237"/>
                  <a:pt x="44979" y="42333"/>
                </a:cubicBezTo>
                <a:close/>
                <a:moveTo>
                  <a:pt x="15875" y="159511"/>
                </a:moveTo>
                <a:cubicBezTo>
                  <a:pt x="15875" y="126934"/>
                  <a:pt x="42267" y="100542"/>
                  <a:pt x="74844" y="100542"/>
                </a:cubicBezTo>
                <a:lnTo>
                  <a:pt x="94489" y="100542"/>
                </a:lnTo>
                <a:cubicBezTo>
                  <a:pt x="127066" y="100542"/>
                  <a:pt x="153458" y="126934"/>
                  <a:pt x="153458" y="159511"/>
                </a:cubicBezTo>
                <a:cubicBezTo>
                  <a:pt x="153458" y="164935"/>
                  <a:pt x="149060" y="169333"/>
                  <a:pt x="143636" y="169333"/>
                </a:cubicBezTo>
                <a:lnTo>
                  <a:pt x="25698" y="169333"/>
                </a:lnTo>
                <a:cubicBezTo>
                  <a:pt x="20274" y="169333"/>
                  <a:pt x="15875" y="164935"/>
                  <a:pt x="15875" y="159511"/>
                </a:cubicBezTo>
                <a:close/>
                <a:moveTo>
                  <a:pt x="179917" y="31750"/>
                </a:moveTo>
                <a:cubicBezTo>
                  <a:pt x="184315" y="31750"/>
                  <a:pt x="187854" y="35289"/>
                  <a:pt x="187854" y="39688"/>
                </a:cubicBezTo>
                <a:lnTo>
                  <a:pt x="187854" y="55563"/>
                </a:lnTo>
                <a:lnTo>
                  <a:pt x="203729" y="55563"/>
                </a:lnTo>
                <a:cubicBezTo>
                  <a:pt x="208128" y="55563"/>
                  <a:pt x="211667" y="59101"/>
                  <a:pt x="211667" y="63500"/>
                </a:cubicBezTo>
                <a:cubicBezTo>
                  <a:pt x="211667" y="67899"/>
                  <a:pt x="208128" y="71438"/>
                  <a:pt x="203729" y="71438"/>
                </a:cubicBezTo>
                <a:lnTo>
                  <a:pt x="187854" y="71438"/>
                </a:lnTo>
                <a:lnTo>
                  <a:pt x="187854" y="87313"/>
                </a:lnTo>
                <a:cubicBezTo>
                  <a:pt x="187854" y="91711"/>
                  <a:pt x="184315" y="95250"/>
                  <a:pt x="179917" y="95250"/>
                </a:cubicBezTo>
                <a:cubicBezTo>
                  <a:pt x="175518" y="95250"/>
                  <a:pt x="171979" y="91711"/>
                  <a:pt x="171979" y="87313"/>
                </a:cubicBezTo>
                <a:lnTo>
                  <a:pt x="171979" y="71438"/>
                </a:lnTo>
                <a:lnTo>
                  <a:pt x="156104" y="71438"/>
                </a:lnTo>
                <a:cubicBezTo>
                  <a:pt x="151705" y="71438"/>
                  <a:pt x="148167" y="67899"/>
                  <a:pt x="148167" y="63500"/>
                </a:cubicBezTo>
                <a:cubicBezTo>
                  <a:pt x="148167" y="59101"/>
                  <a:pt x="151705" y="55563"/>
                  <a:pt x="156104" y="55563"/>
                </a:cubicBezTo>
                <a:lnTo>
                  <a:pt x="171979" y="55563"/>
                </a:lnTo>
                <a:lnTo>
                  <a:pt x="171979" y="39688"/>
                </a:lnTo>
                <a:cubicBezTo>
                  <a:pt x="171979" y="35289"/>
                  <a:pt x="175518" y="31750"/>
                  <a:pt x="179917" y="317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1" name="Text 19"/>
          <p:cNvSpPr/>
          <p:nvPr/>
        </p:nvSpPr>
        <p:spPr>
          <a:xfrm>
            <a:off x="1023056" y="5044726"/>
            <a:ext cx="899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贡献者及新手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26722" y="5383392"/>
            <a:ext cx="4497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通过问答助手方便地获取项目资料和入门指导, 降低参与门槛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619750" y="1908528"/>
            <a:ext cx="10209389" cy="4536722"/>
          </a:xfrm>
          <a:custGeom>
            <a:avLst/>
            <a:gdLst/>
            <a:ahLst/>
            <a:cxnLst/>
            <a:rect l="l" t="t" r="r" b="b"/>
            <a:pathLst>
              <a:path w="10209389" h="4536722">
                <a:moveTo>
                  <a:pt x="126983" y="0"/>
                </a:moveTo>
                <a:lnTo>
                  <a:pt x="10082406" y="0"/>
                </a:lnTo>
                <a:cubicBezTo>
                  <a:pt x="10152537" y="0"/>
                  <a:pt x="10209389" y="56852"/>
                  <a:pt x="10209389" y="126983"/>
                </a:cubicBezTo>
                <a:lnTo>
                  <a:pt x="10209389" y="4409739"/>
                </a:lnTo>
                <a:cubicBezTo>
                  <a:pt x="10209389" y="4479870"/>
                  <a:pt x="10152537" y="4536722"/>
                  <a:pt x="10082406" y="4536722"/>
                </a:cubicBezTo>
                <a:lnTo>
                  <a:pt x="126983" y="4536722"/>
                </a:lnTo>
                <a:cubicBezTo>
                  <a:pt x="56852" y="4536722"/>
                  <a:pt x="0" y="4479870"/>
                  <a:pt x="0" y="4409739"/>
                </a:cubicBezTo>
                <a:lnTo>
                  <a:pt x="0" y="126983"/>
                </a:lnTo>
                <a:cubicBezTo>
                  <a:pt x="0" y="56852"/>
                  <a:pt x="56852" y="0"/>
                  <a:pt x="126983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5792612" y="208139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5" name="Shape 23"/>
          <p:cNvSpPr/>
          <p:nvPr/>
        </p:nvSpPr>
        <p:spPr>
          <a:xfrm>
            <a:off x="5940778" y="2229559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0" y="105833"/>
                </a:moveTo>
                <a:cubicBezTo>
                  <a:pt x="0" y="47422"/>
                  <a:pt x="47422" y="0"/>
                  <a:pt x="105833" y="0"/>
                </a:cubicBezTo>
                <a:cubicBezTo>
                  <a:pt x="164244" y="0"/>
                  <a:pt x="211667" y="47422"/>
                  <a:pt x="211667" y="105833"/>
                </a:cubicBezTo>
                <a:cubicBezTo>
                  <a:pt x="211667" y="164244"/>
                  <a:pt x="164244" y="211667"/>
                  <a:pt x="105833" y="211667"/>
                </a:cubicBezTo>
                <a:cubicBezTo>
                  <a:pt x="47422" y="211667"/>
                  <a:pt x="0" y="164244"/>
                  <a:pt x="0" y="105833"/>
                </a:cubicBezTo>
                <a:close/>
                <a:moveTo>
                  <a:pt x="77845" y="60813"/>
                </a:moveTo>
                <a:cubicBezTo>
                  <a:pt x="74703" y="62549"/>
                  <a:pt x="72760" y="65898"/>
                  <a:pt x="72760" y="69453"/>
                </a:cubicBezTo>
                <a:lnTo>
                  <a:pt x="72760" y="142214"/>
                </a:lnTo>
                <a:cubicBezTo>
                  <a:pt x="72760" y="145810"/>
                  <a:pt x="74703" y="149118"/>
                  <a:pt x="77845" y="150854"/>
                </a:cubicBezTo>
                <a:cubicBezTo>
                  <a:pt x="80987" y="152590"/>
                  <a:pt x="84791" y="152549"/>
                  <a:pt x="87891" y="150647"/>
                </a:cubicBezTo>
                <a:lnTo>
                  <a:pt x="147423" y="114267"/>
                </a:lnTo>
                <a:cubicBezTo>
                  <a:pt x="150358" y="112448"/>
                  <a:pt x="152177" y="109265"/>
                  <a:pt x="152177" y="105792"/>
                </a:cubicBezTo>
                <a:cubicBezTo>
                  <a:pt x="152177" y="102319"/>
                  <a:pt x="150358" y="99136"/>
                  <a:pt x="147423" y="97317"/>
                </a:cubicBezTo>
                <a:lnTo>
                  <a:pt x="87891" y="60937"/>
                </a:lnTo>
                <a:cubicBezTo>
                  <a:pt x="84832" y="59076"/>
                  <a:pt x="80987" y="58994"/>
                  <a:pt x="77845" y="6073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6" name="Text 24"/>
          <p:cNvSpPr/>
          <p:nvPr/>
        </p:nvSpPr>
        <p:spPr>
          <a:xfrm>
            <a:off x="6427470" y="2186940"/>
            <a:ext cx="3154680" cy="3117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典型使用场景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792612" y="2716392"/>
            <a:ext cx="9863667" cy="1100667"/>
          </a:xfrm>
          <a:custGeom>
            <a:avLst/>
            <a:gdLst/>
            <a:ahLst/>
            <a:cxnLst/>
            <a:rect l="l" t="t" r="r" b="b"/>
            <a:pathLst>
              <a:path w="9863667" h="1100667">
                <a:moveTo>
                  <a:pt x="84663" y="0"/>
                </a:moveTo>
                <a:lnTo>
                  <a:pt x="9779003" y="0"/>
                </a:lnTo>
                <a:cubicBezTo>
                  <a:pt x="9825762" y="0"/>
                  <a:pt x="9863667" y="37905"/>
                  <a:pt x="9863667" y="84663"/>
                </a:cubicBezTo>
                <a:lnTo>
                  <a:pt x="9863667" y="1016003"/>
                </a:lnTo>
                <a:cubicBezTo>
                  <a:pt x="9863667" y="1062762"/>
                  <a:pt x="9825762" y="1100667"/>
                  <a:pt x="9779003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5919612" y="2885726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42333" y="0"/>
                </a:moveTo>
                <a:lnTo>
                  <a:pt x="296333" y="0"/>
                </a:lnTo>
                <a:cubicBezTo>
                  <a:pt x="319713" y="0"/>
                  <a:pt x="338667" y="18953"/>
                  <a:pt x="338667" y="42333"/>
                </a:cubicBezTo>
                <a:lnTo>
                  <a:pt x="338667" y="296333"/>
                </a:lnTo>
                <a:cubicBezTo>
                  <a:pt x="338667" y="319713"/>
                  <a:pt x="319713" y="338667"/>
                  <a:pt x="2963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29" name="Text 27"/>
          <p:cNvSpPr/>
          <p:nvPr/>
        </p:nvSpPr>
        <p:spPr>
          <a:xfrm>
            <a:off x="6059730" y="2949226"/>
            <a:ext cx="137583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6385278" y="2843392"/>
            <a:ext cx="92286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会议前报告生成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6385278" y="3182059"/>
            <a:ext cx="922866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大型开源项目核心团队每周开会前, AI助手生成上周社区运营报告, 包括新增贡献者列表、关键Issue进展、PR合入统计等, 并提出值得讨论的事项, 团队据此确定会议议程。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5792612" y="3944059"/>
            <a:ext cx="9863667" cy="1100667"/>
          </a:xfrm>
          <a:custGeom>
            <a:avLst/>
            <a:gdLst/>
            <a:ahLst/>
            <a:cxnLst/>
            <a:rect l="l" t="t" r="r" b="b"/>
            <a:pathLst>
              <a:path w="9863667" h="1100667">
                <a:moveTo>
                  <a:pt x="84663" y="0"/>
                </a:moveTo>
                <a:lnTo>
                  <a:pt x="9779003" y="0"/>
                </a:lnTo>
                <a:cubicBezTo>
                  <a:pt x="9825762" y="0"/>
                  <a:pt x="9863667" y="37905"/>
                  <a:pt x="9863667" y="84663"/>
                </a:cubicBezTo>
                <a:lnTo>
                  <a:pt x="9863667" y="1016003"/>
                </a:lnTo>
                <a:cubicBezTo>
                  <a:pt x="9863667" y="1062762"/>
                  <a:pt x="9825762" y="1100667"/>
                  <a:pt x="9779003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3" name="Shape 31"/>
          <p:cNvSpPr/>
          <p:nvPr/>
        </p:nvSpPr>
        <p:spPr>
          <a:xfrm>
            <a:off x="5919612" y="4113392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42333" y="0"/>
                </a:moveTo>
                <a:lnTo>
                  <a:pt x="296333" y="0"/>
                </a:lnTo>
                <a:cubicBezTo>
                  <a:pt x="319713" y="0"/>
                  <a:pt x="338667" y="18953"/>
                  <a:pt x="338667" y="42333"/>
                </a:cubicBezTo>
                <a:lnTo>
                  <a:pt x="338667" y="296333"/>
                </a:lnTo>
                <a:cubicBezTo>
                  <a:pt x="338667" y="319713"/>
                  <a:pt x="319713" y="338667"/>
                  <a:pt x="2963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4" name="Text 32"/>
          <p:cNvSpPr/>
          <p:nvPr/>
        </p:nvSpPr>
        <p:spPr>
          <a:xfrm>
            <a:off x="6047273" y="4176892"/>
            <a:ext cx="15875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385278" y="4071059"/>
            <a:ext cx="92286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多项目监控与策略调整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385278" y="4409726"/>
            <a:ext cx="922866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企业OSPO人员定期查看系统多项目面板, 对比公司内部主导的不同开源项目在社区中的热度和健康度。如果发现某项目指标下滑, 可深入询问AI原因, 从而调整相应的支持策略。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5792612" y="5171726"/>
            <a:ext cx="9863667" cy="1100667"/>
          </a:xfrm>
          <a:custGeom>
            <a:avLst/>
            <a:gdLst/>
            <a:ahLst/>
            <a:cxnLst/>
            <a:rect l="l" t="t" r="r" b="b"/>
            <a:pathLst>
              <a:path w="9863667" h="1100667">
                <a:moveTo>
                  <a:pt x="84663" y="0"/>
                </a:moveTo>
                <a:lnTo>
                  <a:pt x="9779003" y="0"/>
                </a:lnTo>
                <a:cubicBezTo>
                  <a:pt x="9825762" y="0"/>
                  <a:pt x="9863667" y="37905"/>
                  <a:pt x="9863667" y="84663"/>
                </a:cubicBezTo>
                <a:lnTo>
                  <a:pt x="9863667" y="1016003"/>
                </a:lnTo>
                <a:cubicBezTo>
                  <a:pt x="9863667" y="1062762"/>
                  <a:pt x="9825762" y="1100667"/>
                  <a:pt x="9779003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8" name="Shape 36"/>
          <p:cNvSpPr/>
          <p:nvPr/>
        </p:nvSpPr>
        <p:spPr>
          <a:xfrm>
            <a:off x="5919612" y="5341059"/>
            <a:ext cx="338667" cy="338667"/>
          </a:xfrm>
          <a:custGeom>
            <a:avLst/>
            <a:gdLst/>
            <a:ahLst/>
            <a:cxnLst/>
            <a:rect l="l" t="t" r="r" b="b"/>
            <a:pathLst>
              <a:path w="338667" h="338667">
                <a:moveTo>
                  <a:pt x="42333" y="0"/>
                </a:moveTo>
                <a:lnTo>
                  <a:pt x="296333" y="0"/>
                </a:lnTo>
                <a:cubicBezTo>
                  <a:pt x="319713" y="0"/>
                  <a:pt x="338667" y="18953"/>
                  <a:pt x="338667" y="42333"/>
                </a:cubicBezTo>
                <a:lnTo>
                  <a:pt x="338667" y="296333"/>
                </a:lnTo>
                <a:cubicBezTo>
                  <a:pt x="338667" y="319713"/>
                  <a:pt x="319713" y="338667"/>
                  <a:pt x="2963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9" name="Text 37"/>
          <p:cNvSpPr/>
          <p:nvPr/>
        </p:nvSpPr>
        <p:spPr>
          <a:xfrm>
            <a:off x="6045289" y="5404559"/>
            <a:ext cx="15875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b="1" dirty="0">
                <a:solidFill>
                  <a:srgbClr val="005F7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6385278" y="5298726"/>
            <a:ext cx="92286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新人引导与快速入门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385278" y="5637392"/>
            <a:ext cx="922866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新贡献者小王想为某项目做贡献, 但不熟悉流程。他在AI助手中提问"如何开始贡献X项目?", "有哪些初学者适合的Issue?"等, AI引用项目贡献指南和标签数据回答, 帮助小王快速找到切入点。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518583" y="550333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158750" y="7938"/>
                </a:moveTo>
                <a:cubicBezTo>
                  <a:pt x="187225" y="7938"/>
                  <a:pt x="210344" y="31056"/>
                  <a:pt x="210344" y="59531"/>
                </a:cubicBezTo>
                <a:cubicBezTo>
                  <a:pt x="210344" y="88007"/>
                  <a:pt x="187225" y="111125"/>
                  <a:pt x="158750" y="111125"/>
                </a:cubicBezTo>
                <a:cubicBezTo>
                  <a:pt x="130275" y="111125"/>
                  <a:pt x="107156" y="88007"/>
                  <a:pt x="107156" y="59531"/>
                </a:cubicBezTo>
                <a:cubicBezTo>
                  <a:pt x="107156" y="31056"/>
                  <a:pt x="130275" y="7938"/>
                  <a:pt x="158750" y="7938"/>
                </a:cubicBezTo>
                <a:close/>
                <a:moveTo>
                  <a:pt x="47625" y="43656"/>
                </a:moveTo>
                <a:cubicBezTo>
                  <a:pt x="67339" y="43656"/>
                  <a:pt x="83344" y="59661"/>
                  <a:pt x="83344" y="79375"/>
                </a:cubicBezTo>
                <a:cubicBezTo>
                  <a:pt x="83344" y="99089"/>
                  <a:pt x="67339" y="115094"/>
                  <a:pt x="47625" y="115094"/>
                </a:cubicBezTo>
                <a:cubicBezTo>
                  <a:pt x="27911" y="115094"/>
                  <a:pt x="11906" y="99089"/>
                  <a:pt x="11906" y="79375"/>
                </a:cubicBezTo>
                <a:cubicBezTo>
                  <a:pt x="11906" y="59661"/>
                  <a:pt x="27911" y="43656"/>
                  <a:pt x="47625" y="43656"/>
                </a:cubicBezTo>
                <a:close/>
                <a:moveTo>
                  <a:pt x="0" y="206375"/>
                </a:moveTo>
                <a:cubicBezTo>
                  <a:pt x="0" y="171301"/>
                  <a:pt x="28426" y="142875"/>
                  <a:pt x="63500" y="142875"/>
                </a:cubicBezTo>
                <a:cubicBezTo>
                  <a:pt x="69850" y="142875"/>
                  <a:pt x="76002" y="143818"/>
                  <a:pt x="81806" y="145554"/>
                </a:cubicBezTo>
                <a:cubicBezTo>
                  <a:pt x="65484" y="163810"/>
                  <a:pt x="55563" y="187920"/>
                  <a:pt x="55563" y="214313"/>
                </a:cubicBezTo>
                <a:lnTo>
                  <a:pt x="55563" y="222250"/>
                </a:lnTo>
                <a:cubicBezTo>
                  <a:pt x="55563" y="227905"/>
                  <a:pt x="56753" y="233263"/>
                  <a:pt x="58886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206375"/>
                </a:lnTo>
                <a:close/>
                <a:moveTo>
                  <a:pt x="258614" y="238125"/>
                </a:moveTo>
                <a:cubicBezTo>
                  <a:pt x="260747" y="233263"/>
                  <a:pt x="261937" y="227905"/>
                  <a:pt x="261937" y="222250"/>
                </a:cubicBezTo>
                <a:lnTo>
                  <a:pt x="261937" y="214313"/>
                </a:lnTo>
                <a:cubicBezTo>
                  <a:pt x="261937" y="187920"/>
                  <a:pt x="252016" y="163810"/>
                  <a:pt x="235694" y="145554"/>
                </a:cubicBezTo>
                <a:cubicBezTo>
                  <a:pt x="241498" y="143818"/>
                  <a:pt x="247650" y="142875"/>
                  <a:pt x="254000" y="142875"/>
                </a:cubicBezTo>
                <a:cubicBezTo>
                  <a:pt x="289074" y="142875"/>
                  <a:pt x="317500" y="171301"/>
                  <a:pt x="317500" y="206375"/>
                </a:cubicBezTo>
                <a:lnTo>
                  <a:pt x="317500" y="222250"/>
                </a:lnTo>
                <a:cubicBezTo>
                  <a:pt x="317500" y="231031"/>
                  <a:pt x="310406" y="238125"/>
                  <a:pt x="301625" y="238125"/>
                </a:cubicBezTo>
                <a:lnTo>
                  <a:pt x="258614" y="238125"/>
                </a:lnTo>
                <a:close/>
                <a:moveTo>
                  <a:pt x="234156" y="79375"/>
                </a:moveTo>
                <a:cubicBezTo>
                  <a:pt x="234156" y="59661"/>
                  <a:pt x="250161" y="43656"/>
                  <a:pt x="269875" y="43656"/>
                </a:cubicBezTo>
                <a:cubicBezTo>
                  <a:pt x="289589" y="43656"/>
                  <a:pt x="305594" y="59661"/>
                  <a:pt x="305594" y="79375"/>
                </a:cubicBezTo>
                <a:cubicBezTo>
                  <a:pt x="305594" y="99089"/>
                  <a:pt x="289589" y="115094"/>
                  <a:pt x="269875" y="115094"/>
                </a:cubicBezTo>
                <a:cubicBezTo>
                  <a:pt x="250161" y="115094"/>
                  <a:pt x="234156" y="99089"/>
                  <a:pt x="234156" y="79375"/>
                </a:cubicBezTo>
                <a:close/>
                <a:moveTo>
                  <a:pt x="79375" y="214313"/>
                </a:moveTo>
                <a:cubicBezTo>
                  <a:pt x="79375" y="170458"/>
                  <a:pt x="114895" y="134938"/>
                  <a:pt x="158750" y="134938"/>
                </a:cubicBezTo>
                <a:cubicBezTo>
                  <a:pt x="202605" y="134938"/>
                  <a:pt x="238125" y="170458"/>
                  <a:pt x="238125" y="214313"/>
                </a:cubicBezTo>
                <a:lnTo>
                  <a:pt x="238125" y="222250"/>
                </a:lnTo>
                <a:cubicBezTo>
                  <a:pt x="238125" y="231031"/>
                  <a:pt x="231031" y="238125"/>
                  <a:pt x="222250" y="238125"/>
                </a:cubicBezTo>
                <a:lnTo>
                  <a:pt x="95250" y="238125"/>
                </a:lnTo>
                <a:cubicBezTo>
                  <a:pt x="86469" y="238125"/>
                  <a:pt x="79375" y="231031"/>
                  <a:pt x="79375" y="222250"/>
                </a:cubicBezTo>
                <a:lnTo>
                  <a:pt x="79375" y="214313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3283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APPLICATION SCENARIOS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应用场景与落地预期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42" name="Shape 40"/>
          <p:cNvSpPr/>
          <p:nvPr/>
        </p:nvSpPr>
        <p:spPr>
          <a:xfrm>
            <a:off x="426861" y="2134101"/>
            <a:ext cx="7616472" cy="3224389"/>
          </a:xfrm>
          <a:custGeom>
            <a:avLst/>
            <a:gdLst/>
            <a:ahLst/>
            <a:cxnLst/>
            <a:rect l="l" t="t" r="r" b="b"/>
            <a:pathLst>
              <a:path w="7616472" h="3224389">
                <a:moveTo>
                  <a:pt x="127009" y="0"/>
                </a:moveTo>
                <a:lnTo>
                  <a:pt x="7489464" y="0"/>
                </a:lnTo>
                <a:cubicBezTo>
                  <a:pt x="7559609" y="0"/>
                  <a:pt x="7616472" y="56864"/>
                  <a:pt x="7616472" y="127009"/>
                </a:cubicBezTo>
                <a:lnTo>
                  <a:pt x="7616472" y="3097380"/>
                </a:lnTo>
                <a:cubicBezTo>
                  <a:pt x="7616472" y="3167525"/>
                  <a:pt x="7559609" y="3224389"/>
                  <a:pt x="7489464" y="3224389"/>
                </a:cubicBezTo>
                <a:lnTo>
                  <a:pt x="127009" y="3224389"/>
                </a:lnTo>
                <a:cubicBezTo>
                  <a:pt x="56864" y="3224389"/>
                  <a:pt x="0" y="3167525"/>
                  <a:pt x="0" y="3097380"/>
                </a:cubicBezTo>
                <a:lnTo>
                  <a:pt x="0" y="127009"/>
                </a:lnTo>
                <a:cubicBezTo>
                  <a:pt x="0" y="56911"/>
                  <a:pt x="56911" y="0"/>
                  <a:pt x="127009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43" name="Shape 41"/>
          <p:cNvSpPr/>
          <p:nvPr/>
        </p:nvSpPr>
        <p:spPr>
          <a:xfrm>
            <a:off x="599722" y="2306955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4" name="Shape 42"/>
          <p:cNvSpPr/>
          <p:nvPr/>
        </p:nvSpPr>
        <p:spPr>
          <a:xfrm>
            <a:off x="718785" y="242337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53690" y="0"/>
                </a:moveTo>
                <a:lnTo>
                  <a:pt x="137033" y="0"/>
                </a:lnTo>
                <a:cubicBezTo>
                  <a:pt x="146893" y="0"/>
                  <a:pt x="154930" y="8111"/>
                  <a:pt x="154558" y="17934"/>
                </a:cubicBezTo>
                <a:cubicBezTo>
                  <a:pt x="154484" y="19906"/>
                  <a:pt x="154409" y="21878"/>
                  <a:pt x="154298" y="23812"/>
                </a:cubicBezTo>
                <a:lnTo>
                  <a:pt x="172752" y="23812"/>
                </a:lnTo>
                <a:cubicBezTo>
                  <a:pt x="182463" y="23812"/>
                  <a:pt x="191021" y="31849"/>
                  <a:pt x="190277" y="42342"/>
                </a:cubicBezTo>
                <a:cubicBezTo>
                  <a:pt x="187486" y="80925"/>
                  <a:pt x="167767" y="102133"/>
                  <a:pt x="146372" y="113221"/>
                </a:cubicBezTo>
                <a:cubicBezTo>
                  <a:pt x="140494" y="116272"/>
                  <a:pt x="134503" y="118542"/>
                  <a:pt x="128811" y="120216"/>
                </a:cubicBezTo>
                <a:cubicBezTo>
                  <a:pt x="121295" y="130857"/>
                  <a:pt x="113481" y="136475"/>
                  <a:pt x="107268" y="139489"/>
                </a:cubicBezTo>
                <a:lnTo>
                  <a:pt x="107268" y="166688"/>
                </a:lnTo>
                <a:lnTo>
                  <a:pt x="131080" y="166688"/>
                </a:lnTo>
                <a:cubicBezTo>
                  <a:pt x="137666" y="166688"/>
                  <a:pt x="142987" y="172008"/>
                  <a:pt x="142987" y="178594"/>
                </a:cubicBezTo>
                <a:cubicBezTo>
                  <a:pt x="142987" y="185179"/>
                  <a:pt x="137666" y="190500"/>
                  <a:pt x="131080" y="190500"/>
                </a:cubicBezTo>
                <a:lnTo>
                  <a:pt x="59643" y="190500"/>
                </a:lnTo>
                <a:cubicBezTo>
                  <a:pt x="53057" y="190500"/>
                  <a:pt x="47737" y="185179"/>
                  <a:pt x="47737" y="178594"/>
                </a:cubicBezTo>
                <a:cubicBezTo>
                  <a:pt x="47737" y="172008"/>
                  <a:pt x="53057" y="166688"/>
                  <a:pt x="59643" y="166688"/>
                </a:cubicBezTo>
                <a:lnTo>
                  <a:pt x="83455" y="166688"/>
                </a:lnTo>
                <a:lnTo>
                  <a:pt x="83455" y="139489"/>
                </a:lnTo>
                <a:cubicBezTo>
                  <a:pt x="77502" y="136624"/>
                  <a:pt x="70098" y="131304"/>
                  <a:pt x="62880" y="121518"/>
                </a:cubicBezTo>
                <a:cubicBezTo>
                  <a:pt x="56034" y="119732"/>
                  <a:pt x="48592" y="117016"/>
                  <a:pt x="41337" y="112923"/>
                </a:cubicBezTo>
                <a:cubicBezTo>
                  <a:pt x="21208" y="101650"/>
                  <a:pt x="3051" y="80404"/>
                  <a:pt x="446" y="42267"/>
                </a:cubicBezTo>
                <a:cubicBezTo>
                  <a:pt x="-260" y="31812"/>
                  <a:pt x="8260" y="23775"/>
                  <a:pt x="17971" y="23775"/>
                </a:cubicBezTo>
                <a:lnTo>
                  <a:pt x="36426" y="23775"/>
                </a:lnTo>
                <a:cubicBezTo>
                  <a:pt x="36314" y="21841"/>
                  <a:pt x="36240" y="19906"/>
                  <a:pt x="36165" y="17897"/>
                </a:cubicBezTo>
                <a:cubicBezTo>
                  <a:pt x="35793" y="8037"/>
                  <a:pt x="43830" y="-37"/>
                  <a:pt x="53690" y="-37"/>
                </a:cubicBezTo>
                <a:close/>
                <a:moveTo>
                  <a:pt x="37765" y="41672"/>
                </a:moveTo>
                <a:lnTo>
                  <a:pt x="18269" y="41672"/>
                </a:lnTo>
                <a:cubicBezTo>
                  <a:pt x="20575" y="73186"/>
                  <a:pt x="35049" y="88962"/>
                  <a:pt x="49969" y="97334"/>
                </a:cubicBezTo>
                <a:cubicBezTo>
                  <a:pt x="44611" y="83455"/>
                  <a:pt x="40184" y="65336"/>
                  <a:pt x="37765" y="41672"/>
                </a:cubicBezTo>
                <a:close/>
                <a:moveTo>
                  <a:pt x="141387" y="95548"/>
                </a:moveTo>
                <a:cubicBezTo>
                  <a:pt x="156456" y="86692"/>
                  <a:pt x="170073" y="70954"/>
                  <a:pt x="172380" y="41672"/>
                </a:cubicBezTo>
                <a:lnTo>
                  <a:pt x="152921" y="41672"/>
                </a:lnTo>
                <a:cubicBezTo>
                  <a:pt x="150614" y="64331"/>
                  <a:pt x="146447" y="81930"/>
                  <a:pt x="141387" y="95548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45" name="Text 43"/>
          <p:cNvSpPr/>
          <p:nvPr/>
        </p:nvSpPr>
        <p:spPr>
          <a:xfrm>
            <a:off x="1150056" y="2370455"/>
            <a:ext cx="162983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现实问题解决与价值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99722" y="2857288"/>
            <a:ext cx="7270750" cy="719667"/>
          </a:xfrm>
          <a:custGeom>
            <a:avLst/>
            <a:gdLst/>
            <a:ahLst/>
            <a:cxnLst/>
            <a:rect l="l" t="t" r="r" b="b"/>
            <a:pathLst>
              <a:path w="7270750" h="719667">
                <a:moveTo>
                  <a:pt x="84669" y="0"/>
                </a:moveTo>
                <a:lnTo>
                  <a:pt x="7186081" y="0"/>
                </a:lnTo>
                <a:cubicBezTo>
                  <a:pt x="7232842" y="0"/>
                  <a:pt x="7270750" y="37908"/>
                  <a:pt x="7270750" y="84669"/>
                </a:cubicBezTo>
                <a:lnTo>
                  <a:pt x="7270750" y="634998"/>
                </a:lnTo>
                <a:cubicBezTo>
                  <a:pt x="7270750" y="681728"/>
                  <a:pt x="7232811" y="719667"/>
                  <a:pt x="7186081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7" name="Shape 45"/>
          <p:cNvSpPr/>
          <p:nvPr/>
        </p:nvSpPr>
        <p:spPr>
          <a:xfrm>
            <a:off x="716139" y="2984288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143801" y="23184"/>
                </a:moveTo>
                <a:cubicBezTo>
                  <a:pt x="148530" y="26624"/>
                  <a:pt x="149589" y="33238"/>
                  <a:pt x="146149" y="37968"/>
                </a:cubicBezTo>
                <a:lnTo>
                  <a:pt x="61483" y="154384"/>
                </a:lnTo>
                <a:cubicBezTo>
                  <a:pt x="59664" y="156898"/>
                  <a:pt x="56852" y="158452"/>
                  <a:pt x="53743" y="158717"/>
                </a:cubicBezTo>
                <a:cubicBezTo>
                  <a:pt x="50635" y="158982"/>
                  <a:pt x="47625" y="157824"/>
                  <a:pt x="45442" y="155641"/>
                </a:cubicBezTo>
                <a:lnTo>
                  <a:pt x="3109" y="113308"/>
                </a:lnTo>
                <a:cubicBezTo>
                  <a:pt x="-1025" y="109174"/>
                  <a:pt x="-1025" y="102460"/>
                  <a:pt x="3109" y="98326"/>
                </a:cubicBezTo>
                <a:cubicBezTo>
                  <a:pt x="7243" y="94192"/>
                  <a:pt x="13957" y="94192"/>
                  <a:pt x="18091" y="98326"/>
                </a:cubicBezTo>
                <a:lnTo>
                  <a:pt x="51660" y="131895"/>
                </a:lnTo>
                <a:lnTo>
                  <a:pt x="129051" y="25499"/>
                </a:lnTo>
                <a:cubicBezTo>
                  <a:pt x="132490" y="20770"/>
                  <a:pt x="139105" y="19711"/>
                  <a:pt x="143834" y="2315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8" name="Text 46"/>
          <p:cNvSpPr/>
          <p:nvPr/>
        </p:nvSpPr>
        <p:spPr>
          <a:xfrm>
            <a:off x="980722" y="2941955"/>
            <a:ext cx="899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提升治理效率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84389" y="3238288"/>
            <a:ext cx="7186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管理者能够更及时地发现并解决问题, 使项目保持良性循环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599722" y="3661622"/>
            <a:ext cx="7270750" cy="719667"/>
          </a:xfrm>
          <a:custGeom>
            <a:avLst/>
            <a:gdLst/>
            <a:ahLst/>
            <a:cxnLst/>
            <a:rect l="l" t="t" r="r" b="b"/>
            <a:pathLst>
              <a:path w="7270750" h="719667">
                <a:moveTo>
                  <a:pt x="84669" y="0"/>
                </a:moveTo>
                <a:lnTo>
                  <a:pt x="7186081" y="0"/>
                </a:lnTo>
                <a:cubicBezTo>
                  <a:pt x="7232842" y="0"/>
                  <a:pt x="7270750" y="37908"/>
                  <a:pt x="7270750" y="84669"/>
                </a:cubicBezTo>
                <a:lnTo>
                  <a:pt x="7270750" y="634998"/>
                </a:lnTo>
                <a:cubicBezTo>
                  <a:pt x="7270750" y="681728"/>
                  <a:pt x="7232811" y="719667"/>
                  <a:pt x="7186081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1" name="Shape 49"/>
          <p:cNvSpPr/>
          <p:nvPr/>
        </p:nvSpPr>
        <p:spPr>
          <a:xfrm>
            <a:off x="684389" y="3788622"/>
            <a:ext cx="211667" cy="169333"/>
          </a:xfrm>
          <a:custGeom>
            <a:avLst/>
            <a:gdLst/>
            <a:ahLst/>
            <a:cxnLst/>
            <a:rect l="l" t="t" r="r" b="b"/>
            <a:pathLst>
              <a:path w="211667" h="169333">
                <a:moveTo>
                  <a:pt x="105833" y="5292"/>
                </a:moveTo>
                <a:cubicBezTo>
                  <a:pt x="124817" y="5292"/>
                  <a:pt x="140229" y="20704"/>
                  <a:pt x="140229" y="39688"/>
                </a:cubicBezTo>
                <a:cubicBezTo>
                  <a:pt x="140229" y="58671"/>
                  <a:pt x="124817" y="74083"/>
                  <a:pt x="105833" y="74083"/>
                </a:cubicBezTo>
                <a:cubicBezTo>
                  <a:pt x="86850" y="74083"/>
                  <a:pt x="71438" y="58671"/>
                  <a:pt x="71438" y="39688"/>
                </a:cubicBezTo>
                <a:cubicBezTo>
                  <a:pt x="71438" y="20704"/>
                  <a:pt x="86850" y="5292"/>
                  <a:pt x="105833" y="5292"/>
                </a:cubicBezTo>
                <a:close/>
                <a:moveTo>
                  <a:pt x="31750" y="29104"/>
                </a:moveTo>
                <a:cubicBezTo>
                  <a:pt x="44892" y="29104"/>
                  <a:pt x="55563" y="39774"/>
                  <a:pt x="55563" y="52917"/>
                </a:cubicBezTo>
                <a:cubicBezTo>
                  <a:pt x="55563" y="66059"/>
                  <a:pt x="44892" y="76729"/>
                  <a:pt x="31750" y="76729"/>
                </a:cubicBezTo>
                <a:cubicBezTo>
                  <a:pt x="18608" y="76729"/>
                  <a:pt x="7938" y="66059"/>
                  <a:pt x="7938" y="52917"/>
                </a:cubicBezTo>
                <a:cubicBezTo>
                  <a:pt x="7938" y="39774"/>
                  <a:pt x="18608" y="29104"/>
                  <a:pt x="31750" y="29104"/>
                </a:cubicBezTo>
                <a:close/>
                <a:moveTo>
                  <a:pt x="0" y="137583"/>
                </a:moveTo>
                <a:cubicBezTo>
                  <a:pt x="0" y="114201"/>
                  <a:pt x="18951" y="95250"/>
                  <a:pt x="42333" y="95250"/>
                </a:cubicBezTo>
                <a:cubicBezTo>
                  <a:pt x="46567" y="95250"/>
                  <a:pt x="50668" y="95878"/>
                  <a:pt x="54537" y="97036"/>
                </a:cubicBezTo>
                <a:cubicBezTo>
                  <a:pt x="43656" y="109207"/>
                  <a:pt x="37042" y="125280"/>
                  <a:pt x="37042" y="142875"/>
                </a:cubicBezTo>
                <a:lnTo>
                  <a:pt x="37042" y="148167"/>
                </a:lnTo>
                <a:cubicBezTo>
                  <a:pt x="37042" y="151937"/>
                  <a:pt x="37835" y="155509"/>
                  <a:pt x="39258" y="158750"/>
                </a:cubicBezTo>
                <a:lnTo>
                  <a:pt x="10583" y="158750"/>
                </a:lnTo>
                <a:cubicBezTo>
                  <a:pt x="4729" y="158750"/>
                  <a:pt x="0" y="154021"/>
                  <a:pt x="0" y="148167"/>
                </a:cubicBezTo>
                <a:lnTo>
                  <a:pt x="0" y="137583"/>
                </a:lnTo>
                <a:close/>
                <a:moveTo>
                  <a:pt x="172409" y="158750"/>
                </a:moveTo>
                <a:cubicBezTo>
                  <a:pt x="173831" y="155509"/>
                  <a:pt x="174625" y="151937"/>
                  <a:pt x="174625" y="148167"/>
                </a:cubicBezTo>
                <a:lnTo>
                  <a:pt x="174625" y="142875"/>
                </a:lnTo>
                <a:cubicBezTo>
                  <a:pt x="174625" y="125280"/>
                  <a:pt x="168010" y="109207"/>
                  <a:pt x="157129" y="97036"/>
                </a:cubicBezTo>
                <a:cubicBezTo>
                  <a:pt x="160999" y="95878"/>
                  <a:pt x="165100" y="95250"/>
                  <a:pt x="169333" y="95250"/>
                </a:cubicBezTo>
                <a:cubicBezTo>
                  <a:pt x="192716" y="95250"/>
                  <a:pt x="211667" y="114201"/>
                  <a:pt x="211667" y="137583"/>
                </a:cubicBezTo>
                <a:lnTo>
                  <a:pt x="211667" y="148167"/>
                </a:lnTo>
                <a:cubicBezTo>
                  <a:pt x="211667" y="154021"/>
                  <a:pt x="206937" y="158750"/>
                  <a:pt x="201083" y="158750"/>
                </a:cubicBezTo>
                <a:lnTo>
                  <a:pt x="172409" y="158750"/>
                </a:lnTo>
                <a:close/>
                <a:moveTo>
                  <a:pt x="156104" y="52917"/>
                </a:moveTo>
                <a:cubicBezTo>
                  <a:pt x="156104" y="39774"/>
                  <a:pt x="166774" y="29104"/>
                  <a:pt x="179917" y="29104"/>
                </a:cubicBezTo>
                <a:cubicBezTo>
                  <a:pt x="193059" y="29104"/>
                  <a:pt x="203729" y="39774"/>
                  <a:pt x="203729" y="52917"/>
                </a:cubicBezTo>
                <a:cubicBezTo>
                  <a:pt x="203729" y="66059"/>
                  <a:pt x="193059" y="76729"/>
                  <a:pt x="179917" y="76729"/>
                </a:cubicBezTo>
                <a:cubicBezTo>
                  <a:pt x="166774" y="76729"/>
                  <a:pt x="156104" y="66059"/>
                  <a:pt x="156104" y="52917"/>
                </a:cubicBezTo>
                <a:close/>
                <a:moveTo>
                  <a:pt x="52917" y="142875"/>
                </a:moveTo>
                <a:cubicBezTo>
                  <a:pt x="52917" y="113639"/>
                  <a:pt x="76597" y="89958"/>
                  <a:pt x="105833" y="89958"/>
                </a:cubicBezTo>
                <a:cubicBezTo>
                  <a:pt x="135070" y="89958"/>
                  <a:pt x="158750" y="113639"/>
                  <a:pt x="158750" y="142875"/>
                </a:cubicBezTo>
                <a:lnTo>
                  <a:pt x="158750" y="148167"/>
                </a:lnTo>
                <a:cubicBezTo>
                  <a:pt x="158750" y="154021"/>
                  <a:pt x="154021" y="158750"/>
                  <a:pt x="148167" y="158750"/>
                </a:cubicBezTo>
                <a:lnTo>
                  <a:pt x="63500" y="158750"/>
                </a:lnTo>
                <a:cubicBezTo>
                  <a:pt x="57646" y="158750"/>
                  <a:pt x="52917" y="154021"/>
                  <a:pt x="52917" y="148167"/>
                </a:cubicBezTo>
                <a:lnTo>
                  <a:pt x="52917" y="142875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2" name="Text 50"/>
          <p:cNvSpPr/>
          <p:nvPr/>
        </p:nvSpPr>
        <p:spPr>
          <a:xfrm>
            <a:off x="980722" y="3746288"/>
            <a:ext cx="899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激励社区参与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684389" y="4042622"/>
            <a:ext cx="7186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数据的透明展示和荣誉体系能够激励社区成员加深参与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599722" y="4465955"/>
            <a:ext cx="7270750" cy="719667"/>
          </a:xfrm>
          <a:custGeom>
            <a:avLst/>
            <a:gdLst/>
            <a:ahLst/>
            <a:cxnLst/>
            <a:rect l="l" t="t" r="r" b="b"/>
            <a:pathLst>
              <a:path w="7270750" h="719667">
                <a:moveTo>
                  <a:pt x="84669" y="0"/>
                </a:moveTo>
                <a:lnTo>
                  <a:pt x="7186081" y="0"/>
                </a:lnTo>
                <a:cubicBezTo>
                  <a:pt x="7232842" y="0"/>
                  <a:pt x="7270750" y="37908"/>
                  <a:pt x="7270750" y="84669"/>
                </a:cubicBezTo>
                <a:lnTo>
                  <a:pt x="7270750" y="634998"/>
                </a:lnTo>
                <a:cubicBezTo>
                  <a:pt x="7270750" y="681728"/>
                  <a:pt x="7232811" y="719667"/>
                  <a:pt x="7186081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5" name="Shape 53"/>
          <p:cNvSpPr/>
          <p:nvPr/>
        </p:nvSpPr>
        <p:spPr>
          <a:xfrm>
            <a:off x="716139" y="4592955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95250" y="21167"/>
                </a:moveTo>
                <a:lnTo>
                  <a:pt x="116417" y="21167"/>
                </a:lnTo>
                <a:lnTo>
                  <a:pt x="116417" y="158750"/>
                </a:lnTo>
                <a:cubicBezTo>
                  <a:pt x="116417" y="164604"/>
                  <a:pt x="121146" y="169333"/>
                  <a:pt x="127000" y="169333"/>
                </a:cubicBezTo>
                <a:lnTo>
                  <a:pt x="137583" y="169333"/>
                </a:lnTo>
                <a:cubicBezTo>
                  <a:pt x="143437" y="169333"/>
                  <a:pt x="148167" y="164604"/>
                  <a:pt x="148167" y="158750"/>
                </a:cubicBezTo>
                <a:cubicBezTo>
                  <a:pt x="148167" y="152896"/>
                  <a:pt x="143437" y="148167"/>
                  <a:pt x="137583" y="148167"/>
                </a:cubicBezTo>
                <a:lnTo>
                  <a:pt x="137583" y="21167"/>
                </a:lnTo>
                <a:cubicBezTo>
                  <a:pt x="137583" y="9492"/>
                  <a:pt x="128091" y="0"/>
                  <a:pt x="116417" y="0"/>
                </a:cubicBezTo>
                <a:lnTo>
                  <a:pt x="84667" y="0"/>
                </a:lnTo>
                <a:lnTo>
                  <a:pt x="84667" y="0"/>
                </a:lnTo>
                <a:lnTo>
                  <a:pt x="31750" y="0"/>
                </a:lnTo>
                <a:cubicBezTo>
                  <a:pt x="20075" y="0"/>
                  <a:pt x="10583" y="9492"/>
                  <a:pt x="10583" y="21167"/>
                </a:cubicBezTo>
                <a:lnTo>
                  <a:pt x="10583" y="148167"/>
                </a:lnTo>
                <a:cubicBezTo>
                  <a:pt x="4729" y="148167"/>
                  <a:pt x="0" y="152896"/>
                  <a:pt x="0" y="158750"/>
                </a:cubicBezTo>
                <a:cubicBezTo>
                  <a:pt x="0" y="164604"/>
                  <a:pt x="4729" y="169333"/>
                  <a:pt x="10583" y="169333"/>
                </a:cubicBezTo>
                <a:lnTo>
                  <a:pt x="84667" y="169333"/>
                </a:lnTo>
                <a:cubicBezTo>
                  <a:pt x="90521" y="169333"/>
                  <a:pt x="95250" y="164604"/>
                  <a:pt x="95250" y="158750"/>
                </a:cubicBezTo>
                <a:lnTo>
                  <a:pt x="95250" y="21167"/>
                </a:lnTo>
                <a:close/>
                <a:moveTo>
                  <a:pt x="52917" y="84667"/>
                </a:moveTo>
                <a:cubicBezTo>
                  <a:pt x="52917" y="78826"/>
                  <a:pt x="57659" y="74083"/>
                  <a:pt x="63500" y="74083"/>
                </a:cubicBezTo>
                <a:cubicBezTo>
                  <a:pt x="69341" y="74083"/>
                  <a:pt x="74083" y="78826"/>
                  <a:pt x="74083" y="84667"/>
                </a:cubicBezTo>
                <a:cubicBezTo>
                  <a:pt x="74083" y="90508"/>
                  <a:pt x="69341" y="95250"/>
                  <a:pt x="63500" y="95250"/>
                </a:cubicBezTo>
                <a:cubicBezTo>
                  <a:pt x="57659" y="95250"/>
                  <a:pt x="52917" y="90508"/>
                  <a:pt x="52917" y="8466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6" name="Text 54"/>
          <p:cNvSpPr/>
          <p:nvPr/>
        </p:nvSpPr>
        <p:spPr>
          <a:xfrm>
            <a:off x="980722" y="4550622"/>
            <a:ext cx="899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降低新人门槛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684389" y="4846955"/>
            <a:ext cx="7186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新人从AI助手获得即时帮助, 提升新贡献者的转化和留存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216194" y="2134101"/>
            <a:ext cx="7616472" cy="3224389"/>
          </a:xfrm>
          <a:custGeom>
            <a:avLst/>
            <a:gdLst/>
            <a:ahLst/>
            <a:cxnLst/>
            <a:rect l="l" t="t" r="r" b="b"/>
            <a:pathLst>
              <a:path w="7616472" h="3224389">
                <a:moveTo>
                  <a:pt x="127009" y="0"/>
                </a:moveTo>
                <a:lnTo>
                  <a:pt x="7489464" y="0"/>
                </a:lnTo>
                <a:cubicBezTo>
                  <a:pt x="7559609" y="0"/>
                  <a:pt x="7616472" y="56864"/>
                  <a:pt x="7616472" y="127009"/>
                </a:cubicBezTo>
                <a:lnTo>
                  <a:pt x="7616472" y="3097380"/>
                </a:lnTo>
                <a:cubicBezTo>
                  <a:pt x="7616472" y="3167525"/>
                  <a:pt x="7559609" y="3224389"/>
                  <a:pt x="7489464" y="3224389"/>
                </a:cubicBezTo>
                <a:lnTo>
                  <a:pt x="127009" y="3224389"/>
                </a:lnTo>
                <a:cubicBezTo>
                  <a:pt x="56864" y="3224389"/>
                  <a:pt x="0" y="3167525"/>
                  <a:pt x="0" y="3097380"/>
                </a:cubicBezTo>
                <a:lnTo>
                  <a:pt x="0" y="127009"/>
                </a:lnTo>
                <a:cubicBezTo>
                  <a:pt x="0" y="56911"/>
                  <a:pt x="56911" y="0"/>
                  <a:pt x="127009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8389056" y="2687955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60" name="Shape 58"/>
          <p:cNvSpPr/>
          <p:nvPr/>
        </p:nvSpPr>
        <p:spPr>
          <a:xfrm>
            <a:off x="8508118" y="2804372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1" name="Text 59"/>
          <p:cNvSpPr/>
          <p:nvPr/>
        </p:nvSpPr>
        <p:spPr>
          <a:xfrm>
            <a:off x="8939389" y="2751455"/>
            <a:ext cx="112183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预期落地方式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389056" y="3238288"/>
            <a:ext cx="7355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本项目将在一些试点开源社区或企业内部开展试用, 以获取真实反馈。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389056" y="3619288"/>
            <a:ext cx="7270750" cy="1185333"/>
          </a:xfrm>
          <a:custGeom>
            <a:avLst/>
            <a:gdLst/>
            <a:ahLst/>
            <a:cxnLst/>
            <a:rect l="l" t="t" r="r" b="b"/>
            <a:pathLst>
              <a:path w="7270750" h="1185333">
                <a:moveTo>
                  <a:pt x="84668" y="0"/>
                </a:moveTo>
                <a:lnTo>
                  <a:pt x="7186082" y="0"/>
                </a:lnTo>
                <a:cubicBezTo>
                  <a:pt x="7232843" y="0"/>
                  <a:pt x="7270750" y="37907"/>
                  <a:pt x="7270750" y="84668"/>
                </a:cubicBezTo>
                <a:lnTo>
                  <a:pt x="7270750" y="1100665"/>
                </a:lnTo>
                <a:cubicBezTo>
                  <a:pt x="7270750" y="1147426"/>
                  <a:pt x="7232843" y="1185333"/>
                  <a:pt x="7186082" y="1185333"/>
                </a:cubicBezTo>
                <a:lnTo>
                  <a:pt x="84668" y="1185333"/>
                </a:lnTo>
                <a:cubicBezTo>
                  <a:pt x="37907" y="1185333"/>
                  <a:pt x="0" y="1147426"/>
                  <a:pt x="0" y="1100665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64" name="Shape 62"/>
          <p:cNvSpPr/>
          <p:nvPr/>
        </p:nvSpPr>
        <p:spPr>
          <a:xfrm>
            <a:off x="8537222" y="3788622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112580" y="70346"/>
                </a:moveTo>
                <a:lnTo>
                  <a:pt x="86122" y="112679"/>
                </a:lnTo>
                <a:cubicBezTo>
                  <a:pt x="84733" y="114895"/>
                  <a:pt x="82352" y="116284"/>
                  <a:pt x="79739" y="116417"/>
                </a:cubicBezTo>
                <a:cubicBezTo>
                  <a:pt x="77126" y="116549"/>
                  <a:pt x="74612" y="115358"/>
                  <a:pt x="73058" y="113242"/>
                </a:cubicBezTo>
                <a:lnTo>
                  <a:pt x="57183" y="92075"/>
                </a:lnTo>
                <a:cubicBezTo>
                  <a:pt x="54537" y="88569"/>
                  <a:pt x="55265" y="83608"/>
                  <a:pt x="58771" y="80963"/>
                </a:cubicBezTo>
                <a:cubicBezTo>
                  <a:pt x="62276" y="78317"/>
                  <a:pt x="67237" y="79044"/>
                  <a:pt x="69883" y="82550"/>
                </a:cubicBezTo>
                <a:lnTo>
                  <a:pt x="78813" y="94456"/>
                </a:lnTo>
                <a:lnTo>
                  <a:pt x="99120" y="61946"/>
                </a:lnTo>
                <a:cubicBezTo>
                  <a:pt x="101435" y="58241"/>
                  <a:pt x="106329" y="57084"/>
                  <a:pt x="110067" y="59432"/>
                </a:cubicBezTo>
                <a:cubicBezTo>
                  <a:pt x="113804" y="61780"/>
                  <a:pt x="114928" y="66642"/>
                  <a:pt x="112580" y="7037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5" name="Text 63"/>
          <p:cNvSpPr/>
          <p:nvPr/>
        </p:nvSpPr>
        <p:spPr>
          <a:xfrm>
            <a:off x="8812389" y="3746288"/>
            <a:ext cx="2995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选择GitHub上活跃的中国开源项目试点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8537222" y="4127288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112580" y="70346"/>
                </a:moveTo>
                <a:lnTo>
                  <a:pt x="86122" y="112679"/>
                </a:lnTo>
                <a:cubicBezTo>
                  <a:pt x="84733" y="114895"/>
                  <a:pt x="82352" y="116284"/>
                  <a:pt x="79739" y="116417"/>
                </a:cubicBezTo>
                <a:cubicBezTo>
                  <a:pt x="77126" y="116549"/>
                  <a:pt x="74612" y="115358"/>
                  <a:pt x="73058" y="113242"/>
                </a:cubicBezTo>
                <a:lnTo>
                  <a:pt x="57183" y="92075"/>
                </a:lnTo>
                <a:cubicBezTo>
                  <a:pt x="54537" y="88569"/>
                  <a:pt x="55265" y="83608"/>
                  <a:pt x="58771" y="80963"/>
                </a:cubicBezTo>
                <a:cubicBezTo>
                  <a:pt x="62276" y="78317"/>
                  <a:pt x="67237" y="79044"/>
                  <a:pt x="69883" y="82550"/>
                </a:cubicBezTo>
                <a:lnTo>
                  <a:pt x="78813" y="94456"/>
                </a:lnTo>
                <a:lnTo>
                  <a:pt x="99120" y="61946"/>
                </a:lnTo>
                <a:cubicBezTo>
                  <a:pt x="101435" y="58241"/>
                  <a:pt x="106329" y="57084"/>
                  <a:pt x="110067" y="59432"/>
                </a:cubicBezTo>
                <a:cubicBezTo>
                  <a:pt x="113804" y="61780"/>
                  <a:pt x="114928" y="66642"/>
                  <a:pt x="112580" y="7037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7" name="Text 65"/>
          <p:cNvSpPr/>
          <p:nvPr/>
        </p:nvSpPr>
        <p:spPr>
          <a:xfrm>
            <a:off x="8812389" y="4084955"/>
            <a:ext cx="28892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与维护者合作部署系统, 迭代改进功能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537222" y="4465955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112580" y="70346"/>
                </a:moveTo>
                <a:lnTo>
                  <a:pt x="86122" y="112679"/>
                </a:lnTo>
                <a:cubicBezTo>
                  <a:pt x="84733" y="114895"/>
                  <a:pt x="82352" y="116284"/>
                  <a:pt x="79739" y="116417"/>
                </a:cubicBezTo>
                <a:cubicBezTo>
                  <a:pt x="77126" y="116549"/>
                  <a:pt x="74612" y="115358"/>
                  <a:pt x="73058" y="113242"/>
                </a:cubicBezTo>
                <a:lnTo>
                  <a:pt x="57183" y="92075"/>
                </a:lnTo>
                <a:cubicBezTo>
                  <a:pt x="54537" y="88569"/>
                  <a:pt x="55265" y="83608"/>
                  <a:pt x="58771" y="80963"/>
                </a:cubicBezTo>
                <a:cubicBezTo>
                  <a:pt x="62276" y="78317"/>
                  <a:pt x="67237" y="79044"/>
                  <a:pt x="69883" y="82550"/>
                </a:cubicBezTo>
                <a:lnTo>
                  <a:pt x="78813" y="94456"/>
                </a:lnTo>
                <a:lnTo>
                  <a:pt x="99120" y="61946"/>
                </a:lnTo>
                <a:cubicBezTo>
                  <a:pt x="101435" y="58241"/>
                  <a:pt x="106329" y="57084"/>
                  <a:pt x="110067" y="59432"/>
                </a:cubicBezTo>
                <a:cubicBezTo>
                  <a:pt x="113804" y="61780"/>
                  <a:pt x="114928" y="66642"/>
                  <a:pt x="112580" y="7037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9" name="Text 67"/>
          <p:cNvSpPr/>
          <p:nvPr/>
        </p:nvSpPr>
        <p:spPr>
          <a:xfrm>
            <a:off x="8812389" y="4423622"/>
            <a:ext cx="30691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验证实际效果(响应时长、重复提问率等)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0"/>
                </a:moveTo>
                <a:cubicBezTo>
                  <a:pt x="134293" y="0"/>
                  <a:pt x="140990" y="4018"/>
                  <a:pt x="144463" y="10418"/>
                </a:cubicBezTo>
                <a:lnTo>
                  <a:pt x="251619" y="208855"/>
                </a:lnTo>
                <a:cubicBezTo>
                  <a:pt x="254943" y="215007"/>
                  <a:pt x="254794" y="222448"/>
                  <a:pt x="251222" y="228451"/>
                </a:cubicBezTo>
                <a:cubicBezTo>
                  <a:pt x="247650" y="234454"/>
                  <a:pt x="241151" y="238125"/>
                  <a:pt x="234156" y="238125"/>
                </a:cubicBezTo>
                <a:lnTo>
                  <a:pt x="19844" y="238125"/>
                </a:lnTo>
                <a:cubicBezTo>
                  <a:pt x="12849" y="238125"/>
                  <a:pt x="6400" y="234454"/>
                  <a:pt x="2778" y="228451"/>
                </a:cubicBezTo>
                <a:cubicBezTo>
                  <a:pt x="-843" y="222448"/>
                  <a:pt x="-943" y="215007"/>
                  <a:pt x="2381" y="208855"/>
                </a:cubicBezTo>
                <a:lnTo>
                  <a:pt x="109538" y="10418"/>
                </a:lnTo>
                <a:cubicBezTo>
                  <a:pt x="113010" y="4018"/>
                  <a:pt x="119707" y="0"/>
                  <a:pt x="127000" y="0"/>
                </a:cubicBezTo>
                <a:close/>
                <a:moveTo>
                  <a:pt x="127000" y="83344"/>
                </a:moveTo>
                <a:cubicBezTo>
                  <a:pt x="120402" y="83344"/>
                  <a:pt x="115094" y="88652"/>
                  <a:pt x="115094" y="95250"/>
                </a:cubicBezTo>
                <a:lnTo>
                  <a:pt x="115094" y="150813"/>
                </a:lnTo>
                <a:cubicBezTo>
                  <a:pt x="115094" y="157411"/>
                  <a:pt x="120402" y="162719"/>
                  <a:pt x="127000" y="162719"/>
                </a:cubicBezTo>
                <a:cubicBezTo>
                  <a:pt x="133598" y="162719"/>
                  <a:pt x="138906" y="157411"/>
                  <a:pt x="138906" y="150813"/>
                </a:cubicBezTo>
                <a:lnTo>
                  <a:pt x="138906" y="95250"/>
                </a:lnTo>
                <a:cubicBezTo>
                  <a:pt x="138906" y="88652"/>
                  <a:pt x="133598" y="83344"/>
                  <a:pt x="127000" y="83344"/>
                </a:cubicBezTo>
                <a:close/>
                <a:moveTo>
                  <a:pt x="140246" y="190500"/>
                </a:moveTo>
                <a:cubicBezTo>
                  <a:pt x="140547" y="185583"/>
                  <a:pt x="138095" y="180906"/>
                  <a:pt x="133880" y="178356"/>
                </a:cubicBezTo>
                <a:cubicBezTo>
                  <a:pt x="129666" y="175807"/>
                  <a:pt x="124384" y="175807"/>
                  <a:pt x="120169" y="178356"/>
                </a:cubicBezTo>
                <a:cubicBezTo>
                  <a:pt x="115955" y="180906"/>
                  <a:pt x="113503" y="185583"/>
                  <a:pt x="113804" y="190500"/>
                </a:cubicBezTo>
                <a:cubicBezTo>
                  <a:pt x="113503" y="195417"/>
                  <a:pt x="115955" y="200094"/>
                  <a:pt x="120169" y="202644"/>
                </a:cubicBezTo>
                <a:cubicBezTo>
                  <a:pt x="124384" y="205193"/>
                  <a:pt x="129666" y="205193"/>
                  <a:pt x="133880" y="202644"/>
                </a:cubicBezTo>
                <a:cubicBezTo>
                  <a:pt x="138095" y="200094"/>
                  <a:pt x="140547" y="195417"/>
                  <a:pt x="140246" y="1905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3312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CHALLENGES &amp; SOLUTIONS - PART 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技术难点与挑战应对策略(上)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26720" y="1908810"/>
            <a:ext cx="7616190" cy="3509645"/>
          </a:xfrm>
          <a:custGeom>
            <a:avLst/>
            <a:gdLst/>
            <a:ahLst/>
            <a:cxnLst/>
            <a:rect l="l" t="t" r="r" b="b"/>
            <a:pathLst>
              <a:path w="7616472" h="6039556">
                <a:moveTo>
                  <a:pt x="127012" y="0"/>
                </a:moveTo>
                <a:lnTo>
                  <a:pt x="7489460" y="0"/>
                </a:lnTo>
                <a:cubicBezTo>
                  <a:pt x="7559607" y="0"/>
                  <a:pt x="7616472" y="56865"/>
                  <a:pt x="7616472" y="127012"/>
                </a:cubicBezTo>
                <a:lnTo>
                  <a:pt x="7616472" y="5912544"/>
                </a:lnTo>
                <a:cubicBezTo>
                  <a:pt x="7616472" y="5982690"/>
                  <a:pt x="7559607" y="6039556"/>
                  <a:pt x="7489460" y="6039556"/>
                </a:cubicBezTo>
                <a:lnTo>
                  <a:pt x="127012" y="6039556"/>
                </a:lnTo>
                <a:cubicBezTo>
                  <a:pt x="56865" y="6039556"/>
                  <a:pt x="0" y="5982690"/>
                  <a:pt x="0" y="5912544"/>
                </a:cubicBezTo>
                <a:lnTo>
                  <a:pt x="0" y="127012"/>
                </a:lnTo>
                <a:cubicBezTo>
                  <a:pt x="0" y="56865"/>
                  <a:pt x="56865" y="0"/>
                  <a:pt x="127012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99722" y="208139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761118" y="2229559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185208" y="85080"/>
                </a:moveTo>
                <a:cubicBezTo>
                  <a:pt x="179090" y="89132"/>
                  <a:pt x="172062" y="92397"/>
                  <a:pt x="164744" y="95002"/>
                </a:cubicBezTo>
                <a:cubicBezTo>
                  <a:pt x="145314" y="101947"/>
                  <a:pt x="119807" y="105833"/>
                  <a:pt x="92604" y="105833"/>
                </a:cubicBezTo>
                <a:cubicBezTo>
                  <a:pt x="65402" y="105833"/>
                  <a:pt x="39853" y="101906"/>
                  <a:pt x="20464" y="95002"/>
                </a:cubicBezTo>
                <a:cubicBezTo>
                  <a:pt x="13188" y="92397"/>
                  <a:pt x="6118" y="89132"/>
                  <a:pt x="0" y="85080"/>
                </a:cubicBezTo>
                <a:lnTo>
                  <a:pt x="0" y="119063"/>
                </a:lnTo>
                <a:cubicBezTo>
                  <a:pt x="0" y="137335"/>
                  <a:pt x="41465" y="152135"/>
                  <a:pt x="92604" y="152135"/>
                </a:cubicBezTo>
                <a:cubicBezTo>
                  <a:pt x="143743" y="152135"/>
                  <a:pt x="185208" y="137335"/>
                  <a:pt x="185208" y="119063"/>
                </a:cubicBezTo>
                <a:lnTo>
                  <a:pt x="185208" y="85080"/>
                </a:lnTo>
                <a:close/>
                <a:moveTo>
                  <a:pt x="185208" y="52917"/>
                </a:moveTo>
                <a:lnTo>
                  <a:pt x="185208" y="33073"/>
                </a:lnTo>
                <a:cubicBezTo>
                  <a:pt x="185208" y="14800"/>
                  <a:pt x="143743" y="0"/>
                  <a:pt x="92604" y="0"/>
                </a:cubicBezTo>
                <a:cubicBezTo>
                  <a:pt x="41465" y="0"/>
                  <a:pt x="0" y="14800"/>
                  <a:pt x="0" y="33073"/>
                </a:cubicBezTo>
                <a:lnTo>
                  <a:pt x="0" y="52917"/>
                </a:lnTo>
                <a:cubicBezTo>
                  <a:pt x="0" y="71189"/>
                  <a:pt x="41465" y="85990"/>
                  <a:pt x="92604" y="85990"/>
                </a:cubicBezTo>
                <a:cubicBezTo>
                  <a:pt x="143743" y="85990"/>
                  <a:pt x="185208" y="71189"/>
                  <a:pt x="185208" y="52917"/>
                </a:cubicBezTo>
                <a:close/>
                <a:moveTo>
                  <a:pt x="164744" y="161148"/>
                </a:moveTo>
                <a:cubicBezTo>
                  <a:pt x="145355" y="168052"/>
                  <a:pt x="119848" y="171979"/>
                  <a:pt x="92604" y="171979"/>
                </a:cubicBezTo>
                <a:cubicBezTo>
                  <a:pt x="65360" y="171979"/>
                  <a:pt x="39853" y="168052"/>
                  <a:pt x="20464" y="161148"/>
                </a:cubicBezTo>
                <a:cubicBezTo>
                  <a:pt x="13188" y="158543"/>
                  <a:pt x="6118" y="155277"/>
                  <a:pt x="0" y="151226"/>
                </a:cubicBezTo>
                <a:lnTo>
                  <a:pt x="0" y="178594"/>
                </a:lnTo>
                <a:cubicBezTo>
                  <a:pt x="0" y="196867"/>
                  <a:pt x="41465" y="211667"/>
                  <a:pt x="92604" y="211667"/>
                </a:cubicBezTo>
                <a:cubicBezTo>
                  <a:pt x="143743" y="211667"/>
                  <a:pt x="185208" y="196867"/>
                  <a:pt x="185208" y="178594"/>
                </a:cubicBezTo>
                <a:lnTo>
                  <a:pt x="185208" y="151226"/>
                </a:lnTo>
                <a:cubicBezTo>
                  <a:pt x="179090" y="155277"/>
                  <a:pt x="172062" y="158543"/>
                  <a:pt x="164744" y="16114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234440" y="2186940"/>
            <a:ext cx="3744595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挑战1: 数据源复杂与整合难题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9722" y="2716392"/>
            <a:ext cx="7355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开源社区数据种类繁多(代码提交、Issue文本、讨论帖等), 来源分散(GitHub、Gitee、多种API)。挑战在于数据清洗与融合, 需要统一格式并保证准确性。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9722" y="3351392"/>
            <a:ext cx="7270750" cy="1735667"/>
          </a:xfrm>
          <a:custGeom>
            <a:avLst/>
            <a:gdLst/>
            <a:ahLst/>
            <a:cxnLst/>
            <a:rect l="l" t="t" r="r" b="b"/>
            <a:pathLst>
              <a:path w="7270750" h="1735667">
                <a:moveTo>
                  <a:pt x="84666" y="0"/>
                </a:moveTo>
                <a:lnTo>
                  <a:pt x="7186084" y="0"/>
                </a:lnTo>
                <a:cubicBezTo>
                  <a:pt x="7232844" y="0"/>
                  <a:pt x="7270750" y="37906"/>
                  <a:pt x="7270750" y="84666"/>
                </a:cubicBezTo>
                <a:lnTo>
                  <a:pt x="7270750" y="1651001"/>
                </a:lnTo>
                <a:cubicBezTo>
                  <a:pt x="7270750" y="1697760"/>
                  <a:pt x="7232844" y="1735667"/>
                  <a:pt x="7186084" y="1735667"/>
                </a:cubicBezTo>
                <a:lnTo>
                  <a:pt x="84666" y="1735667"/>
                </a:lnTo>
                <a:cubicBezTo>
                  <a:pt x="37906" y="1735667"/>
                  <a:pt x="0" y="1697760"/>
                  <a:pt x="0" y="1651001"/>
                </a:cubicBezTo>
                <a:lnTo>
                  <a:pt x="0" y="84666"/>
                </a:lnTo>
                <a:cubicBezTo>
                  <a:pt x="0" y="37937"/>
                  <a:pt x="37937" y="0"/>
                  <a:pt x="84666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747889" y="3520726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84667" y="44979"/>
                </a:moveTo>
                <a:cubicBezTo>
                  <a:pt x="89065" y="44979"/>
                  <a:pt x="92604" y="48518"/>
                  <a:pt x="92604" y="52917"/>
                </a:cubicBezTo>
                <a:lnTo>
                  <a:pt x="92604" y="89958"/>
                </a:lnTo>
                <a:cubicBezTo>
                  <a:pt x="92604" y="94357"/>
                  <a:pt x="89065" y="97896"/>
                  <a:pt x="84667" y="97896"/>
                </a:cubicBezTo>
                <a:cubicBezTo>
                  <a:pt x="80268" y="97896"/>
                  <a:pt x="76729" y="94357"/>
                  <a:pt x="76729" y="89958"/>
                </a:cubicBezTo>
                <a:lnTo>
                  <a:pt x="76729" y="52917"/>
                </a:lnTo>
                <a:cubicBezTo>
                  <a:pt x="76729" y="48518"/>
                  <a:pt x="80268" y="44979"/>
                  <a:pt x="84667" y="44979"/>
                </a:cubicBezTo>
                <a:close/>
                <a:moveTo>
                  <a:pt x="75836" y="116417"/>
                </a:moveTo>
                <a:cubicBezTo>
                  <a:pt x="75635" y="113139"/>
                  <a:pt x="77270" y="110020"/>
                  <a:pt x="80080" y="108321"/>
                </a:cubicBezTo>
                <a:cubicBezTo>
                  <a:pt x="82890" y="106621"/>
                  <a:pt x="86411" y="106621"/>
                  <a:pt x="89220" y="108321"/>
                </a:cubicBezTo>
                <a:cubicBezTo>
                  <a:pt x="92030" y="110020"/>
                  <a:pt x="93665" y="113139"/>
                  <a:pt x="93464" y="116417"/>
                </a:cubicBezTo>
                <a:cubicBezTo>
                  <a:pt x="93665" y="119694"/>
                  <a:pt x="92030" y="122813"/>
                  <a:pt x="89220" y="124513"/>
                </a:cubicBezTo>
                <a:cubicBezTo>
                  <a:pt x="86411" y="126212"/>
                  <a:pt x="82890" y="126212"/>
                  <a:pt x="80080" y="124513"/>
                </a:cubicBezTo>
                <a:cubicBezTo>
                  <a:pt x="77270" y="122813"/>
                  <a:pt x="75635" y="119694"/>
                  <a:pt x="75836" y="11641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4" name="Text 12"/>
          <p:cNvSpPr/>
          <p:nvPr/>
        </p:nvSpPr>
        <p:spPr>
          <a:xfrm>
            <a:off x="1022985" y="3478530"/>
            <a:ext cx="1787525" cy="2108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具体问题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6722" y="381705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数据类型多样(结构化、非结构化)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6722" y="4113392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API速率限制和访问权限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26722" y="4409726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数据格式不统一, 需要清洗转换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26722" y="470605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数据质量参差不齐, 缺失值处理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216265" y="1909445"/>
            <a:ext cx="7616190" cy="3508375"/>
          </a:xfrm>
          <a:custGeom>
            <a:avLst/>
            <a:gdLst/>
            <a:ahLst/>
            <a:cxnLst/>
            <a:rect l="l" t="t" r="r" b="b"/>
            <a:pathLst>
              <a:path w="7616472" h="6039556">
                <a:moveTo>
                  <a:pt x="127012" y="0"/>
                </a:moveTo>
                <a:lnTo>
                  <a:pt x="7489460" y="0"/>
                </a:lnTo>
                <a:cubicBezTo>
                  <a:pt x="7559607" y="0"/>
                  <a:pt x="7616472" y="56865"/>
                  <a:pt x="7616472" y="127012"/>
                </a:cubicBezTo>
                <a:lnTo>
                  <a:pt x="7616472" y="5912544"/>
                </a:lnTo>
                <a:cubicBezTo>
                  <a:pt x="7616472" y="5982690"/>
                  <a:pt x="7559607" y="6039556"/>
                  <a:pt x="7489460" y="6039556"/>
                </a:cubicBezTo>
                <a:lnTo>
                  <a:pt x="127012" y="6039556"/>
                </a:lnTo>
                <a:cubicBezTo>
                  <a:pt x="56865" y="6039556"/>
                  <a:pt x="0" y="5982690"/>
                  <a:pt x="0" y="5912544"/>
                </a:cubicBezTo>
                <a:lnTo>
                  <a:pt x="0" y="127012"/>
                </a:lnTo>
                <a:cubicBezTo>
                  <a:pt x="0" y="56865"/>
                  <a:pt x="56865" y="0"/>
                  <a:pt x="127012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8389056" y="208139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4" name="Shape 22"/>
          <p:cNvSpPr/>
          <p:nvPr/>
        </p:nvSpPr>
        <p:spPr>
          <a:xfrm>
            <a:off x="8563681" y="2229559"/>
            <a:ext cx="158750" cy="211667"/>
          </a:xfrm>
          <a:custGeom>
            <a:avLst/>
            <a:gdLst/>
            <a:ahLst/>
            <a:cxnLst/>
            <a:rect l="l" t="t" r="r" b="b"/>
            <a:pathLst>
              <a:path w="158750" h="211667">
                <a:moveTo>
                  <a:pt x="121088" y="158750"/>
                </a:moveTo>
                <a:cubicBezTo>
                  <a:pt x="124106" y="149531"/>
                  <a:pt x="130142" y="141180"/>
                  <a:pt x="136963" y="133987"/>
                </a:cubicBezTo>
                <a:cubicBezTo>
                  <a:pt x="150482" y="119765"/>
                  <a:pt x="158750" y="100542"/>
                  <a:pt x="158750" y="79375"/>
                </a:cubicBezTo>
                <a:cubicBezTo>
                  <a:pt x="158750" y="35553"/>
                  <a:pt x="123197" y="0"/>
                  <a:pt x="79375" y="0"/>
                </a:cubicBezTo>
                <a:cubicBezTo>
                  <a:pt x="35553" y="0"/>
                  <a:pt x="0" y="35553"/>
                  <a:pt x="0" y="79375"/>
                </a:cubicBezTo>
                <a:cubicBezTo>
                  <a:pt x="0" y="100542"/>
                  <a:pt x="8268" y="119765"/>
                  <a:pt x="21787" y="133987"/>
                </a:cubicBezTo>
                <a:cubicBezTo>
                  <a:pt x="28608" y="141180"/>
                  <a:pt x="34685" y="149531"/>
                  <a:pt x="37662" y="158750"/>
                </a:cubicBezTo>
                <a:lnTo>
                  <a:pt x="121047" y="158750"/>
                </a:lnTo>
                <a:close/>
                <a:moveTo>
                  <a:pt x="119063" y="178594"/>
                </a:moveTo>
                <a:lnTo>
                  <a:pt x="39688" y="178594"/>
                </a:lnTo>
                <a:lnTo>
                  <a:pt x="39688" y="185208"/>
                </a:lnTo>
                <a:cubicBezTo>
                  <a:pt x="39688" y="203481"/>
                  <a:pt x="54488" y="218281"/>
                  <a:pt x="72760" y="218281"/>
                </a:cubicBezTo>
                <a:lnTo>
                  <a:pt x="85990" y="218281"/>
                </a:lnTo>
                <a:cubicBezTo>
                  <a:pt x="104262" y="218281"/>
                  <a:pt x="119063" y="203481"/>
                  <a:pt x="119063" y="185208"/>
                </a:cubicBezTo>
                <a:lnTo>
                  <a:pt x="119063" y="178594"/>
                </a:lnTo>
                <a:close/>
                <a:moveTo>
                  <a:pt x="76068" y="46302"/>
                </a:moveTo>
                <a:cubicBezTo>
                  <a:pt x="59614" y="46302"/>
                  <a:pt x="46302" y="59614"/>
                  <a:pt x="46302" y="76068"/>
                </a:cubicBezTo>
                <a:cubicBezTo>
                  <a:pt x="46302" y="81566"/>
                  <a:pt x="41879" y="85990"/>
                  <a:pt x="36380" y="85990"/>
                </a:cubicBezTo>
                <a:cubicBezTo>
                  <a:pt x="30882" y="85990"/>
                  <a:pt x="26458" y="81566"/>
                  <a:pt x="26458" y="76068"/>
                </a:cubicBezTo>
                <a:cubicBezTo>
                  <a:pt x="26458" y="48659"/>
                  <a:pt x="48659" y="26458"/>
                  <a:pt x="76068" y="26458"/>
                </a:cubicBezTo>
                <a:cubicBezTo>
                  <a:pt x="81566" y="26458"/>
                  <a:pt x="85990" y="30882"/>
                  <a:pt x="85990" y="36380"/>
                </a:cubicBezTo>
                <a:cubicBezTo>
                  <a:pt x="85990" y="41879"/>
                  <a:pt x="81566" y="46302"/>
                  <a:pt x="76068" y="46302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5" name="Text 23"/>
          <p:cNvSpPr/>
          <p:nvPr/>
        </p:nvSpPr>
        <p:spPr>
          <a:xfrm>
            <a:off x="9023985" y="2186940"/>
            <a:ext cx="1750060" cy="296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应对策略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389056" y="2716392"/>
            <a:ext cx="7270750" cy="846667"/>
          </a:xfrm>
          <a:custGeom>
            <a:avLst/>
            <a:gdLst/>
            <a:ahLst/>
            <a:cxnLst/>
            <a:rect l="l" t="t" r="r" b="b"/>
            <a:pathLst>
              <a:path w="7270750" h="846667">
                <a:moveTo>
                  <a:pt x="84667" y="0"/>
                </a:moveTo>
                <a:lnTo>
                  <a:pt x="7186083" y="0"/>
                </a:lnTo>
                <a:cubicBezTo>
                  <a:pt x="7232843" y="0"/>
                  <a:pt x="7270750" y="37907"/>
                  <a:pt x="7270750" y="84667"/>
                </a:cubicBezTo>
                <a:lnTo>
                  <a:pt x="7270750" y="762000"/>
                </a:lnTo>
                <a:cubicBezTo>
                  <a:pt x="7270750" y="808760"/>
                  <a:pt x="7232843" y="846667"/>
                  <a:pt x="7186083" y="846667"/>
                </a:cubicBezTo>
                <a:lnTo>
                  <a:pt x="84667" y="846667"/>
                </a:lnTo>
                <a:cubicBezTo>
                  <a:pt x="37907" y="846667"/>
                  <a:pt x="0" y="808760"/>
                  <a:pt x="0" y="762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7" name="Shape 25"/>
          <p:cNvSpPr/>
          <p:nvPr/>
        </p:nvSpPr>
        <p:spPr>
          <a:xfrm>
            <a:off x="8537222" y="2885726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112580" y="70346"/>
                </a:moveTo>
                <a:lnTo>
                  <a:pt x="86122" y="112679"/>
                </a:lnTo>
                <a:cubicBezTo>
                  <a:pt x="84733" y="114895"/>
                  <a:pt x="82352" y="116284"/>
                  <a:pt x="79739" y="116417"/>
                </a:cubicBezTo>
                <a:cubicBezTo>
                  <a:pt x="77126" y="116549"/>
                  <a:pt x="74612" y="115358"/>
                  <a:pt x="73058" y="113242"/>
                </a:cubicBezTo>
                <a:lnTo>
                  <a:pt x="57183" y="92075"/>
                </a:lnTo>
                <a:cubicBezTo>
                  <a:pt x="54537" y="88569"/>
                  <a:pt x="55265" y="83608"/>
                  <a:pt x="58771" y="80963"/>
                </a:cubicBezTo>
                <a:cubicBezTo>
                  <a:pt x="62276" y="78317"/>
                  <a:pt x="67237" y="79044"/>
                  <a:pt x="69883" y="82550"/>
                </a:cubicBezTo>
                <a:lnTo>
                  <a:pt x="78813" y="94456"/>
                </a:lnTo>
                <a:lnTo>
                  <a:pt x="99120" y="61946"/>
                </a:lnTo>
                <a:cubicBezTo>
                  <a:pt x="101435" y="58241"/>
                  <a:pt x="106329" y="57084"/>
                  <a:pt x="110067" y="59432"/>
                </a:cubicBezTo>
                <a:cubicBezTo>
                  <a:pt x="113804" y="61780"/>
                  <a:pt x="114928" y="66642"/>
                  <a:pt x="112580" y="7037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8" name="Text 26"/>
          <p:cNvSpPr/>
          <p:nvPr/>
        </p:nvSpPr>
        <p:spPr>
          <a:xfrm>
            <a:off x="8812530" y="2843530"/>
            <a:ext cx="2931160" cy="2108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采用成熟数据管道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516056" y="318205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采用OpenDigger成熟的数据采集管道, 获取结构化的指标数据, 避免直接抓取API的速率限制。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388985" y="3689985"/>
            <a:ext cx="7270750" cy="882650"/>
          </a:xfrm>
          <a:custGeom>
            <a:avLst/>
            <a:gdLst/>
            <a:ahLst/>
            <a:cxnLst/>
            <a:rect l="l" t="t" r="r" b="b"/>
            <a:pathLst>
              <a:path w="7270750" h="1100667">
                <a:moveTo>
                  <a:pt x="84663" y="0"/>
                </a:moveTo>
                <a:lnTo>
                  <a:pt x="7186087" y="0"/>
                </a:lnTo>
                <a:cubicBezTo>
                  <a:pt x="7232845" y="0"/>
                  <a:pt x="7270750" y="37905"/>
                  <a:pt x="7270750" y="84663"/>
                </a:cubicBezTo>
                <a:lnTo>
                  <a:pt x="7270750" y="1016003"/>
                </a:lnTo>
                <a:cubicBezTo>
                  <a:pt x="7270750" y="1062762"/>
                  <a:pt x="7232845" y="1100667"/>
                  <a:pt x="71860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1" name="Shape 29"/>
          <p:cNvSpPr/>
          <p:nvPr/>
        </p:nvSpPr>
        <p:spPr>
          <a:xfrm>
            <a:off x="8537222" y="3859392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112580" y="70346"/>
                </a:moveTo>
                <a:lnTo>
                  <a:pt x="86122" y="112679"/>
                </a:lnTo>
                <a:cubicBezTo>
                  <a:pt x="84733" y="114895"/>
                  <a:pt x="82352" y="116284"/>
                  <a:pt x="79739" y="116417"/>
                </a:cubicBezTo>
                <a:cubicBezTo>
                  <a:pt x="77126" y="116549"/>
                  <a:pt x="74612" y="115358"/>
                  <a:pt x="73058" y="113242"/>
                </a:cubicBezTo>
                <a:lnTo>
                  <a:pt x="57183" y="92075"/>
                </a:lnTo>
                <a:cubicBezTo>
                  <a:pt x="54537" y="88569"/>
                  <a:pt x="55265" y="83608"/>
                  <a:pt x="58771" y="80963"/>
                </a:cubicBezTo>
                <a:cubicBezTo>
                  <a:pt x="62276" y="78317"/>
                  <a:pt x="67237" y="79044"/>
                  <a:pt x="69883" y="82550"/>
                </a:cubicBezTo>
                <a:lnTo>
                  <a:pt x="78813" y="94456"/>
                </a:lnTo>
                <a:lnTo>
                  <a:pt x="99120" y="61946"/>
                </a:lnTo>
                <a:cubicBezTo>
                  <a:pt x="101435" y="58241"/>
                  <a:pt x="106329" y="57084"/>
                  <a:pt x="110067" y="59432"/>
                </a:cubicBezTo>
                <a:cubicBezTo>
                  <a:pt x="113804" y="61780"/>
                  <a:pt x="114928" y="66642"/>
                  <a:pt x="112580" y="7037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2" name="Text 30"/>
          <p:cNvSpPr/>
          <p:nvPr/>
        </p:nvSpPr>
        <p:spPr>
          <a:xfrm>
            <a:off x="8812530" y="3816985"/>
            <a:ext cx="2319020" cy="2114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ETL脚本处理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516056" y="4155726"/>
            <a:ext cx="7101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对于Issue讨论等非结构化数据, 编写ETL脚本将其转换为知识库文档条目, 并记录元数据供检索。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389056" y="4699286"/>
            <a:ext cx="7270750" cy="846667"/>
          </a:xfrm>
          <a:custGeom>
            <a:avLst/>
            <a:gdLst/>
            <a:ahLst/>
            <a:cxnLst/>
            <a:rect l="l" t="t" r="r" b="b"/>
            <a:pathLst>
              <a:path w="7270750" h="846667">
                <a:moveTo>
                  <a:pt x="84667" y="0"/>
                </a:moveTo>
                <a:lnTo>
                  <a:pt x="7186083" y="0"/>
                </a:lnTo>
                <a:cubicBezTo>
                  <a:pt x="7232843" y="0"/>
                  <a:pt x="7270750" y="37907"/>
                  <a:pt x="7270750" y="84667"/>
                </a:cubicBezTo>
                <a:lnTo>
                  <a:pt x="7270750" y="762000"/>
                </a:lnTo>
                <a:cubicBezTo>
                  <a:pt x="7270750" y="808760"/>
                  <a:pt x="7232843" y="846667"/>
                  <a:pt x="7186083" y="846667"/>
                </a:cubicBezTo>
                <a:lnTo>
                  <a:pt x="84667" y="846667"/>
                </a:lnTo>
                <a:cubicBezTo>
                  <a:pt x="37907" y="846667"/>
                  <a:pt x="0" y="808760"/>
                  <a:pt x="0" y="762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5" name="Shape 33"/>
          <p:cNvSpPr/>
          <p:nvPr/>
        </p:nvSpPr>
        <p:spPr>
          <a:xfrm>
            <a:off x="8537222" y="5087059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112580" y="70346"/>
                </a:moveTo>
                <a:lnTo>
                  <a:pt x="86122" y="112679"/>
                </a:lnTo>
                <a:cubicBezTo>
                  <a:pt x="84733" y="114895"/>
                  <a:pt x="82352" y="116284"/>
                  <a:pt x="79739" y="116417"/>
                </a:cubicBezTo>
                <a:cubicBezTo>
                  <a:pt x="77126" y="116549"/>
                  <a:pt x="74612" y="115358"/>
                  <a:pt x="73058" y="113242"/>
                </a:cubicBezTo>
                <a:lnTo>
                  <a:pt x="57183" y="92075"/>
                </a:lnTo>
                <a:cubicBezTo>
                  <a:pt x="54537" y="88569"/>
                  <a:pt x="55265" y="83608"/>
                  <a:pt x="58771" y="80963"/>
                </a:cubicBezTo>
                <a:cubicBezTo>
                  <a:pt x="62276" y="78317"/>
                  <a:pt x="67237" y="79044"/>
                  <a:pt x="69883" y="82550"/>
                </a:cubicBezTo>
                <a:lnTo>
                  <a:pt x="78813" y="94456"/>
                </a:lnTo>
                <a:lnTo>
                  <a:pt x="99120" y="61946"/>
                </a:lnTo>
                <a:cubicBezTo>
                  <a:pt x="101435" y="58241"/>
                  <a:pt x="106329" y="57084"/>
                  <a:pt x="110067" y="59432"/>
                </a:cubicBezTo>
                <a:cubicBezTo>
                  <a:pt x="113804" y="61780"/>
                  <a:pt x="114928" y="66642"/>
                  <a:pt x="112580" y="7037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6" name="Text 34"/>
          <p:cNvSpPr/>
          <p:nvPr/>
        </p:nvSpPr>
        <p:spPr>
          <a:xfrm>
            <a:off x="8812530" y="4826000"/>
            <a:ext cx="2919730" cy="2114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数据适配层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516056" y="5164952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编写适配层程序转换数据格式, 严格校验数据质量, 缺失值用合理方法填补或标记。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426720" y="5546090"/>
            <a:ext cx="7616190" cy="3442335"/>
          </a:xfrm>
          <a:custGeom>
            <a:avLst/>
            <a:gdLst/>
            <a:ahLst/>
            <a:cxnLst/>
            <a:rect l="l" t="t" r="r" b="b"/>
            <a:pathLst>
              <a:path w="7616472" h="3901722">
                <a:moveTo>
                  <a:pt x="127001" y="0"/>
                </a:moveTo>
                <a:lnTo>
                  <a:pt x="7489471" y="0"/>
                </a:lnTo>
                <a:cubicBezTo>
                  <a:pt x="7559612" y="0"/>
                  <a:pt x="7616472" y="56860"/>
                  <a:pt x="7616472" y="127001"/>
                </a:cubicBezTo>
                <a:lnTo>
                  <a:pt x="7616472" y="3774721"/>
                </a:lnTo>
                <a:cubicBezTo>
                  <a:pt x="7616472" y="3844862"/>
                  <a:pt x="7559612" y="3901722"/>
                  <a:pt x="7489471" y="3901722"/>
                </a:cubicBezTo>
                <a:lnTo>
                  <a:pt x="127001" y="3901722"/>
                </a:lnTo>
                <a:cubicBezTo>
                  <a:pt x="56860" y="3901722"/>
                  <a:pt x="0" y="3844862"/>
                  <a:pt x="0" y="3774721"/>
                </a:cubicBezTo>
                <a:lnTo>
                  <a:pt x="0" y="127001"/>
                </a:lnTo>
                <a:cubicBezTo>
                  <a:pt x="0" y="56907"/>
                  <a:pt x="56907" y="0"/>
                  <a:pt x="127001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39" name="Shape 37"/>
          <p:cNvSpPr/>
          <p:nvPr/>
        </p:nvSpPr>
        <p:spPr>
          <a:xfrm>
            <a:off x="599722" y="571891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0" name="Shape 38"/>
          <p:cNvSpPr/>
          <p:nvPr/>
        </p:nvSpPr>
        <p:spPr>
          <a:xfrm>
            <a:off x="747889" y="5867077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49609" y="23151"/>
                </a:moveTo>
                <a:cubicBezTo>
                  <a:pt x="49609" y="10377"/>
                  <a:pt x="59986" y="0"/>
                  <a:pt x="72760" y="0"/>
                </a:cubicBezTo>
                <a:lnTo>
                  <a:pt x="82682" y="0"/>
                </a:lnTo>
                <a:cubicBezTo>
                  <a:pt x="90000" y="0"/>
                  <a:pt x="95911" y="5912"/>
                  <a:pt x="95911" y="13229"/>
                </a:cubicBezTo>
                <a:lnTo>
                  <a:pt x="95911" y="198438"/>
                </a:lnTo>
                <a:cubicBezTo>
                  <a:pt x="95911" y="205755"/>
                  <a:pt x="90000" y="211667"/>
                  <a:pt x="82682" y="211667"/>
                </a:cubicBezTo>
                <a:lnTo>
                  <a:pt x="69453" y="211667"/>
                </a:lnTo>
                <a:cubicBezTo>
                  <a:pt x="57133" y="211667"/>
                  <a:pt x="46757" y="203233"/>
                  <a:pt x="43822" y="191823"/>
                </a:cubicBezTo>
                <a:cubicBezTo>
                  <a:pt x="43532" y="191823"/>
                  <a:pt x="43284" y="191823"/>
                  <a:pt x="42995" y="191823"/>
                </a:cubicBezTo>
                <a:cubicBezTo>
                  <a:pt x="24722" y="191823"/>
                  <a:pt x="9922" y="177023"/>
                  <a:pt x="9922" y="158750"/>
                </a:cubicBezTo>
                <a:cubicBezTo>
                  <a:pt x="9922" y="151309"/>
                  <a:pt x="12402" y="144446"/>
                  <a:pt x="16536" y="138906"/>
                </a:cubicBezTo>
                <a:cubicBezTo>
                  <a:pt x="8516" y="132870"/>
                  <a:pt x="3307" y="123279"/>
                  <a:pt x="3307" y="112448"/>
                </a:cubicBezTo>
                <a:cubicBezTo>
                  <a:pt x="3307" y="99674"/>
                  <a:pt x="10583" y="88553"/>
                  <a:pt x="21167" y="83054"/>
                </a:cubicBezTo>
                <a:cubicBezTo>
                  <a:pt x="18231" y="78093"/>
                  <a:pt x="16536" y="72306"/>
                  <a:pt x="16536" y="66146"/>
                </a:cubicBezTo>
                <a:cubicBezTo>
                  <a:pt x="16536" y="47873"/>
                  <a:pt x="31337" y="33073"/>
                  <a:pt x="49609" y="33073"/>
                </a:cubicBezTo>
                <a:lnTo>
                  <a:pt x="49609" y="23151"/>
                </a:lnTo>
                <a:close/>
                <a:moveTo>
                  <a:pt x="162057" y="23151"/>
                </a:moveTo>
                <a:lnTo>
                  <a:pt x="162057" y="33073"/>
                </a:lnTo>
                <a:cubicBezTo>
                  <a:pt x="180330" y="33073"/>
                  <a:pt x="195130" y="47873"/>
                  <a:pt x="195130" y="66146"/>
                </a:cubicBezTo>
                <a:cubicBezTo>
                  <a:pt x="195130" y="72347"/>
                  <a:pt x="193435" y="78135"/>
                  <a:pt x="190500" y="83054"/>
                </a:cubicBezTo>
                <a:cubicBezTo>
                  <a:pt x="201125" y="88553"/>
                  <a:pt x="208359" y="99632"/>
                  <a:pt x="208359" y="112448"/>
                </a:cubicBezTo>
                <a:cubicBezTo>
                  <a:pt x="208359" y="123279"/>
                  <a:pt x="203150" y="132870"/>
                  <a:pt x="195130" y="138906"/>
                </a:cubicBezTo>
                <a:cubicBezTo>
                  <a:pt x="199264" y="144446"/>
                  <a:pt x="201745" y="151309"/>
                  <a:pt x="201745" y="158750"/>
                </a:cubicBezTo>
                <a:cubicBezTo>
                  <a:pt x="201745" y="177023"/>
                  <a:pt x="186945" y="191823"/>
                  <a:pt x="168672" y="191823"/>
                </a:cubicBezTo>
                <a:cubicBezTo>
                  <a:pt x="168382" y="191823"/>
                  <a:pt x="168134" y="191823"/>
                  <a:pt x="167845" y="191823"/>
                </a:cubicBezTo>
                <a:cubicBezTo>
                  <a:pt x="164910" y="203233"/>
                  <a:pt x="154533" y="211667"/>
                  <a:pt x="142214" y="211667"/>
                </a:cubicBezTo>
                <a:lnTo>
                  <a:pt x="128984" y="211667"/>
                </a:lnTo>
                <a:cubicBezTo>
                  <a:pt x="121667" y="211667"/>
                  <a:pt x="115755" y="205755"/>
                  <a:pt x="115755" y="198438"/>
                </a:cubicBezTo>
                <a:lnTo>
                  <a:pt x="115755" y="13229"/>
                </a:lnTo>
                <a:cubicBezTo>
                  <a:pt x="115755" y="5912"/>
                  <a:pt x="121667" y="0"/>
                  <a:pt x="128984" y="0"/>
                </a:cubicBezTo>
                <a:lnTo>
                  <a:pt x="138906" y="0"/>
                </a:lnTo>
                <a:cubicBezTo>
                  <a:pt x="151681" y="0"/>
                  <a:pt x="162057" y="10377"/>
                  <a:pt x="162057" y="23151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41" name="Text 39"/>
          <p:cNvSpPr/>
          <p:nvPr/>
        </p:nvSpPr>
        <p:spPr>
          <a:xfrm>
            <a:off x="1234722" y="5824744"/>
            <a:ext cx="248708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挑战2: 大模型准确性与知识局限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599722" y="6353910"/>
            <a:ext cx="7355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通用LLM可能缺乏开源领域专有知识, 直接应用可能出现幻觉(胡乱编造回答)或无法理解专业名词的问题。对于实时性要求高的数值型问题, 模型容易答非所问。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99722" y="6988910"/>
            <a:ext cx="7270750" cy="1397000"/>
          </a:xfrm>
          <a:custGeom>
            <a:avLst/>
            <a:gdLst/>
            <a:ahLst/>
            <a:cxnLst/>
            <a:rect l="l" t="t" r="r" b="b"/>
            <a:pathLst>
              <a:path w="7270750" h="1397000">
                <a:moveTo>
                  <a:pt x="84672" y="0"/>
                </a:moveTo>
                <a:lnTo>
                  <a:pt x="7186078" y="0"/>
                </a:lnTo>
                <a:cubicBezTo>
                  <a:pt x="7232841" y="0"/>
                  <a:pt x="7270750" y="37909"/>
                  <a:pt x="7270750" y="84672"/>
                </a:cubicBezTo>
                <a:lnTo>
                  <a:pt x="7270750" y="1312328"/>
                </a:lnTo>
                <a:cubicBezTo>
                  <a:pt x="7270750" y="1359091"/>
                  <a:pt x="7232841" y="1397000"/>
                  <a:pt x="71860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4" name="Text 42"/>
          <p:cNvSpPr/>
          <p:nvPr/>
        </p:nvSpPr>
        <p:spPr>
          <a:xfrm>
            <a:off x="726722" y="7115910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缺乏开源治理领域专业知识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6722" y="7412244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无法理解专业术语(巴士系数等)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726722" y="7708577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实时性数据容易过时或错误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726722" y="8004910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可能产生幻觉, 编造回答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216265" y="5546090"/>
            <a:ext cx="7616190" cy="3480435"/>
          </a:xfrm>
          <a:custGeom>
            <a:avLst/>
            <a:gdLst/>
            <a:ahLst/>
            <a:cxnLst/>
            <a:rect l="l" t="t" r="r" b="b"/>
            <a:pathLst>
              <a:path w="7616472" h="3901722">
                <a:moveTo>
                  <a:pt x="127001" y="0"/>
                </a:moveTo>
                <a:lnTo>
                  <a:pt x="7489471" y="0"/>
                </a:lnTo>
                <a:cubicBezTo>
                  <a:pt x="7559612" y="0"/>
                  <a:pt x="7616472" y="56860"/>
                  <a:pt x="7616472" y="127001"/>
                </a:cubicBezTo>
                <a:lnTo>
                  <a:pt x="7616472" y="3774721"/>
                </a:lnTo>
                <a:cubicBezTo>
                  <a:pt x="7616472" y="3844862"/>
                  <a:pt x="7559612" y="3901722"/>
                  <a:pt x="7489471" y="3901722"/>
                </a:cubicBezTo>
                <a:lnTo>
                  <a:pt x="127001" y="3901722"/>
                </a:lnTo>
                <a:cubicBezTo>
                  <a:pt x="56860" y="3901722"/>
                  <a:pt x="0" y="3844862"/>
                  <a:pt x="0" y="3774721"/>
                </a:cubicBezTo>
                <a:lnTo>
                  <a:pt x="0" y="127001"/>
                </a:lnTo>
                <a:cubicBezTo>
                  <a:pt x="0" y="56907"/>
                  <a:pt x="56907" y="0"/>
                  <a:pt x="12700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49" name="Shape 47"/>
          <p:cNvSpPr/>
          <p:nvPr/>
        </p:nvSpPr>
        <p:spPr>
          <a:xfrm>
            <a:off x="8389056" y="571891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50" name="Shape 48"/>
          <p:cNvSpPr/>
          <p:nvPr/>
        </p:nvSpPr>
        <p:spPr>
          <a:xfrm>
            <a:off x="8523993" y="5867077"/>
            <a:ext cx="238125" cy="211667"/>
          </a:xfrm>
          <a:custGeom>
            <a:avLst/>
            <a:gdLst/>
            <a:ahLst/>
            <a:cxnLst/>
            <a:rect l="l" t="t" r="r" b="b"/>
            <a:pathLst>
              <a:path w="238125" h="211667">
                <a:moveTo>
                  <a:pt x="92646" y="40142"/>
                </a:moveTo>
                <a:lnTo>
                  <a:pt x="92646" y="60647"/>
                </a:lnTo>
                <a:lnTo>
                  <a:pt x="92852" y="60854"/>
                </a:lnTo>
                <a:cubicBezTo>
                  <a:pt x="95539" y="26789"/>
                  <a:pt x="124023" y="0"/>
                  <a:pt x="158791" y="0"/>
                </a:cubicBezTo>
                <a:cubicBezTo>
                  <a:pt x="167101" y="0"/>
                  <a:pt x="175080" y="1530"/>
                  <a:pt x="182397" y="4341"/>
                </a:cubicBezTo>
                <a:cubicBezTo>
                  <a:pt x="186531" y="5912"/>
                  <a:pt x="187275" y="11162"/>
                  <a:pt x="184175" y="14304"/>
                </a:cubicBezTo>
                <a:lnTo>
                  <a:pt x="147505" y="50974"/>
                </a:lnTo>
                <a:cubicBezTo>
                  <a:pt x="146265" y="52214"/>
                  <a:pt x="145562" y="53909"/>
                  <a:pt x="145562" y="55645"/>
                </a:cubicBezTo>
                <a:lnTo>
                  <a:pt x="145562" y="72760"/>
                </a:lnTo>
                <a:cubicBezTo>
                  <a:pt x="145562" y="76398"/>
                  <a:pt x="148539" y="79375"/>
                  <a:pt x="152177" y="79375"/>
                </a:cubicBezTo>
                <a:lnTo>
                  <a:pt x="169292" y="79375"/>
                </a:lnTo>
                <a:cubicBezTo>
                  <a:pt x="171028" y="79375"/>
                  <a:pt x="172723" y="78672"/>
                  <a:pt x="173964" y="77432"/>
                </a:cubicBezTo>
                <a:lnTo>
                  <a:pt x="210633" y="40762"/>
                </a:lnTo>
                <a:cubicBezTo>
                  <a:pt x="213775" y="37620"/>
                  <a:pt x="219025" y="38406"/>
                  <a:pt x="220596" y="42540"/>
                </a:cubicBezTo>
                <a:cubicBezTo>
                  <a:pt x="223408" y="49857"/>
                  <a:pt x="224937" y="57836"/>
                  <a:pt x="224937" y="66146"/>
                </a:cubicBezTo>
                <a:cubicBezTo>
                  <a:pt x="224937" y="91199"/>
                  <a:pt x="211005" y="113027"/>
                  <a:pt x="190417" y="124230"/>
                </a:cubicBezTo>
                <a:lnTo>
                  <a:pt x="224110" y="157923"/>
                </a:lnTo>
                <a:cubicBezTo>
                  <a:pt x="231841" y="165654"/>
                  <a:pt x="231841" y="178222"/>
                  <a:pt x="224110" y="185994"/>
                </a:cubicBezTo>
                <a:lnTo>
                  <a:pt x="199264" y="210840"/>
                </a:lnTo>
                <a:cubicBezTo>
                  <a:pt x="191534" y="218571"/>
                  <a:pt x="178966" y="218571"/>
                  <a:pt x="171194" y="210840"/>
                </a:cubicBezTo>
                <a:lnTo>
                  <a:pt x="119104" y="158750"/>
                </a:lnTo>
                <a:cubicBezTo>
                  <a:pt x="107776" y="147423"/>
                  <a:pt x="105213" y="130679"/>
                  <a:pt x="111456" y="116871"/>
                </a:cubicBezTo>
                <a:lnTo>
                  <a:pt x="73959" y="79375"/>
                </a:lnTo>
                <a:lnTo>
                  <a:pt x="53454" y="79375"/>
                </a:lnTo>
                <a:cubicBezTo>
                  <a:pt x="49031" y="79375"/>
                  <a:pt x="44896" y="77184"/>
                  <a:pt x="42457" y="73505"/>
                </a:cubicBezTo>
                <a:lnTo>
                  <a:pt x="9674" y="24350"/>
                </a:lnTo>
                <a:cubicBezTo>
                  <a:pt x="7938" y="21745"/>
                  <a:pt x="8268" y="18231"/>
                  <a:pt x="10501" y="15999"/>
                </a:cubicBezTo>
                <a:lnTo>
                  <a:pt x="29270" y="-2770"/>
                </a:lnTo>
                <a:cubicBezTo>
                  <a:pt x="31502" y="-5002"/>
                  <a:pt x="34975" y="-5333"/>
                  <a:pt x="37620" y="-3597"/>
                </a:cubicBezTo>
                <a:lnTo>
                  <a:pt x="86775" y="29146"/>
                </a:lnTo>
                <a:cubicBezTo>
                  <a:pt x="90454" y="31585"/>
                  <a:pt x="92646" y="35719"/>
                  <a:pt x="92646" y="40142"/>
                </a:cubicBezTo>
                <a:close/>
                <a:moveTo>
                  <a:pt x="89132" y="122618"/>
                </a:moveTo>
                <a:cubicBezTo>
                  <a:pt x="86527" y="137914"/>
                  <a:pt x="90124" y="154078"/>
                  <a:pt x="100046" y="167018"/>
                </a:cubicBezTo>
                <a:lnTo>
                  <a:pt x="60771" y="206251"/>
                </a:lnTo>
                <a:cubicBezTo>
                  <a:pt x="49155" y="217868"/>
                  <a:pt x="30303" y="217868"/>
                  <a:pt x="18686" y="206251"/>
                </a:cubicBezTo>
                <a:cubicBezTo>
                  <a:pt x="7069" y="194634"/>
                  <a:pt x="7069" y="175783"/>
                  <a:pt x="18686" y="164166"/>
                </a:cubicBezTo>
                <a:lnTo>
                  <a:pt x="74662" y="108190"/>
                </a:lnTo>
                <a:lnTo>
                  <a:pt x="89132" y="122659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1" name="Text 49"/>
          <p:cNvSpPr/>
          <p:nvPr/>
        </p:nvSpPr>
        <p:spPr>
          <a:xfrm>
            <a:off x="9024056" y="5824744"/>
            <a:ext cx="7831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应对策略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8389056" y="6353910"/>
            <a:ext cx="7270750" cy="1058333"/>
          </a:xfrm>
          <a:custGeom>
            <a:avLst/>
            <a:gdLst/>
            <a:ahLst/>
            <a:cxnLst/>
            <a:rect l="l" t="t" r="r" b="b"/>
            <a:pathLst>
              <a:path w="7270750" h="1058333">
                <a:moveTo>
                  <a:pt x="84667" y="0"/>
                </a:moveTo>
                <a:lnTo>
                  <a:pt x="7186083" y="0"/>
                </a:lnTo>
                <a:cubicBezTo>
                  <a:pt x="7232843" y="0"/>
                  <a:pt x="7270750" y="37907"/>
                  <a:pt x="7270750" y="84667"/>
                </a:cubicBezTo>
                <a:lnTo>
                  <a:pt x="7270750" y="973667"/>
                </a:lnTo>
                <a:cubicBezTo>
                  <a:pt x="7270750" y="1020427"/>
                  <a:pt x="7232843" y="1058333"/>
                  <a:pt x="7186083" y="1058333"/>
                </a:cubicBezTo>
                <a:lnTo>
                  <a:pt x="84667" y="1058333"/>
                </a:lnTo>
                <a:cubicBezTo>
                  <a:pt x="37907" y="1058333"/>
                  <a:pt x="0" y="1020427"/>
                  <a:pt x="0" y="973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3" name="Shape 51"/>
          <p:cNvSpPr/>
          <p:nvPr/>
        </p:nvSpPr>
        <p:spPr>
          <a:xfrm>
            <a:off x="8537222" y="6523244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0"/>
                </a:moveTo>
                <a:cubicBezTo>
                  <a:pt x="86188" y="0"/>
                  <a:pt x="87709" y="331"/>
                  <a:pt x="89098" y="959"/>
                </a:cubicBezTo>
                <a:lnTo>
                  <a:pt x="151408" y="27384"/>
                </a:lnTo>
                <a:cubicBezTo>
                  <a:pt x="158684" y="30460"/>
                  <a:pt x="164108" y="37637"/>
                  <a:pt x="164075" y="46302"/>
                </a:cubicBezTo>
                <a:cubicBezTo>
                  <a:pt x="163909" y="79110"/>
                  <a:pt x="150416" y="139138"/>
                  <a:pt x="93431" y="166423"/>
                </a:cubicBezTo>
                <a:cubicBezTo>
                  <a:pt x="87908" y="169069"/>
                  <a:pt x="81492" y="169069"/>
                  <a:pt x="75968" y="166423"/>
                </a:cubicBezTo>
                <a:cubicBezTo>
                  <a:pt x="18951" y="139138"/>
                  <a:pt x="5490" y="79110"/>
                  <a:pt x="5325" y="46302"/>
                </a:cubicBezTo>
                <a:cubicBezTo>
                  <a:pt x="5292" y="37637"/>
                  <a:pt x="10716" y="30460"/>
                  <a:pt x="17992" y="27384"/>
                </a:cubicBezTo>
                <a:lnTo>
                  <a:pt x="80268" y="959"/>
                </a:lnTo>
                <a:cubicBezTo>
                  <a:pt x="81657" y="331"/>
                  <a:pt x="83145" y="0"/>
                  <a:pt x="84667" y="0"/>
                </a:cubicBezTo>
                <a:close/>
                <a:moveTo>
                  <a:pt x="84667" y="22093"/>
                </a:moveTo>
                <a:lnTo>
                  <a:pt x="84667" y="147141"/>
                </a:lnTo>
                <a:cubicBezTo>
                  <a:pt x="130307" y="125049"/>
                  <a:pt x="142577" y="76101"/>
                  <a:pt x="142875" y="46798"/>
                </a:cubicBezTo>
                <a:lnTo>
                  <a:pt x="84667" y="22126"/>
                </a:lnTo>
                <a:lnTo>
                  <a:pt x="84667" y="22126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4" name="Text 52"/>
          <p:cNvSpPr/>
          <p:nvPr/>
        </p:nvSpPr>
        <p:spPr>
          <a:xfrm>
            <a:off x="8812389" y="6480910"/>
            <a:ext cx="1016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RAG提高准确率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516056" y="6777244"/>
            <a:ext cx="7101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模型回答前总是先检索相关事实依据, 不凭空回答。精心设计Prompt模板, 明确要求模型引用检索结果。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8389056" y="7539244"/>
            <a:ext cx="7270750" cy="804333"/>
          </a:xfrm>
          <a:custGeom>
            <a:avLst/>
            <a:gdLst/>
            <a:ahLst/>
            <a:cxnLst/>
            <a:rect l="l" t="t" r="r" b="b"/>
            <a:pathLst>
              <a:path w="7270750" h="804333">
                <a:moveTo>
                  <a:pt x="84664" y="0"/>
                </a:moveTo>
                <a:lnTo>
                  <a:pt x="7186086" y="0"/>
                </a:lnTo>
                <a:cubicBezTo>
                  <a:pt x="7232845" y="0"/>
                  <a:pt x="7270750" y="37905"/>
                  <a:pt x="7270750" y="84664"/>
                </a:cubicBezTo>
                <a:lnTo>
                  <a:pt x="7270750" y="719669"/>
                </a:lnTo>
                <a:cubicBezTo>
                  <a:pt x="7270750" y="766428"/>
                  <a:pt x="7232845" y="804333"/>
                  <a:pt x="7186086" y="804333"/>
                </a:cubicBezTo>
                <a:lnTo>
                  <a:pt x="84664" y="804333"/>
                </a:lnTo>
                <a:cubicBezTo>
                  <a:pt x="37905" y="804333"/>
                  <a:pt x="0" y="766428"/>
                  <a:pt x="0" y="719669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7" name="Shape 55"/>
          <p:cNvSpPr/>
          <p:nvPr/>
        </p:nvSpPr>
        <p:spPr>
          <a:xfrm>
            <a:off x="8526639" y="7708577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5875" y="64757"/>
                </a:moveTo>
                <a:lnTo>
                  <a:pt x="85064" y="93233"/>
                </a:lnTo>
                <a:cubicBezTo>
                  <a:pt x="88305" y="94555"/>
                  <a:pt x="91744" y="95250"/>
                  <a:pt x="95250" y="95250"/>
                </a:cubicBezTo>
                <a:cubicBezTo>
                  <a:pt x="98756" y="95250"/>
                  <a:pt x="102195" y="94555"/>
                  <a:pt x="105436" y="93233"/>
                </a:cubicBezTo>
                <a:lnTo>
                  <a:pt x="185605" y="60226"/>
                </a:lnTo>
                <a:cubicBezTo>
                  <a:pt x="188582" y="59002"/>
                  <a:pt x="190500" y="56125"/>
                  <a:pt x="190500" y="52917"/>
                </a:cubicBezTo>
                <a:cubicBezTo>
                  <a:pt x="190500" y="49709"/>
                  <a:pt x="188582" y="46831"/>
                  <a:pt x="185605" y="45608"/>
                </a:cubicBezTo>
                <a:lnTo>
                  <a:pt x="105436" y="12601"/>
                </a:lnTo>
                <a:cubicBezTo>
                  <a:pt x="102195" y="11278"/>
                  <a:pt x="98756" y="10583"/>
                  <a:pt x="95250" y="10583"/>
                </a:cubicBezTo>
                <a:cubicBezTo>
                  <a:pt x="91744" y="10583"/>
                  <a:pt x="88305" y="11278"/>
                  <a:pt x="85064" y="12601"/>
                </a:cubicBezTo>
                <a:lnTo>
                  <a:pt x="4895" y="45608"/>
                </a:lnTo>
                <a:cubicBezTo>
                  <a:pt x="1918" y="46831"/>
                  <a:pt x="0" y="49709"/>
                  <a:pt x="0" y="52917"/>
                </a:cubicBezTo>
                <a:lnTo>
                  <a:pt x="0" y="150813"/>
                </a:lnTo>
                <a:cubicBezTo>
                  <a:pt x="0" y="155211"/>
                  <a:pt x="3539" y="158750"/>
                  <a:pt x="7938" y="158750"/>
                </a:cubicBezTo>
                <a:cubicBezTo>
                  <a:pt x="12336" y="158750"/>
                  <a:pt x="15875" y="155211"/>
                  <a:pt x="15875" y="150813"/>
                </a:cubicBezTo>
                <a:lnTo>
                  <a:pt x="15875" y="64757"/>
                </a:lnTo>
                <a:close/>
                <a:moveTo>
                  <a:pt x="31750" y="88470"/>
                </a:moveTo>
                <a:lnTo>
                  <a:pt x="31750" y="127000"/>
                </a:lnTo>
                <a:cubicBezTo>
                  <a:pt x="31750" y="144529"/>
                  <a:pt x="60193" y="158750"/>
                  <a:pt x="95250" y="158750"/>
                </a:cubicBezTo>
                <a:cubicBezTo>
                  <a:pt x="130307" y="158750"/>
                  <a:pt x="158750" y="144529"/>
                  <a:pt x="158750" y="127000"/>
                </a:cubicBezTo>
                <a:lnTo>
                  <a:pt x="158750" y="88437"/>
                </a:lnTo>
                <a:lnTo>
                  <a:pt x="111489" y="107917"/>
                </a:lnTo>
                <a:cubicBezTo>
                  <a:pt x="106329" y="110034"/>
                  <a:pt x="100839" y="111125"/>
                  <a:pt x="95250" y="111125"/>
                </a:cubicBezTo>
                <a:cubicBezTo>
                  <a:pt x="89661" y="111125"/>
                  <a:pt x="84171" y="110034"/>
                  <a:pt x="79011" y="107917"/>
                </a:cubicBezTo>
                <a:lnTo>
                  <a:pt x="31750" y="88437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8" name="Text 56"/>
          <p:cNvSpPr/>
          <p:nvPr/>
        </p:nvSpPr>
        <p:spPr>
          <a:xfrm>
            <a:off x="8812389" y="7666244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领域微调</a:t>
            </a:r>
            <a:endParaRPr lang="en-US" sz="1600" dirty="0"/>
          </a:p>
        </p:txBody>
      </p:sp>
      <p:sp>
        <p:nvSpPr>
          <p:cNvPr id="59" name="Text 57"/>
          <p:cNvSpPr/>
          <p:nvPr/>
        </p:nvSpPr>
        <p:spPr>
          <a:xfrm>
            <a:off x="8516056" y="7962577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收集开源治理相关Q&amp;A数据, 对开源中文场景下的开源大模型进行进一步训练, 提升专业性。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518583" y="550333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06325" y="104428"/>
                </a:moveTo>
                <a:cubicBezTo>
                  <a:pt x="212378" y="102791"/>
                  <a:pt x="218728" y="105668"/>
                  <a:pt x="221456" y="111274"/>
                </a:cubicBezTo>
                <a:lnTo>
                  <a:pt x="230684" y="129927"/>
                </a:lnTo>
                <a:cubicBezTo>
                  <a:pt x="235793" y="130621"/>
                  <a:pt x="240804" y="132011"/>
                  <a:pt x="245517" y="133945"/>
                </a:cubicBezTo>
                <a:lnTo>
                  <a:pt x="262880" y="122386"/>
                </a:lnTo>
                <a:cubicBezTo>
                  <a:pt x="268089" y="118914"/>
                  <a:pt x="274985" y="119608"/>
                  <a:pt x="279400" y="124023"/>
                </a:cubicBezTo>
                <a:lnTo>
                  <a:pt x="288925" y="133548"/>
                </a:lnTo>
                <a:cubicBezTo>
                  <a:pt x="293340" y="137964"/>
                  <a:pt x="294035" y="144909"/>
                  <a:pt x="290562" y="150068"/>
                </a:cubicBezTo>
                <a:lnTo>
                  <a:pt x="279003" y="167382"/>
                </a:lnTo>
                <a:cubicBezTo>
                  <a:pt x="279946" y="169714"/>
                  <a:pt x="280789" y="172145"/>
                  <a:pt x="281484" y="174675"/>
                </a:cubicBezTo>
                <a:cubicBezTo>
                  <a:pt x="282178" y="177205"/>
                  <a:pt x="282625" y="179685"/>
                  <a:pt x="282972" y="182215"/>
                </a:cubicBezTo>
                <a:lnTo>
                  <a:pt x="301675" y="191443"/>
                </a:lnTo>
                <a:cubicBezTo>
                  <a:pt x="307280" y="194221"/>
                  <a:pt x="310158" y="200571"/>
                  <a:pt x="308521" y="206573"/>
                </a:cubicBezTo>
                <a:lnTo>
                  <a:pt x="305048" y="219571"/>
                </a:lnTo>
                <a:cubicBezTo>
                  <a:pt x="303411" y="225574"/>
                  <a:pt x="297805" y="229642"/>
                  <a:pt x="291554" y="229245"/>
                </a:cubicBezTo>
                <a:lnTo>
                  <a:pt x="270718" y="227905"/>
                </a:lnTo>
                <a:cubicBezTo>
                  <a:pt x="267593" y="231924"/>
                  <a:pt x="263971" y="235645"/>
                  <a:pt x="259854" y="238820"/>
                </a:cubicBezTo>
                <a:lnTo>
                  <a:pt x="261193" y="259606"/>
                </a:lnTo>
                <a:cubicBezTo>
                  <a:pt x="261590" y="265857"/>
                  <a:pt x="257522" y="271512"/>
                  <a:pt x="251520" y="273100"/>
                </a:cubicBezTo>
                <a:lnTo>
                  <a:pt x="238522" y="276572"/>
                </a:lnTo>
                <a:cubicBezTo>
                  <a:pt x="232470" y="278209"/>
                  <a:pt x="226169" y="275332"/>
                  <a:pt x="223391" y="269726"/>
                </a:cubicBezTo>
                <a:lnTo>
                  <a:pt x="214164" y="251073"/>
                </a:lnTo>
                <a:cubicBezTo>
                  <a:pt x="209054" y="250379"/>
                  <a:pt x="204043" y="248989"/>
                  <a:pt x="199330" y="247055"/>
                </a:cubicBezTo>
                <a:lnTo>
                  <a:pt x="181967" y="258614"/>
                </a:lnTo>
                <a:cubicBezTo>
                  <a:pt x="176758" y="262086"/>
                  <a:pt x="169863" y="261392"/>
                  <a:pt x="165447" y="256977"/>
                </a:cubicBezTo>
                <a:lnTo>
                  <a:pt x="155922" y="247452"/>
                </a:lnTo>
                <a:cubicBezTo>
                  <a:pt x="151507" y="243036"/>
                  <a:pt x="150813" y="236141"/>
                  <a:pt x="154285" y="230932"/>
                </a:cubicBezTo>
                <a:lnTo>
                  <a:pt x="165844" y="213568"/>
                </a:lnTo>
                <a:cubicBezTo>
                  <a:pt x="164902" y="211237"/>
                  <a:pt x="164058" y="208806"/>
                  <a:pt x="163364" y="206276"/>
                </a:cubicBezTo>
                <a:cubicBezTo>
                  <a:pt x="162669" y="203746"/>
                  <a:pt x="162223" y="201216"/>
                  <a:pt x="161875" y="198735"/>
                </a:cubicBezTo>
                <a:lnTo>
                  <a:pt x="143173" y="189508"/>
                </a:lnTo>
                <a:cubicBezTo>
                  <a:pt x="137567" y="186730"/>
                  <a:pt x="134739" y="180380"/>
                  <a:pt x="136327" y="174377"/>
                </a:cubicBezTo>
                <a:lnTo>
                  <a:pt x="139799" y="161379"/>
                </a:lnTo>
                <a:cubicBezTo>
                  <a:pt x="141436" y="155377"/>
                  <a:pt x="147042" y="151309"/>
                  <a:pt x="153293" y="151705"/>
                </a:cubicBezTo>
                <a:lnTo>
                  <a:pt x="174079" y="153045"/>
                </a:lnTo>
                <a:cubicBezTo>
                  <a:pt x="177205" y="149027"/>
                  <a:pt x="180826" y="145306"/>
                  <a:pt x="184944" y="142131"/>
                </a:cubicBezTo>
                <a:lnTo>
                  <a:pt x="183604" y="121394"/>
                </a:lnTo>
                <a:cubicBezTo>
                  <a:pt x="183207" y="115143"/>
                  <a:pt x="187275" y="109488"/>
                  <a:pt x="193278" y="107900"/>
                </a:cubicBezTo>
                <a:lnTo>
                  <a:pt x="206276" y="104428"/>
                </a:lnTo>
                <a:close/>
                <a:moveTo>
                  <a:pt x="222448" y="168672"/>
                </a:moveTo>
                <a:cubicBezTo>
                  <a:pt x="210401" y="168686"/>
                  <a:pt x="200631" y="178478"/>
                  <a:pt x="200645" y="190525"/>
                </a:cubicBezTo>
                <a:cubicBezTo>
                  <a:pt x="200659" y="202572"/>
                  <a:pt x="210451" y="212342"/>
                  <a:pt x="222498" y="212328"/>
                </a:cubicBezTo>
                <a:cubicBezTo>
                  <a:pt x="234545" y="212314"/>
                  <a:pt x="244315" y="202522"/>
                  <a:pt x="244301" y="190475"/>
                </a:cubicBezTo>
                <a:cubicBezTo>
                  <a:pt x="244288" y="178428"/>
                  <a:pt x="234496" y="168658"/>
                  <a:pt x="222448" y="168672"/>
                </a:cubicBezTo>
                <a:close/>
                <a:moveTo>
                  <a:pt x="111571" y="-22572"/>
                </a:moveTo>
                <a:lnTo>
                  <a:pt x="124569" y="-19100"/>
                </a:lnTo>
                <a:cubicBezTo>
                  <a:pt x="130572" y="-17462"/>
                  <a:pt x="134640" y="-11807"/>
                  <a:pt x="134243" y="-5606"/>
                </a:cubicBezTo>
                <a:lnTo>
                  <a:pt x="132904" y="15131"/>
                </a:lnTo>
                <a:cubicBezTo>
                  <a:pt x="137021" y="18306"/>
                  <a:pt x="140643" y="21977"/>
                  <a:pt x="143768" y="26045"/>
                </a:cubicBezTo>
                <a:lnTo>
                  <a:pt x="164604" y="24705"/>
                </a:lnTo>
                <a:cubicBezTo>
                  <a:pt x="170805" y="24309"/>
                  <a:pt x="176461" y="28377"/>
                  <a:pt x="178098" y="34379"/>
                </a:cubicBezTo>
                <a:lnTo>
                  <a:pt x="181570" y="47377"/>
                </a:lnTo>
                <a:cubicBezTo>
                  <a:pt x="183158" y="53380"/>
                  <a:pt x="180330" y="59730"/>
                  <a:pt x="174724" y="62508"/>
                </a:cubicBezTo>
                <a:lnTo>
                  <a:pt x="156021" y="71735"/>
                </a:lnTo>
                <a:cubicBezTo>
                  <a:pt x="155674" y="74265"/>
                  <a:pt x="155178" y="76795"/>
                  <a:pt x="154533" y="79276"/>
                </a:cubicBezTo>
                <a:cubicBezTo>
                  <a:pt x="153888" y="81756"/>
                  <a:pt x="152995" y="84237"/>
                  <a:pt x="152053" y="86568"/>
                </a:cubicBezTo>
                <a:lnTo>
                  <a:pt x="163612" y="103932"/>
                </a:lnTo>
                <a:cubicBezTo>
                  <a:pt x="167084" y="109141"/>
                  <a:pt x="166390" y="116036"/>
                  <a:pt x="161975" y="120452"/>
                </a:cubicBezTo>
                <a:lnTo>
                  <a:pt x="152450" y="129977"/>
                </a:lnTo>
                <a:cubicBezTo>
                  <a:pt x="148034" y="134392"/>
                  <a:pt x="141139" y="135086"/>
                  <a:pt x="135930" y="131614"/>
                </a:cubicBezTo>
                <a:lnTo>
                  <a:pt x="118566" y="120055"/>
                </a:lnTo>
                <a:cubicBezTo>
                  <a:pt x="113854" y="121989"/>
                  <a:pt x="108843" y="123379"/>
                  <a:pt x="103733" y="124073"/>
                </a:cubicBezTo>
                <a:lnTo>
                  <a:pt x="94506" y="142726"/>
                </a:lnTo>
                <a:cubicBezTo>
                  <a:pt x="91728" y="148332"/>
                  <a:pt x="85378" y="151160"/>
                  <a:pt x="79375" y="149572"/>
                </a:cubicBezTo>
                <a:lnTo>
                  <a:pt x="66377" y="146100"/>
                </a:lnTo>
                <a:cubicBezTo>
                  <a:pt x="60325" y="144463"/>
                  <a:pt x="56307" y="138807"/>
                  <a:pt x="56704" y="132606"/>
                </a:cubicBezTo>
                <a:lnTo>
                  <a:pt x="58043" y="111820"/>
                </a:lnTo>
                <a:cubicBezTo>
                  <a:pt x="53925" y="108645"/>
                  <a:pt x="50304" y="104973"/>
                  <a:pt x="47179" y="100905"/>
                </a:cubicBezTo>
                <a:lnTo>
                  <a:pt x="26343" y="102245"/>
                </a:lnTo>
                <a:cubicBezTo>
                  <a:pt x="20141" y="102642"/>
                  <a:pt x="14486" y="98574"/>
                  <a:pt x="12849" y="92571"/>
                </a:cubicBezTo>
                <a:lnTo>
                  <a:pt x="9376" y="79573"/>
                </a:lnTo>
                <a:cubicBezTo>
                  <a:pt x="7789" y="73571"/>
                  <a:pt x="10616" y="67221"/>
                  <a:pt x="16222" y="64443"/>
                </a:cubicBezTo>
                <a:lnTo>
                  <a:pt x="34925" y="55215"/>
                </a:lnTo>
                <a:cubicBezTo>
                  <a:pt x="35272" y="52685"/>
                  <a:pt x="35768" y="50205"/>
                  <a:pt x="36413" y="47675"/>
                </a:cubicBezTo>
                <a:cubicBezTo>
                  <a:pt x="37108" y="45145"/>
                  <a:pt x="37902" y="42714"/>
                  <a:pt x="38894" y="40382"/>
                </a:cubicBezTo>
                <a:lnTo>
                  <a:pt x="27335" y="23068"/>
                </a:lnTo>
                <a:cubicBezTo>
                  <a:pt x="23862" y="17859"/>
                  <a:pt x="24557" y="10964"/>
                  <a:pt x="28972" y="6548"/>
                </a:cubicBezTo>
                <a:lnTo>
                  <a:pt x="38497" y="-2977"/>
                </a:lnTo>
                <a:cubicBezTo>
                  <a:pt x="42912" y="-7392"/>
                  <a:pt x="49808" y="-8086"/>
                  <a:pt x="55017" y="-4614"/>
                </a:cubicBezTo>
                <a:lnTo>
                  <a:pt x="72380" y="6945"/>
                </a:lnTo>
                <a:cubicBezTo>
                  <a:pt x="77093" y="5011"/>
                  <a:pt x="82104" y="3621"/>
                  <a:pt x="87213" y="2927"/>
                </a:cubicBezTo>
                <a:lnTo>
                  <a:pt x="96441" y="-15726"/>
                </a:lnTo>
                <a:cubicBezTo>
                  <a:pt x="99219" y="-21332"/>
                  <a:pt x="105519" y="-24160"/>
                  <a:pt x="111571" y="-22572"/>
                </a:cubicBezTo>
                <a:close/>
                <a:moveTo>
                  <a:pt x="95448" y="41672"/>
                </a:moveTo>
                <a:cubicBezTo>
                  <a:pt x="83401" y="41672"/>
                  <a:pt x="73620" y="51453"/>
                  <a:pt x="73620" y="63500"/>
                </a:cubicBezTo>
                <a:cubicBezTo>
                  <a:pt x="73620" y="75547"/>
                  <a:pt x="83401" y="85328"/>
                  <a:pt x="95448" y="85328"/>
                </a:cubicBezTo>
                <a:cubicBezTo>
                  <a:pt x="107496" y="85328"/>
                  <a:pt x="117277" y="75547"/>
                  <a:pt x="117277" y="63500"/>
                </a:cubicBezTo>
                <a:cubicBezTo>
                  <a:pt x="117277" y="51453"/>
                  <a:pt x="107496" y="41672"/>
                  <a:pt x="95448" y="41672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33443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CHALLENGES &amp; SOLUTIONS - PART 2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技术难点与挑战应对策略(</a:t>
            </a:r>
            <a:r>
              <a:rPr lang="zh-CN" alt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中</a:t>
            </a: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)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26720" y="1908810"/>
            <a:ext cx="7616190" cy="3438525"/>
          </a:xfrm>
          <a:custGeom>
            <a:avLst/>
            <a:gdLst/>
            <a:ahLst/>
            <a:cxnLst/>
            <a:rect l="l" t="t" r="r" b="b"/>
            <a:pathLst>
              <a:path w="7616472" h="6272389">
                <a:moveTo>
                  <a:pt x="127016" y="0"/>
                </a:moveTo>
                <a:lnTo>
                  <a:pt x="7489456" y="0"/>
                </a:lnTo>
                <a:cubicBezTo>
                  <a:pt x="7559605" y="0"/>
                  <a:pt x="7616472" y="56867"/>
                  <a:pt x="7616472" y="127016"/>
                </a:cubicBezTo>
                <a:lnTo>
                  <a:pt x="7616472" y="6145373"/>
                </a:lnTo>
                <a:cubicBezTo>
                  <a:pt x="7616472" y="6215522"/>
                  <a:pt x="7559605" y="6272389"/>
                  <a:pt x="7489456" y="6272389"/>
                </a:cubicBezTo>
                <a:lnTo>
                  <a:pt x="127016" y="6272389"/>
                </a:lnTo>
                <a:cubicBezTo>
                  <a:pt x="56867" y="6272389"/>
                  <a:pt x="0" y="6215522"/>
                  <a:pt x="0" y="6145373"/>
                </a:cubicBezTo>
                <a:lnTo>
                  <a:pt x="0" y="127016"/>
                </a:lnTo>
                <a:cubicBezTo>
                  <a:pt x="0" y="56867"/>
                  <a:pt x="56867" y="0"/>
                  <a:pt x="127016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99722" y="208139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9" name="Shape 7"/>
          <p:cNvSpPr/>
          <p:nvPr/>
        </p:nvSpPr>
        <p:spPr>
          <a:xfrm>
            <a:off x="747889" y="2229559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0" y="105833"/>
                </a:moveTo>
                <a:cubicBezTo>
                  <a:pt x="0" y="47422"/>
                  <a:pt x="47422" y="0"/>
                  <a:pt x="105833" y="0"/>
                </a:cubicBezTo>
                <a:cubicBezTo>
                  <a:pt x="164244" y="0"/>
                  <a:pt x="211667" y="47422"/>
                  <a:pt x="211667" y="105833"/>
                </a:cubicBezTo>
                <a:cubicBezTo>
                  <a:pt x="211667" y="164244"/>
                  <a:pt x="164244" y="211667"/>
                  <a:pt x="105833" y="211667"/>
                </a:cubicBezTo>
                <a:cubicBezTo>
                  <a:pt x="47422" y="211667"/>
                  <a:pt x="0" y="164244"/>
                  <a:pt x="0" y="105833"/>
                </a:cubicBezTo>
                <a:close/>
                <a:moveTo>
                  <a:pt x="119063" y="39688"/>
                </a:moveTo>
                <a:cubicBezTo>
                  <a:pt x="119063" y="32386"/>
                  <a:pt x="113135" y="26458"/>
                  <a:pt x="105833" y="26458"/>
                </a:cubicBezTo>
                <a:cubicBezTo>
                  <a:pt x="98532" y="26458"/>
                  <a:pt x="92604" y="32386"/>
                  <a:pt x="92604" y="39688"/>
                </a:cubicBezTo>
                <a:cubicBezTo>
                  <a:pt x="92604" y="46989"/>
                  <a:pt x="98532" y="52917"/>
                  <a:pt x="105833" y="52917"/>
                </a:cubicBezTo>
                <a:cubicBezTo>
                  <a:pt x="113135" y="52917"/>
                  <a:pt x="119063" y="46989"/>
                  <a:pt x="119063" y="39688"/>
                </a:cubicBezTo>
                <a:close/>
                <a:moveTo>
                  <a:pt x="105833" y="171979"/>
                </a:moveTo>
                <a:cubicBezTo>
                  <a:pt x="120427" y="171979"/>
                  <a:pt x="132292" y="160114"/>
                  <a:pt x="132292" y="145521"/>
                </a:cubicBezTo>
                <a:cubicBezTo>
                  <a:pt x="132292" y="138824"/>
                  <a:pt x="129811" y="132664"/>
                  <a:pt x="125677" y="128034"/>
                </a:cubicBezTo>
                <a:lnTo>
                  <a:pt x="154409" y="70611"/>
                </a:lnTo>
                <a:cubicBezTo>
                  <a:pt x="156848" y="65691"/>
                  <a:pt x="154864" y="59738"/>
                  <a:pt x="149986" y="57299"/>
                </a:cubicBezTo>
                <a:cubicBezTo>
                  <a:pt x="145107" y="54860"/>
                  <a:pt x="139113" y="56844"/>
                  <a:pt x="136674" y="61722"/>
                </a:cubicBezTo>
                <a:lnTo>
                  <a:pt x="107942" y="119145"/>
                </a:lnTo>
                <a:cubicBezTo>
                  <a:pt x="107239" y="119104"/>
                  <a:pt x="106536" y="119063"/>
                  <a:pt x="105833" y="119063"/>
                </a:cubicBezTo>
                <a:cubicBezTo>
                  <a:pt x="91240" y="119063"/>
                  <a:pt x="79375" y="130927"/>
                  <a:pt x="79375" y="145521"/>
                </a:cubicBezTo>
                <a:cubicBezTo>
                  <a:pt x="79375" y="160114"/>
                  <a:pt x="91240" y="171979"/>
                  <a:pt x="105833" y="171979"/>
                </a:cubicBezTo>
                <a:close/>
                <a:moveTo>
                  <a:pt x="72760" y="59531"/>
                </a:moveTo>
                <a:cubicBezTo>
                  <a:pt x="72760" y="52230"/>
                  <a:pt x="66833" y="46302"/>
                  <a:pt x="59531" y="46302"/>
                </a:cubicBezTo>
                <a:cubicBezTo>
                  <a:pt x="52230" y="46302"/>
                  <a:pt x="46302" y="52230"/>
                  <a:pt x="46302" y="59531"/>
                </a:cubicBezTo>
                <a:cubicBezTo>
                  <a:pt x="46302" y="66833"/>
                  <a:pt x="52230" y="72760"/>
                  <a:pt x="59531" y="72760"/>
                </a:cubicBezTo>
                <a:cubicBezTo>
                  <a:pt x="66833" y="72760"/>
                  <a:pt x="72760" y="66833"/>
                  <a:pt x="72760" y="59531"/>
                </a:cubicBezTo>
                <a:close/>
                <a:moveTo>
                  <a:pt x="39688" y="119063"/>
                </a:moveTo>
                <a:cubicBezTo>
                  <a:pt x="46989" y="119063"/>
                  <a:pt x="52917" y="113135"/>
                  <a:pt x="52917" y="105833"/>
                </a:cubicBezTo>
                <a:cubicBezTo>
                  <a:pt x="52917" y="98532"/>
                  <a:pt x="46989" y="92604"/>
                  <a:pt x="39688" y="92604"/>
                </a:cubicBezTo>
                <a:cubicBezTo>
                  <a:pt x="32386" y="92604"/>
                  <a:pt x="26458" y="98532"/>
                  <a:pt x="26458" y="105833"/>
                </a:cubicBezTo>
                <a:cubicBezTo>
                  <a:pt x="26458" y="113135"/>
                  <a:pt x="32386" y="119063"/>
                  <a:pt x="39688" y="119063"/>
                </a:cubicBezTo>
                <a:close/>
                <a:moveTo>
                  <a:pt x="185208" y="105833"/>
                </a:moveTo>
                <a:cubicBezTo>
                  <a:pt x="185208" y="98532"/>
                  <a:pt x="179281" y="92604"/>
                  <a:pt x="171979" y="92604"/>
                </a:cubicBezTo>
                <a:cubicBezTo>
                  <a:pt x="164678" y="92604"/>
                  <a:pt x="158750" y="98532"/>
                  <a:pt x="158750" y="105833"/>
                </a:cubicBezTo>
                <a:cubicBezTo>
                  <a:pt x="158750" y="113135"/>
                  <a:pt x="164678" y="119063"/>
                  <a:pt x="171979" y="119063"/>
                </a:cubicBezTo>
                <a:cubicBezTo>
                  <a:pt x="179281" y="119063"/>
                  <a:pt x="185208" y="113135"/>
                  <a:pt x="185208" y="10583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234440" y="2186940"/>
            <a:ext cx="3886835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挑战3: 模型效率与系统性能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9722" y="2716392"/>
            <a:ext cx="7355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大模型推理开销大, 数据查询和图算法在大规模时也可能较慢。实现中需要响应速度和分析深度的平衡。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9722" y="3351392"/>
            <a:ext cx="7270750" cy="1397000"/>
          </a:xfrm>
          <a:custGeom>
            <a:avLst/>
            <a:gdLst/>
            <a:ahLst/>
            <a:cxnLst/>
            <a:rect l="l" t="t" r="r" b="b"/>
            <a:pathLst>
              <a:path w="7270750" h="1397000">
                <a:moveTo>
                  <a:pt x="84672" y="0"/>
                </a:moveTo>
                <a:lnTo>
                  <a:pt x="7186078" y="0"/>
                </a:lnTo>
                <a:cubicBezTo>
                  <a:pt x="7232841" y="0"/>
                  <a:pt x="7270750" y="37909"/>
                  <a:pt x="7270750" y="84672"/>
                </a:cubicBezTo>
                <a:lnTo>
                  <a:pt x="7270750" y="1312328"/>
                </a:lnTo>
                <a:cubicBezTo>
                  <a:pt x="7270750" y="1359091"/>
                  <a:pt x="7232841" y="1397000"/>
                  <a:pt x="71860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3" name="Text 11"/>
          <p:cNvSpPr/>
          <p:nvPr/>
        </p:nvSpPr>
        <p:spPr>
          <a:xfrm>
            <a:off x="726722" y="3478392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LLM推理计算资源消耗大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6722" y="3774726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大规模数据查询响应慢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6722" y="407105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图算法处理大规模网络耗时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6722" y="4367392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用户体验与深度分析的矛盾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9722" y="4875392"/>
            <a:ext cx="7270750" cy="508000"/>
          </a:xfrm>
          <a:custGeom>
            <a:avLst/>
            <a:gdLst/>
            <a:ahLst/>
            <a:cxnLst/>
            <a:rect l="l" t="t" r="r" b="b"/>
            <a:pathLst>
              <a:path w="7270750" h="508000">
                <a:moveTo>
                  <a:pt x="84668" y="0"/>
                </a:moveTo>
                <a:lnTo>
                  <a:pt x="7186082" y="0"/>
                </a:lnTo>
                <a:cubicBezTo>
                  <a:pt x="7232843" y="0"/>
                  <a:pt x="7270750" y="37907"/>
                  <a:pt x="7270750" y="84668"/>
                </a:cubicBezTo>
                <a:lnTo>
                  <a:pt x="7270750" y="423332"/>
                </a:lnTo>
                <a:cubicBezTo>
                  <a:pt x="7270750" y="470093"/>
                  <a:pt x="7232843" y="508000"/>
                  <a:pt x="718608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>
              <a:alpha val="30196"/>
            </a:srgbClr>
          </a:solidFill>
        </p:spPr>
      </p:sp>
      <p:sp>
        <p:nvSpPr>
          <p:cNvPr id="18" name="Shape 16"/>
          <p:cNvSpPr/>
          <p:nvPr/>
        </p:nvSpPr>
        <p:spPr>
          <a:xfrm>
            <a:off x="747889" y="5037667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0"/>
                </a:moveTo>
                <a:cubicBezTo>
                  <a:pt x="131395" y="0"/>
                  <a:pt x="169333" y="37938"/>
                  <a:pt x="169333" y="84667"/>
                </a:cubicBezTo>
                <a:cubicBezTo>
                  <a:pt x="169333" y="131395"/>
                  <a:pt x="131395" y="169333"/>
                  <a:pt x="84667" y="169333"/>
                </a:cubicBezTo>
                <a:cubicBezTo>
                  <a:pt x="37938" y="169333"/>
                  <a:pt x="0" y="131395"/>
                  <a:pt x="0" y="84667"/>
                </a:cubicBezTo>
                <a:cubicBezTo>
                  <a:pt x="0" y="37938"/>
                  <a:pt x="37938" y="0"/>
                  <a:pt x="84667" y="0"/>
                </a:cubicBezTo>
                <a:close/>
                <a:moveTo>
                  <a:pt x="76729" y="39688"/>
                </a:moveTo>
                <a:lnTo>
                  <a:pt x="76729" y="84667"/>
                </a:lnTo>
                <a:cubicBezTo>
                  <a:pt x="76729" y="87313"/>
                  <a:pt x="78052" y="89793"/>
                  <a:pt x="80268" y="91281"/>
                </a:cubicBezTo>
                <a:lnTo>
                  <a:pt x="112018" y="112448"/>
                </a:lnTo>
                <a:cubicBezTo>
                  <a:pt x="115656" y="114895"/>
                  <a:pt x="120584" y="113903"/>
                  <a:pt x="123031" y="110232"/>
                </a:cubicBezTo>
                <a:cubicBezTo>
                  <a:pt x="125479" y="106561"/>
                  <a:pt x="124486" y="101666"/>
                  <a:pt x="120815" y="99219"/>
                </a:cubicBezTo>
                <a:lnTo>
                  <a:pt x="92604" y="80433"/>
                </a:lnTo>
                <a:lnTo>
                  <a:pt x="92604" y="39688"/>
                </a:lnTo>
                <a:cubicBezTo>
                  <a:pt x="92604" y="35289"/>
                  <a:pt x="89065" y="31750"/>
                  <a:pt x="84667" y="31750"/>
                </a:cubicBezTo>
                <a:cubicBezTo>
                  <a:pt x="80268" y="31750"/>
                  <a:pt x="76729" y="35289"/>
                  <a:pt x="76729" y="3968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9" name="Text 17"/>
          <p:cNvSpPr/>
          <p:nvPr/>
        </p:nvSpPr>
        <p:spPr>
          <a:xfrm>
            <a:off x="1008944" y="5002392"/>
            <a:ext cx="6819194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力争实现普通查询秒级响应、复杂分析问答在十秒内完成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8216265" y="1908810"/>
            <a:ext cx="7616190" cy="3466465"/>
          </a:xfrm>
          <a:custGeom>
            <a:avLst/>
            <a:gdLst/>
            <a:ahLst/>
            <a:cxnLst/>
            <a:rect l="l" t="t" r="r" b="b"/>
            <a:pathLst>
              <a:path w="7616472" h="6272389">
                <a:moveTo>
                  <a:pt x="127016" y="0"/>
                </a:moveTo>
                <a:lnTo>
                  <a:pt x="7489456" y="0"/>
                </a:lnTo>
                <a:cubicBezTo>
                  <a:pt x="7559605" y="0"/>
                  <a:pt x="7616472" y="56867"/>
                  <a:pt x="7616472" y="127016"/>
                </a:cubicBezTo>
                <a:lnTo>
                  <a:pt x="7616472" y="6145373"/>
                </a:lnTo>
                <a:cubicBezTo>
                  <a:pt x="7616472" y="6215522"/>
                  <a:pt x="7559605" y="6272389"/>
                  <a:pt x="7489456" y="6272389"/>
                </a:cubicBezTo>
                <a:lnTo>
                  <a:pt x="127016" y="6272389"/>
                </a:lnTo>
                <a:cubicBezTo>
                  <a:pt x="56867" y="6272389"/>
                  <a:pt x="0" y="6215522"/>
                  <a:pt x="0" y="6145373"/>
                </a:cubicBezTo>
                <a:lnTo>
                  <a:pt x="0" y="127016"/>
                </a:lnTo>
                <a:cubicBezTo>
                  <a:pt x="0" y="56867"/>
                  <a:pt x="56867" y="0"/>
                  <a:pt x="12701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8389056" y="208139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22" name="Shape 20"/>
          <p:cNvSpPr/>
          <p:nvPr/>
        </p:nvSpPr>
        <p:spPr>
          <a:xfrm>
            <a:off x="8537222" y="2229559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52917" y="132292"/>
                </a:moveTo>
                <a:lnTo>
                  <a:pt x="10129" y="132292"/>
                </a:lnTo>
                <a:cubicBezTo>
                  <a:pt x="-165" y="132292"/>
                  <a:pt x="-6491" y="121088"/>
                  <a:pt x="-1199" y="112241"/>
                </a:cubicBezTo>
                <a:lnTo>
                  <a:pt x="20671" y="75778"/>
                </a:lnTo>
                <a:cubicBezTo>
                  <a:pt x="24267" y="69784"/>
                  <a:pt x="30716" y="66146"/>
                  <a:pt x="37703" y="66146"/>
                </a:cubicBezTo>
                <a:lnTo>
                  <a:pt x="76977" y="66146"/>
                </a:lnTo>
                <a:cubicBezTo>
                  <a:pt x="108438" y="12857"/>
                  <a:pt x="155360" y="10170"/>
                  <a:pt x="186738" y="14759"/>
                </a:cubicBezTo>
                <a:cubicBezTo>
                  <a:pt x="192030" y="15544"/>
                  <a:pt x="196164" y="19678"/>
                  <a:pt x="196908" y="24929"/>
                </a:cubicBezTo>
                <a:cubicBezTo>
                  <a:pt x="201497" y="56307"/>
                  <a:pt x="198810" y="103229"/>
                  <a:pt x="145521" y="134689"/>
                </a:cubicBezTo>
                <a:lnTo>
                  <a:pt x="145521" y="173964"/>
                </a:lnTo>
                <a:cubicBezTo>
                  <a:pt x="145521" y="180950"/>
                  <a:pt x="141883" y="187399"/>
                  <a:pt x="135888" y="190996"/>
                </a:cubicBezTo>
                <a:lnTo>
                  <a:pt x="99425" y="212866"/>
                </a:lnTo>
                <a:cubicBezTo>
                  <a:pt x="90620" y="218157"/>
                  <a:pt x="79375" y="211791"/>
                  <a:pt x="79375" y="201538"/>
                </a:cubicBezTo>
                <a:lnTo>
                  <a:pt x="79375" y="158750"/>
                </a:lnTo>
                <a:cubicBezTo>
                  <a:pt x="79375" y="144157"/>
                  <a:pt x="67510" y="132292"/>
                  <a:pt x="52917" y="132292"/>
                </a:cubicBezTo>
                <a:lnTo>
                  <a:pt x="52875" y="132292"/>
                </a:lnTo>
                <a:close/>
                <a:moveTo>
                  <a:pt x="165365" y="66146"/>
                </a:moveTo>
                <a:cubicBezTo>
                  <a:pt x="165365" y="55194"/>
                  <a:pt x="156473" y="46302"/>
                  <a:pt x="145521" y="46302"/>
                </a:cubicBezTo>
                <a:cubicBezTo>
                  <a:pt x="134569" y="46302"/>
                  <a:pt x="125677" y="55194"/>
                  <a:pt x="125677" y="66146"/>
                </a:cubicBezTo>
                <a:cubicBezTo>
                  <a:pt x="125677" y="77098"/>
                  <a:pt x="134569" y="85990"/>
                  <a:pt x="145521" y="85990"/>
                </a:cubicBezTo>
                <a:cubicBezTo>
                  <a:pt x="156473" y="85990"/>
                  <a:pt x="165365" y="77098"/>
                  <a:pt x="165365" y="66146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3" name="Text 21"/>
          <p:cNvSpPr/>
          <p:nvPr/>
        </p:nvSpPr>
        <p:spPr>
          <a:xfrm>
            <a:off x="9023985" y="2186940"/>
            <a:ext cx="2985135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应对策略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389056" y="2716392"/>
            <a:ext cx="7270750" cy="804333"/>
          </a:xfrm>
          <a:custGeom>
            <a:avLst/>
            <a:gdLst/>
            <a:ahLst/>
            <a:cxnLst/>
            <a:rect l="l" t="t" r="r" b="b"/>
            <a:pathLst>
              <a:path w="7270750" h="804333">
                <a:moveTo>
                  <a:pt x="84664" y="0"/>
                </a:moveTo>
                <a:lnTo>
                  <a:pt x="7186086" y="0"/>
                </a:lnTo>
                <a:cubicBezTo>
                  <a:pt x="7232845" y="0"/>
                  <a:pt x="7270750" y="37905"/>
                  <a:pt x="7270750" y="84664"/>
                </a:cubicBezTo>
                <a:lnTo>
                  <a:pt x="7270750" y="719669"/>
                </a:lnTo>
                <a:cubicBezTo>
                  <a:pt x="7270750" y="766428"/>
                  <a:pt x="7232845" y="804333"/>
                  <a:pt x="7186086" y="804333"/>
                </a:cubicBezTo>
                <a:lnTo>
                  <a:pt x="84664" y="804333"/>
                </a:lnTo>
                <a:cubicBezTo>
                  <a:pt x="37905" y="804333"/>
                  <a:pt x="0" y="766428"/>
                  <a:pt x="0" y="719669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5" name="Shape 23"/>
          <p:cNvSpPr/>
          <p:nvPr/>
        </p:nvSpPr>
        <p:spPr>
          <a:xfrm>
            <a:off x="8537222" y="2885726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21167" y="21167"/>
                </a:moveTo>
                <a:cubicBezTo>
                  <a:pt x="9492" y="21167"/>
                  <a:pt x="0" y="30659"/>
                  <a:pt x="0" y="42333"/>
                </a:cubicBezTo>
                <a:lnTo>
                  <a:pt x="0" y="44781"/>
                </a:lnTo>
                <a:cubicBezTo>
                  <a:pt x="0" y="47030"/>
                  <a:pt x="1455" y="48948"/>
                  <a:pt x="3340" y="50172"/>
                </a:cubicBezTo>
                <a:cubicBezTo>
                  <a:pt x="7706" y="53016"/>
                  <a:pt x="10583" y="57911"/>
                  <a:pt x="10583" y="63500"/>
                </a:cubicBezTo>
                <a:cubicBezTo>
                  <a:pt x="10583" y="69089"/>
                  <a:pt x="7706" y="73984"/>
                  <a:pt x="3340" y="76828"/>
                </a:cubicBezTo>
                <a:cubicBezTo>
                  <a:pt x="1455" y="78052"/>
                  <a:pt x="0" y="79970"/>
                  <a:pt x="0" y="82219"/>
                </a:cubicBezTo>
                <a:lnTo>
                  <a:pt x="0" y="100542"/>
                </a:lnTo>
                <a:lnTo>
                  <a:pt x="169333" y="100542"/>
                </a:lnTo>
                <a:lnTo>
                  <a:pt x="169333" y="82219"/>
                </a:lnTo>
                <a:cubicBezTo>
                  <a:pt x="169333" y="79970"/>
                  <a:pt x="167878" y="78052"/>
                  <a:pt x="165993" y="76828"/>
                </a:cubicBezTo>
                <a:cubicBezTo>
                  <a:pt x="161627" y="73984"/>
                  <a:pt x="158750" y="69089"/>
                  <a:pt x="158750" y="63500"/>
                </a:cubicBezTo>
                <a:cubicBezTo>
                  <a:pt x="158750" y="57911"/>
                  <a:pt x="161627" y="53016"/>
                  <a:pt x="165993" y="50172"/>
                </a:cubicBezTo>
                <a:cubicBezTo>
                  <a:pt x="167878" y="48948"/>
                  <a:pt x="169333" y="47030"/>
                  <a:pt x="169333" y="44781"/>
                </a:cubicBezTo>
                <a:lnTo>
                  <a:pt x="169333" y="42333"/>
                </a:lnTo>
                <a:cubicBezTo>
                  <a:pt x="169333" y="30659"/>
                  <a:pt x="159841" y="21167"/>
                  <a:pt x="148167" y="21167"/>
                </a:cubicBezTo>
                <a:lnTo>
                  <a:pt x="21167" y="21167"/>
                </a:lnTo>
                <a:close/>
                <a:moveTo>
                  <a:pt x="169333" y="137583"/>
                </a:moveTo>
                <a:lnTo>
                  <a:pt x="169333" y="116417"/>
                </a:lnTo>
                <a:lnTo>
                  <a:pt x="0" y="116417"/>
                </a:lnTo>
                <a:lnTo>
                  <a:pt x="0" y="137583"/>
                </a:lnTo>
                <a:cubicBezTo>
                  <a:pt x="0" y="143437"/>
                  <a:pt x="4729" y="148167"/>
                  <a:pt x="10583" y="148167"/>
                </a:cubicBezTo>
                <a:lnTo>
                  <a:pt x="31750" y="148167"/>
                </a:lnTo>
                <a:lnTo>
                  <a:pt x="31750" y="140229"/>
                </a:lnTo>
                <a:cubicBezTo>
                  <a:pt x="31750" y="135830"/>
                  <a:pt x="35289" y="132292"/>
                  <a:pt x="39688" y="132292"/>
                </a:cubicBezTo>
                <a:cubicBezTo>
                  <a:pt x="44086" y="132292"/>
                  <a:pt x="47625" y="135830"/>
                  <a:pt x="47625" y="140229"/>
                </a:cubicBezTo>
                <a:lnTo>
                  <a:pt x="47625" y="148167"/>
                </a:lnTo>
                <a:lnTo>
                  <a:pt x="76729" y="148167"/>
                </a:lnTo>
                <a:lnTo>
                  <a:pt x="76729" y="140229"/>
                </a:lnTo>
                <a:cubicBezTo>
                  <a:pt x="76729" y="135830"/>
                  <a:pt x="80268" y="132292"/>
                  <a:pt x="84667" y="132292"/>
                </a:cubicBezTo>
                <a:cubicBezTo>
                  <a:pt x="89065" y="132292"/>
                  <a:pt x="92604" y="135830"/>
                  <a:pt x="92604" y="140229"/>
                </a:cubicBezTo>
                <a:lnTo>
                  <a:pt x="92604" y="148167"/>
                </a:lnTo>
                <a:lnTo>
                  <a:pt x="121708" y="148167"/>
                </a:lnTo>
                <a:lnTo>
                  <a:pt x="121708" y="140229"/>
                </a:lnTo>
                <a:cubicBezTo>
                  <a:pt x="121708" y="135830"/>
                  <a:pt x="125247" y="132292"/>
                  <a:pt x="129646" y="132292"/>
                </a:cubicBezTo>
                <a:cubicBezTo>
                  <a:pt x="134045" y="132292"/>
                  <a:pt x="137583" y="135830"/>
                  <a:pt x="137583" y="140229"/>
                </a:cubicBezTo>
                <a:lnTo>
                  <a:pt x="137583" y="148167"/>
                </a:lnTo>
                <a:lnTo>
                  <a:pt x="158750" y="148167"/>
                </a:lnTo>
                <a:cubicBezTo>
                  <a:pt x="164604" y="148167"/>
                  <a:pt x="169333" y="143437"/>
                  <a:pt x="169333" y="137583"/>
                </a:cubicBezTo>
                <a:close/>
                <a:moveTo>
                  <a:pt x="52917" y="52917"/>
                </a:moveTo>
                <a:lnTo>
                  <a:pt x="52917" y="74083"/>
                </a:lnTo>
                <a:cubicBezTo>
                  <a:pt x="52917" y="79937"/>
                  <a:pt x="48187" y="84667"/>
                  <a:pt x="42333" y="84667"/>
                </a:cubicBezTo>
                <a:cubicBezTo>
                  <a:pt x="36479" y="84667"/>
                  <a:pt x="31750" y="79937"/>
                  <a:pt x="31750" y="74083"/>
                </a:cubicBezTo>
                <a:lnTo>
                  <a:pt x="31750" y="52917"/>
                </a:lnTo>
                <a:cubicBezTo>
                  <a:pt x="31750" y="47063"/>
                  <a:pt x="36479" y="42333"/>
                  <a:pt x="42333" y="42333"/>
                </a:cubicBezTo>
                <a:cubicBezTo>
                  <a:pt x="48187" y="42333"/>
                  <a:pt x="52917" y="47063"/>
                  <a:pt x="52917" y="52917"/>
                </a:cubicBezTo>
                <a:close/>
                <a:moveTo>
                  <a:pt x="95250" y="52917"/>
                </a:moveTo>
                <a:lnTo>
                  <a:pt x="95250" y="74083"/>
                </a:lnTo>
                <a:cubicBezTo>
                  <a:pt x="95250" y="79937"/>
                  <a:pt x="90521" y="84667"/>
                  <a:pt x="84667" y="84667"/>
                </a:cubicBezTo>
                <a:cubicBezTo>
                  <a:pt x="78813" y="84667"/>
                  <a:pt x="74083" y="79937"/>
                  <a:pt x="74083" y="74083"/>
                </a:cubicBezTo>
                <a:lnTo>
                  <a:pt x="74083" y="52917"/>
                </a:lnTo>
                <a:cubicBezTo>
                  <a:pt x="74083" y="47063"/>
                  <a:pt x="78813" y="42333"/>
                  <a:pt x="84667" y="42333"/>
                </a:cubicBezTo>
                <a:cubicBezTo>
                  <a:pt x="90521" y="42333"/>
                  <a:pt x="95250" y="47063"/>
                  <a:pt x="95250" y="52917"/>
                </a:cubicBezTo>
                <a:close/>
                <a:moveTo>
                  <a:pt x="137583" y="52917"/>
                </a:moveTo>
                <a:lnTo>
                  <a:pt x="137583" y="74083"/>
                </a:lnTo>
                <a:cubicBezTo>
                  <a:pt x="137583" y="79937"/>
                  <a:pt x="132854" y="84667"/>
                  <a:pt x="127000" y="84667"/>
                </a:cubicBezTo>
                <a:cubicBezTo>
                  <a:pt x="121146" y="84667"/>
                  <a:pt x="116417" y="79937"/>
                  <a:pt x="116417" y="74083"/>
                </a:cubicBezTo>
                <a:lnTo>
                  <a:pt x="116417" y="52917"/>
                </a:lnTo>
                <a:cubicBezTo>
                  <a:pt x="116417" y="47063"/>
                  <a:pt x="121146" y="42333"/>
                  <a:pt x="127000" y="42333"/>
                </a:cubicBezTo>
                <a:cubicBezTo>
                  <a:pt x="132854" y="42333"/>
                  <a:pt x="137583" y="47063"/>
                  <a:pt x="137583" y="5291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6" name="Text 24"/>
          <p:cNvSpPr/>
          <p:nvPr/>
        </p:nvSpPr>
        <p:spPr>
          <a:xfrm>
            <a:off x="8812530" y="2843530"/>
            <a:ext cx="1797685" cy="296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缓存机制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8516056" y="3139726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对于常用指标, 采用缓存机制(每日离线计算汇总结果), 用户查询时直接返回, 减少重复计算。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389056" y="3647726"/>
            <a:ext cx="7270750" cy="804333"/>
          </a:xfrm>
          <a:custGeom>
            <a:avLst/>
            <a:gdLst/>
            <a:ahLst/>
            <a:cxnLst/>
            <a:rect l="l" t="t" r="r" b="b"/>
            <a:pathLst>
              <a:path w="7270750" h="804333">
                <a:moveTo>
                  <a:pt x="84664" y="0"/>
                </a:moveTo>
                <a:lnTo>
                  <a:pt x="7186086" y="0"/>
                </a:lnTo>
                <a:cubicBezTo>
                  <a:pt x="7232845" y="0"/>
                  <a:pt x="7270750" y="37905"/>
                  <a:pt x="7270750" y="84664"/>
                </a:cubicBezTo>
                <a:lnTo>
                  <a:pt x="7270750" y="719669"/>
                </a:lnTo>
                <a:cubicBezTo>
                  <a:pt x="7270750" y="766428"/>
                  <a:pt x="7232845" y="804333"/>
                  <a:pt x="7186086" y="804333"/>
                </a:cubicBezTo>
                <a:lnTo>
                  <a:pt x="84664" y="804333"/>
                </a:lnTo>
                <a:cubicBezTo>
                  <a:pt x="37905" y="804333"/>
                  <a:pt x="0" y="766428"/>
                  <a:pt x="0" y="719669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9" name="Shape 27"/>
          <p:cNvSpPr/>
          <p:nvPr/>
        </p:nvSpPr>
        <p:spPr>
          <a:xfrm>
            <a:off x="8547806" y="3817059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148167" y="68064"/>
                </a:moveTo>
                <a:cubicBezTo>
                  <a:pt x="143272" y="71305"/>
                  <a:pt x="137649" y="73918"/>
                  <a:pt x="131796" y="76002"/>
                </a:cubicBezTo>
                <a:cubicBezTo>
                  <a:pt x="116251" y="81558"/>
                  <a:pt x="95845" y="84667"/>
                  <a:pt x="74083" y="84667"/>
                </a:cubicBezTo>
                <a:cubicBezTo>
                  <a:pt x="52321" y="84667"/>
                  <a:pt x="31882" y="81525"/>
                  <a:pt x="16371" y="76002"/>
                </a:cubicBezTo>
                <a:cubicBezTo>
                  <a:pt x="10550" y="73918"/>
                  <a:pt x="4895" y="71305"/>
                  <a:pt x="0" y="68064"/>
                </a:cubicBezTo>
                <a:lnTo>
                  <a:pt x="0" y="95250"/>
                </a:lnTo>
                <a:cubicBezTo>
                  <a:pt x="0" y="109868"/>
                  <a:pt x="33172" y="121708"/>
                  <a:pt x="74083" y="121708"/>
                </a:cubicBezTo>
                <a:cubicBezTo>
                  <a:pt x="114995" y="121708"/>
                  <a:pt x="148167" y="109868"/>
                  <a:pt x="148167" y="95250"/>
                </a:cubicBezTo>
                <a:lnTo>
                  <a:pt x="148167" y="68064"/>
                </a:lnTo>
                <a:close/>
                <a:moveTo>
                  <a:pt x="148167" y="42333"/>
                </a:moveTo>
                <a:lnTo>
                  <a:pt x="148167" y="26458"/>
                </a:lnTo>
                <a:cubicBezTo>
                  <a:pt x="148167" y="11840"/>
                  <a:pt x="114995" y="0"/>
                  <a:pt x="74083" y="0"/>
                </a:cubicBezTo>
                <a:cubicBezTo>
                  <a:pt x="33172" y="0"/>
                  <a:pt x="0" y="11840"/>
                  <a:pt x="0" y="26458"/>
                </a:cubicBezTo>
                <a:lnTo>
                  <a:pt x="0" y="42333"/>
                </a:lnTo>
                <a:cubicBezTo>
                  <a:pt x="0" y="56952"/>
                  <a:pt x="33172" y="68792"/>
                  <a:pt x="74083" y="68792"/>
                </a:cubicBezTo>
                <a:cubicBezTo>
                  <a:pt x="114995" y="68792"/>
                  <a:pt x="148167" y="56952"/>
                  <a:pt x="148167" y="42333"/>
                </a:cubicBezTo>
                <a:close/>
                <a:moveTo>
                  <a:pt x="131796" y="128918"/>
                </a:moveTo>
                <a:cubicBezTo>
                  <a:pt x="116284" y="134441"/>
                  <a:pt x="95878" y="137583"/>
                  <a:pt x="74083" y="137583"/>
                </a:cubicBezTo>
                <a:cubicBezTo>
                  <a:pt x="52288" y="137583"/>
                  <a:pt x="31882" y="134441"/>
                  <a:pt x="16371" y="128918"/>
                </a:cubicBezTo>
                <a:cubicBezTo>
                  <a:pt x="10550" y="126835"/>
                  <a:pt x="4895" y="124222"/>
                  <a:pt x="0" y="120981"/>
                </a:cubicBezTo>
                <a:lnTo>
                  <a:pt x="0" y="142875"/>
                </a:lnTo>
                <a:cubicBezTo>
                  <a:pt x="0" y="157493"/>
                  <a:pt x="33172" y="169333"/>
                  <a:pt x="74083" y="169333"/>
                </a:cubicBezTo>
                <a:cubicBezTo>
                  <a:pt x="114995" y="169333"/>
                  <a:pt x="148167" y="157493"/>
                  <a:pt x="148167" y="142875"/>
                </a:cubicBezTo>
                <a:lnTo>
                  <a:pt x="148167" y="120981"/>
                </a:lnTo>
                <a:cubicBezTo>
                  <a:pt x="143272" y="124222"/>
                  <a:pt x="137649" y="126835"/>
                  <a:pt x="131796" y="12891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0" name="Text 28"/>
          <p:cNvSpPr/>
          <p:nvPr/>
        </p:nvSpPr>
        <p:spPr>
          <a:xfrm>
            <a:off x="8812530" y="3774440"/>
            <a:ext cx="184912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高性能数据查询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516056" y="407105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利用IoTDB对时序数据的高性能聚合查询能力, 以及EasyGraph高效的C++并行实现。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89056" y="4579059"/>
            <a:ext cx="7270750" cy="804333"/>
          </a:xfrm>
          <a:custGeom>
            <a:avLst/>
            <a:gdLst/>
            <a:ahLst/>
            <a:cxnLst/>
            <a:rect l="l" t="t" r="r" b="b"/>
            <a:pathLst>
              <a:path w="7270750" h="804333">
                <a:moveTo>
                  <a:pt x="84664" y="0"/>
                </a:moveTo>
                <a:lnTo>
                  <a:pt x="7186086" y="0"/>
                </a:lnTo>
                <a:cubicBezTo>
                  <a:pt x="7232845" y="0"/>
                  <a:pt x="7270750" y="37905"/>
                  <a:pt x="7270750" y="84664"/>
                </a:cubicBezTo>
                <a:lnTo>
                  <a:pt x="7270750" y="719669"/>
                </a:lnTo>
                <a:cubicBezTo>
                  <a:pt x="7270750" y="766428"/>
                  <a:pt x="7232845" y="804333"/>
                  <a:pt x="7186086" y="804333"/>
                </a:cubicBezTo>
                <a:lnTo>
                  <a:pt x="84664" y="804333"/>
                </a:lnTo>
                <a:cubicBezTo>
                  <a:pt x="37905" y="804333"/>
                  <a:pt x="0" y="766428"/>
                  <a:pt x="0" y="719669"/>
                </a:cubicBezTo>
                <a:lnTo>
                  <a:pt x="0" y="84664"/>
                </a:lnTo>
                <a:cubicBezTo>
                  <a:pt x="0" y="37937"/>
                  <a:pt x="37937" y="0"/>
                  <a:pt x="8466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3" name="Shape 31"/>
          <p:cNvSpPr/>
          <p:nvPr/>
        </p:nvSpPr>
        <p:spPr>
          <a:xfrm>
            <a:off x="8537222" y="4748392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58208" y="7938"/>
                </a:moveTo>
                <a:cubicBezTo>
                  <a:pt x="58208" y="3539"/>
                  <a:pt x="54670" y="0"/>
                  <a:pt x="50271" y="0"/>
                </a:cubicBezTo>
                <a:cubicBezTo>
                  <a:pt x="45872" y="0"/>
                  <a:pt x="42333" y="3539"/>
                  <a:pt x="42333" y="7938"/>
                </a:cubicBezTo>
                <a:lnTo>
                  <a:pt x="42333" y="21167"/>
                </a:lnTo>
                <a:cubicBezTo>
                  <a:pt x="30659" y="21167"/>
                  <a:pt x="21167" y="30659"/>
                  <a:pt x="21167" y="42333"/>
                </a:cubicBezTo>
                <a:lnTo>
                  <a:pt x="7938" y="42333"/>
                </a:lnTo>
                <a:cubicBezTo>
                  <a:pt x="3539" y="42333"/>
                  <a:pt x="0" y="45872"/>
                  <a:pt x="0" y="50271"/>
                </a:cubicBezTo>
                <a:cubicBezTo>
                  <a:pt x="0" y="54670"/>
                  <a:pt x="3539" y="58208"/>
                  <a:pt x="7938" y="58208"/>
                </a:cubicBezTo>
                <a:lnTo>
                  <a:pt x="21167" y="58208"/>
                </a:lnTo>
                <a:lnTo>
                  <a:pt x="21167" y="76729"/>
                </a:lnTo>
                <a:lnTo>
                  <a:pt x="7938" y="76729"/>
                </a:lnTo>
                <a:cubicBezTo>
                  <a:pt x="3539" y="76729"/>
                  <a:pt x="0" y="80268"/>
                  <a:pt x="0" y="84667"/>
                </a:cubicBezTo>
                <a:cubicBezTo>
                  <a:pt x="0" y="89065"/>
                  <a:pt x="3539" y="92604"/>
                  <a:pt x="7938" y="92604"/>
                </a:cubicBezTo>
                <a:lnTo>
                  <a:pt x="21167" y="92604"/>
                </a:lnTo>
                <a:lnTo>
                  <a:pt x="21167" y="111125"/>
                </a:lnTo>
                <a:lnTo>
                  <a:pt x="7938" y="111125"/>
                </a:lnTo>
                <a:cubicBezTo>
                  <a:pt x="3539" y="111125"/>
                  <a:pt x="0" y="114664"/>
                  <a:pt x="0" y="119063"/>
                </a:cubicBezTo>
                <a:cubicBezTo>
                  <a:pt x="0" y="123461"/>
                  <a:pt x="3539" y="127000"/>
                  <a:pt x="7938" y="127000"/>
                </a:cubicBezTo>
                <a:lnTo>
                  <a:pt x="21167" y="127000"/>
                </a:lnTo>
                <a:cubicBezTo>
                  <a:pt x="21167" y="138675"/>
                  <a:pt x="30659" y="148167"/>
                  <a:pt x="42333" y="148167"/>
                </a:cubicBezTo>
                <a:lnTo>
                  <a:pt x="42333" y="161396"/>
                </a:lnTo>
                <a:cubicBezTo>
                  <a:pt x="42333" y="165795"/>
                  <a:pt x="45872" y="169333"/>
                  <a:pt x="50271" y="169333"/>
                </a:cubicBezTo>
                <a:cubicBezTo>
                  <a:pt x="54670" y="169333"/>
                  <a:pt x="58208" y="165795"/>
                  <a:pt x="58208" y="161396"/>
                </a:cubicBezTo>
                <a:lnTo>
                  <a:pt x="58208" y="148167"/>
                </a:lnTo>
                <a:lnTo>
                  <a:pt x="76729" y="148167"/>
                </a:lnTo>
                <a:lnTo>
                  <a:pt x="76729" y="161396"/>
                </a:lnTo>
                <a:cubicBezTo>
                  <a:pt x="76729" y="165795"/>
                  <a:pt x="80268" y="169333"/>
                  <a:pt x="84667" y="169333"/>
                </a:cubicBezTo>
                <a:cubicBezTo>
                  <a:pt x="89065" y="169333"/>
                  <a:pt x="92604" y="165795"/>
                  <a:pt x="92604" y="161396"/>
                </a:cubicBezTo>
                <a:lnTo>
                  <a:pt x="92604" y="148167"/>
                </a:lnTo>
                <a:lnTo>
                  <a:pt x="111125" y="148167"/>
                </a:lnTo>
                <a:lnTo>
                  <a:pt x="111125" y="161396"/>
                </a:lnTo>
                <a:cubicBezTo>
                  <a:pt x="111125" y="165795"/>
                  <a:pt x="114664" y="169333"/>
                  <a:pt x="119063" y="169333"/>
                </a:cubicBezTo>
                <a:cubicBezTo>
                  <a:pt x="123461" y="169333"/>
                  <a:pt x="127000" y="165795"/>
                  <a:pt x="127000" y="161396"/>
                </a:cubicBezTo>
                <a:lnTo>
                  <a:pt x="127000" y="148167"/>
                </a:lnTo>
                <a:cubicBezTo>
                  <a:pt x="138675" y="148167"/>
                  <a:pt x="148167" y="138675"/>
                  <a:pt x="148167" y="127000"/>
                </a:cubicBezTo>
                <a:lnTo>
                  <a:pt x="161396" y="127000"/>
                </a:lnTo>
                <a:cubicBezTo>
                  <a:pt x="165795" y="127000"/>
                  <a:pt x="169333" y="123461"/>
                  <a:pt x="169333" y="119063"/>
                </a:cubicBezTo>
                <a:cubicBezTo>
                  <a:pt x="169333" y="114664"/>
                  <a:pt x="165795" y="111125"/>
                  <a:pt x="161396" y="111125"/>
                </a:cubicBezTo>
                <a:lnTo>
                  <a:pt x="148167" y="111125"/>
                </a:lnTo>
                <a:lnTo>
                  <a:pt x="148167" y="92604"/>
                </a:lnTo>
                <a:lnTo>
                  <a:pt x="161396" y="92604"/>
                </a:lnTo>
                <a:cubicBezTo>
                  <a:pt x="165795" y="92604"/>
                  <a:pt x="169333" y="89065"/>
                  <a:pt x="169333" y="84667"/>
                </a:cubicBezTo>
                <a:cubicBezTo>
                  <a:pt x="169333" y="80268"/>
                  <a:pt x="165795" y="76729"/>
                  <a:pt x="161396" y="76729"/>
                </a:cubicBezTo>
                <a:lnTo>
                  <a:pt x="148167" y="76729"/>
                </a:lnTo>
                <a:lnTo>
                  <a:pt x="148167" y="58208"/>
                </a:lnTo>
                <a:lnTo>
                  <a:pt x="161396" y="58208"/>
                </a:lnTo>
                <a:cubicBezTo>
                  <a:pt x="165795" y="58208"/>
                  <a:pt x="169333" y="54670"/>
                  <a:pt x="169333" y="50271"/>
                </a:cubicBezTo>
                <a:cubicBezTo>
                  <a:pt x="169333" y="45872"/>
                  <a:pt x="165795" y="42333"/>
                  <a:pt x="161396" y="42333"/>
                </a:cubicBezTo>
                <a:lnTo>
                  <a:pt x="148167" y="42333"/>
                </a:lnTo>
                <a:cubicBezTo>
                  <a:pt x="148167" y="30659"/>
                  <a:pt x="138675" y="21167"/>
                  <a:pt x="127000" y="21167"/>
                </a:cubicBezTo>
                <a:lnTo>
                  <a:pt x="127000" y="7938"/>
                </a:lnTo>
                <a:cubicBezTo>
                  <a:pt x="127000" y="3539"/>
                  <a:pt x="123461" y="0"/>
                  <a:pt x="119063" y="0"/>
                </a:cubicBezTo>
                <a:cubicBezTo>
                  <a:pt x="114664" y="0"/>
                  <a:pt x="111125" y="3539"/>
                  <a:pt x="111125" y="7938"/>
                </a:cubicBezTo>
                <a:lnTo>
                  <a:pt x="111125" y="21167"/>
                </a:lnTo>
                <a:lnTo>
                  <a:pt x="92604" y="21167"/>
                </a:lnTo>
                <a:lnTo>
                  <a:pt x="92604" y="7938"/>
                </a:lnTo>
                <a:cubicBezTo>
                  <a:pt x="92604" y="3539"/>
                  <a:pt x="89065" y="0"/>
                  <a:pt x="84667" y="0"/>
                </a:cubicBezTo>
                <a:cubicBezTo>
                  <a:pt x="80268" y="0"/>
                  <a:pt x="76729" y="3539"/>
                  <a:pt x="76729" y="7938"/>
                </a:cubicBezTo>
                <a:lnTo>
                  <a:pt x="76729" y="21167"/>
                </a:lnTo>
                <a:lnTo>
                  <a:pt x="58208" y="21167"/>
                </a:lnTo>
                <a:lnTo>
                  <a:pt x="58208" y="7938"/>
                </a:lnTo>
                <a:close/>
                <a:moveTo>
                  <a:pt x="52917" y="42333"/>
                </a:moveTo>
                <a:lnTo>
                  <a:pt x="116417" y="42333"/>
                </a:lnTo>
                <a:cubicBezTo>
                  <a:pt x="122271" y="42333"/>
                  <a:pt x="127000" y="47063"/>
                  <a:pt x="127000" y="52917"/>
                </a:cubicBezTo>
                <a:lnTo>
                  <a:pt x="127000" y="116417"/>
                </a:lnTo>
                <a:cubicBezTo>
                  <a:pt x="127000" y="122271"/>
                  <a:pt x="122271" y="127000"/>
                  <a:pt x="116417" y="127000"/>
                </a:cubicBezTo>
                <a:lnTo>
                  <a:pt x="52917" y="127000"/>
                </a:lnTo>
                <a:cubicBezTo>
                  <a:pt x="47063" y="127000"/>
                  <a:pt x="42333" y="122271"/>
                  <a:pt x="42333" y="116417"/>
                </a:cubicBezTo>
                <a:lnTo>
                  <a:pt x="42333" y="52917"/>
                </a:lnTo>
                <a:cubicBezTo>
                  <a:pt x="42333" y="47063"/>
                  <a:pt x="47063" y="42333"/>
                  <a:pt x="52917" y="42333"/>
                </a:cubicBezTo>
                <a:close/>
                <a:moveTo>
                  <a:pt x="58208" y="58208"/>
                </a:moveTo>
                <a:lnTo>
                  <a:pt x="58208" y="111125"/>
                </a:lnTo>
                <a:lnTo>
                  <a:pt x="111125" y="111125"/>
                </a:lnTo>
                <a:lnTo>
                  <a:pt x="111125" y="58208"/>
                </a:lnTo>
                <a:lnTo>
                  <a:pt x="58208" y="58208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34" name="Text 32"/>
          <p:cNvSpPr/>
          <p:nvPr/>
        </p:nvSpPr>
        <p:spPr>
          <a:xfrm>
            <a:off x="8812530" y="4705985"/>
            <a:ext cx="1879600" cy="169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模型优化部署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516056" y="5002392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优先使用轻量模型(如13B参数量级), 采用服务端多并发架构、模型蒸馏等手段提高吞吐。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22910" y="5559425"/>
            <a:ext cx="7616190" cy="3220720"/>
          </a:xfrm>
          <a:custGeom>
            <a:avLst/>
            <a:gdLst/>
            <a:ahLst/>
            <a:cxnLst/>
            <a:rect l="l" t="t" r="r" b="b"/>
            <a:pathLst>
              <a:path w="7616472" h="4113389">
                <a:moveTo>
                  <a:pt x="126980" y="0"/>
                </a:moveTo>
                <a:lnTo>
                  <a:pt x="7489492" y="0"/>
                </a:lnTo>
                <a:cubicBezTo>
                  <a:pt x="7559621" y="0"/>
                  <a:pt x="7616472" y="56851"/>
                  <a:pt x="7616472" y="126980"/>
                </a:cubicBezTo>
                <a:lnTo>
                  <a:pt x="7616472" y="3986409"/>
                </a:lnTo>
                <a:cubicBezTo>
                  <a:pt x="7616472" y="4056538"/>
                  <a:pt x="7559621" y="4113389"/>
                  <a:pt x="7489492" y="4113389"/>
                </a:cubicBezTo>
                <a:lnTo>
                  <a:pt x="126980" y="4113389"/>
                </a:lnTo>
                <a:cubicBezTo>
                  <a:pt x="56851" y="4113389"/>
                  <a:pt x="0" y="4056538"/>
                  <a:pt x="0" y="3986409"/>
                </a:cubicBezTo>
                <a:lnTo>
                  <a:pt x="0" y="126980"/>
                </a:lnTo>
                <a:cubicBezTo>
                  <a:pt x="0" y="56898"/>
                  <a:pt x="56898" y="0"/>
                  <a:pt x="126980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595912" y="573235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8" name="Shape 36"/>
          <p:cNvSpPr/>
          <p:nvPr/>
        </p:nvSpPr>
        <p:spPr>
          <a:xfrm>
            <a:off x="744079" y="5880523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92604" y="0"/>
                </a:moveTo>
                <a:cubicBezTo>
                  <a:pt x="107198" y="0"/>
                  <a:pt x="119063" y="8888"/>
                  <a:pt x="119063" y="19844"/>
                </a:cubicBezTo>
                <a:cubicBezTo>
                  <a:pt x="119063" y="24143"/>
                  <a:pt x="117243" y="28112"/>
                  <a:pt x="114102" y="31378"/>
                </a:cubicBezTo>
                <a:cubicBezTo>
                  <a:pt x="111373" y="34230"/>
                  <a:pt x="109141" y="37703"/>
                  <a:pt x="109141" y="41672"/>
                </a:cubicBezTo>
                <a:cubicBezTo>
                  <a:pt x="109141" y="47873"/>
                  <a:pt x="114184" y="52917"/>
                  <a:pt x="120385" y="52917"/>
                </a:cubicBezTo>
                <a:lnTo>
                  <a:pt x="138906" y="52917"/>
                </a:lnTo>
                <a:cubicBezTo>
                  <a:pt x="149862" y="52917"/>
                  <a:pt x="158750" y="61805"/>
                  <a:pt x="158750" y="72760"/>
                </a:cubicBezTo>
                <a:lnTo>
                  <a:pt x="158750" y="91281"/>
                </a:lnTo>
                <a:cubicBezTo>
                  <a:pt x="158750" y="97482"/>
                  <a:pt x="163794" y="102526"/>
                  <a:pt x="169995" y="102526"/>
                </a:cubicBezTo>
                <a:cubicBezTo>
                  <a:pt x="173922" y="102526"/>
                  <a:pt x="177436" y="100294"/>
                  <a:pt x="180289" y="97565"/>
                </a:cubicBezTo>
                <a:cubicBezTo>
                  <a:pt x="183555" y="94465"/>
                  <a:pt x="187523" y="92604"/>
                  <a:pt x="191823" y="92604"/>
                </a:cubicBezTo>
                <a:cubicBezTo>
                  <a:pt x="202778" y="92604"/>
                  <a:pt x="211667" y="104469"/>
                  <a:pt x="211667" y="119063"/>
                </a:cubicBezTo>
                <a:cubicBezTo>
                  <a:pt x="211667" y="133656"/>
                  <a:pt x="202778" y="145521"/>
                  <a:pt x="191823" y="145521"/>
                </a:cubicBezTo>
                <a:cubicBezTo>
                  <a:pt x="187523" y="145521"/>
                  <a:pt x="183513" y="143702"/>
                  <a:pt x="180289" y="140560"/>
                </a:cubicBezTo>
                <a:cubicBezTo>
                  <a:pt x="177436" y="137831"/>
                  <a:pt x="173964" y="135599"/>
                  <a:pt x="169995" y="135599"/>
                </a:cubicBezTo>
                <a:cubicBezTo>
                  <a:pt x="163794" y="135599"/>
                  <a:pt x="158750" y="140643"/>
                  <a:pt x="158750" y="146844"/>
                </a:cubicBezTo>
                <a:lnTo>
                  <a:pt x="158750" y="191823"/>
                </a:lnTo>
                <a:cubicBezTo>
                  <a:pt x="158750" y="202778"/>
                  <a:pt x="149862" y="211667"/>
                  <a:pt x="138906" y="211667"/>
                </a:cubicBezTo>
                <a:lnTo>
                  <a:pt x="115424" y="211667"/>
                </a:lnTo>
                <a:cubicBezTo>
                  <a:pt x="110133" y="211667"/>
                  <a:pt x="105833" y="207367"/>
                  <a:pt x="105833" y="202076"/>
                </a:cubicBezTo>
                <a:cubicBezTo>
                  <a:pt x="105833" y="198272"/>
                  <a:pt x="108231" y="194924"/>
                  <a:pt x="111290" y="192650"/>
                </a:cubicBezTo>
                <a:cubicBezTo>
                  <a:pt x="116086" y="189053"/>
                  <a:pt x="119063" y="184092"/>
                  <a:pt x="119063" y="178594"/>
                </a:cubicBezTo>
                <a:cubicBezTo>
                  <a:pt x="119063" y="167638"/>
                  <a:pt x="107198" y="158750"/>
                  <a:pt x="92604" y="158750"/>
                </a:cubicBezTo>
                <a:cubicBezTo>
                  <a:pt x="78011" y="158750"/>
                  <a:pt x="66146" y="167638"/>
                  <a:pt x="66146" y="178594"/>
                </a:cubicBezTo>
                <a:cubicBezTo>
                  <a:pt x="66146" y="184092"/>
                  <a:pt x="69122" y="189053"/>
                  <a:pt x="73918" y="192650"/>
                </a:cubicBezTo>
                <a:cubicBezTo>
                  <a:pt x="76977" y="194924"/>
                  <a:pt x="79375" y="198231"/>
                  <a:pt x="79375" y="202076"/>
                </a:cubicBezTo>
                <a:cubicBezTo>
                  <a:pt x="79375" y="207367"/>
                  <a:pt x="75076" y="211667"/>
                  <a:pt x="69784" y="211667"/>
                </a:cubicBezTo>
                <a:lnTo>
                  <a:pt x="19844" y="211667"/>
                </a:lnTo>
                <a:cubicBezTo>
                  <a:pt x="8888" y="211667"/>
                  <a:pt x="0" y="202778"/>
                  <a:pt x="0" y="191823"/>
                </a:cubicBezTo>
                <a:lnTo>
                  <a:pt x="0" y="141883"/>
                </a:lnTo>
                <a:cubicBezTo>
                  <a:pt x="0" y="136591"/>
                  <a:pt x="4299" y="132292"/>
                  <a:pt x="9591" y="132292"/>
                </a:cubicBezTo>
                <a:cubicBezTo>
                  <a:pt x="13395" y="132292"/>
                  <a:pt x="16743" y="134689"/>
                  <a:pt x="19017" y="137749"/>
                </a:cubicBezTo>
                <a:cubicBezTo>
                  <a:pt x="22614" y="142544"/>
                  <a:pt x="27575" y="145521"/>
                  <a:pt x="33073" y="145521"/>
                </a:cubicBezTo>
                <a:cubicBezTo>
                  <a:pt x="44028" y="145521"/>
                  <a:pt x="52917" y="133656"/>
                  <a:pt x="52917" y="119063"/>
                </a:cubicBezTo>
                <a:cubicBezTo>
                  <a:pt x="52917" y="104469"/>
                  <a:pt x="44028" y="92604"/>
                  <a:pt x="33073" y="92604"/>
                </a:cubicBezTo>
                <a:cubicBezTo>
                  <a:pt x="27575" y="92604"/>
                  <a:pt x="22614" y="95581"/>
                  <a:pt x="19017" y="100376"/>
                </a:cubicBezTo>
                <a:cubicBezTo>
                  <a:pt x="16743" y="103436"/>
                  <a:pt x="13436" y="105833"/>
                  <a:pt x="9591" y="105833"/>
                </a:cubicBezTo>
                <a:cubicBezTo>
                  <a:pt x="4299" y="105833"/>
                  <a:pt x="0" y="101534"/>
                  <a:pt x="0" y="96242"/>
                </a:cubicBezTo>
                <a:lnTo>
                  <a:pt x="0" y="72760"/>
                </a:lnTo>
                <a:cubicBezTo>
                  <a:pt x="0" y="61805"/>
                  <a:pt x="8888" y="52917"/>
                  <a:pt x="19844" y="52917"/>
                </a:cubicBezTo>
                <a:lnTo>
                  <a:pt x="64823" y="52917"/>
                </a:lnTo>
                <a:cubicBezTo>
                  <a:pt x="71024" y="52917"/>
                  <a:pt x="76068" y="47873"/>
                  <a:pt x="76068" y="41672"/>
                </a:cubicBezTo>
                <a:cubicBezTo>
                  <a:pt x="76068" y="37744"/>
                  <a:pt x="73835" y="34230"/>
                  <a:pt x="71107" y="31378"/>
                </a:cubicBezTo>
                <a:cubicBezTo>
                  <a:pt x="68006" y="28112"/>
                  <a:pt x="66146" y="24143"/>
                  <a:pt x="66146" y="19844"/>
                </a:cubicBezTo>
                <a:cubicBezTo>
                  <a:pt x="66146" y="8888"/>
                  <a:pt x="78011" y="0"/>
                  <a:pt x="92604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9" name="Text 37"/>
          <p:cNvSpPr/>
          <p:nvPr/>
        </p:nvSpPr>
        <p:spPr>
          <a:xfrm>
            <a:off x="1230630" y="5838190"/>
            <a:ext cx="5544820" cy="2546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挑战4: 多工具集成与系统复杂度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95912" y="6367357"/>
            <a:ext cx="7355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项目涉及多个异构系统(数据库、图分析库、LLM服务、BI平台), 集成难度高, 出错点多。LLM需要与SQLBot、MaxKB等交互, 数据格式转换、网络通信等都可能成为挑战。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95912" y="6960023"/>
            <a:ext cx="7270750" cy="1397000"/>
          </a:xfrm>
          <a:custGeom>
            <a:avLst/>
            <a:gdLst/>
            <a:ahLst/>
            <a:cxnLst/>
            <a:rect l="l" t="t" r="r" b="b"/>
            <a:pathLst>
              <a:path w="7270750" h="1397000">
                <a:moveTo>
                  <a:pt x="84672" y="0"/>
                </a:moveTo>
                <a:lnTo>
                  <a:pt x="7186078" y="0"/>
                </a:lnTo>
                <a:cubicBezTo>
                  <a:pt x="7232841" y="0"/>
                  <a:pt x="7270750" y="37909"/>
                  <a:pt x="7270750" y="84672"/>
                </a:cubicBezTo>
                <a:lnTo>
                  <a:pt x="7270750" y="1312328"/>
                </a:lnTo>
                <a:cubicBezTo>
                  <a:pt x="7270750" y="1359091"/>
                  <a:pt x="7232841" y="1397000"/>
                  <a:pt x="71860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2" name="Text 40"/>
          <p:cNvSpPr/>
          <p:nvPr/>
        </p:nvSpPr>
        <p:spPr>
          <a:xfrm>
            <a:off x="722912" y="7087023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异构系统接口不兼容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22912" y="7383357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数据格式不一致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722912" y="7679690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网络通信故障点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22912" y="7976023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调试困难, 问题定位复杂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212455" y="5559425"/>
            <a:ext cx="7616190" cy="3270250"/>
          </a:xfrm>
          <a:custGeom>
            <a:avLst/>
            <a:gdLst/>
            <a:ahLst/>
            <a:cxnLst/>
            <a:rect l="l" t="t" r="r" b="b"/>
            <a:pathLst>
              <a:path w="7616472" h="4113389">
                <a:moveTo>
                  <a:pt x="126980" y="0"/>
                </a:moveTo>
                <a:lnTo>
                  <a:pt x="7489492" y="0"/>
                </a:lnTo>
                <a:cubicBezTo>
                  <a:pt x="7559621" y="0"/>
                  <a:pt x="7616472" y="56851"/>
                  <a:pt x="7616472" y="126980"/>
                </a:cubicBezTo>
                <a:lnTo>
                  <a:pt x="7616472" y="3986409"/>
                </a:lnTo>
                <a:cubicBezTo>
                  <a:pt x="7616472" y="4056538"/>
                  <a:pt x="7559621" y="4113389"/>
                  <a:pt x="7489492" y="4113389"/>
                </a:cubicBezTo>
                <a:lnTo>
                  <a:pt x="126980" y="4113389"/>
                </a:lnTo>
                <a:cubicBezTo>
                  <a:pt x="56851" y="4113389"/>
                  <a:pt x="0" y="4056538"/>
                  <a:pt x="0" y="3986409"/>
                </a:cubicBezTo>
                <a:lnTo>
                  <a:pt x="0" y="126980"/>
                </a:lnTo>
                <a:cubicBezTo>
                  <a:pt x="0" y="56898"/>
                  <a:pt x="56898" y="0"/>
                  <a:pt x="126980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8385246" y="5732357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48" name="Shape 46"/>
          <p:cNvSpPr/>
          <p:nvPr/>
        </p:nvSpPr>
        <p:spPr>
          <a:xfrm>
            <a:off x="8520183" y="5880523"/>
            <a:ext cx="238125" cy="211667"/>
          </a:xfrm>
          <a:custGeom>
            <a:avLst/>
            <a:gdLst/>
            <a:ahLst/>
            <a:cxnLst/>
            <a:rect l="l" t="t" r="r" b="b"/>
            <a:pathLst>
              <a:path w="238125" h="211667">
                <a:moveTo>
                  <a:pt x="92646" y="40142"/>
                </a:moveTo>
                <a:lnTo>
                  <a:pt x="92646" y="60647"/>
                </a:lnTo>
                <a:lnTo>
                  <a:pt x="92852" y="60854"/>
                </a:lnTo>
                <a:cubicBezTo>
                  <a:pt x="95539" y="26789"/>
                  <a:pt x="124023" y="0"/>
                  <a:pt x="158791" y="0"/>
                </a:cubicBezTo>
                <a:cubicBezTo>
                  <a:pt x="167101" y="0"/>
                  <a:pt x="175080" y="1530"/>
                  <a:pt x="182397" y="4341"/>
                </a:cubicBezTo>
                <a:cubicBezTo>
                  <a:pt x="186531" y="5912"/>
                  <a:pt x="187275" y="11162"/>
                  <a:pt x="184175" y="14304"/>
                </a:cubicBezTo>
                <a:lnTo>
                  <a:pt x="147505" y="50974"/>
                </a:lnTo>
                <a:cubicBezTo>
                  <a:pt x="146265" y="52214"/>
                  <a:pt x="145562" y="53909"/>
                  <a:pt x="145562" y="55645"/>
                </a:cubicBezTo>
                <a:lnTo>
                  <a:pt x="145562" y="72760"/>
                </a:lnTo>
                <a:cubicBezTo>
                  <a:pt x="145562" y="76398"/>
                  <a:pt x="148539" y="79375"/>
                  <a:pt x="152177" y="79375"/>
                </a:cubicBezTo>
                <a:lnTo>
                  <a:pt x="169292" y="79375"/>
                </a:lnTo>
                <a:cubicBezTo>
                  <a:pt x="171028" y="79375"/>
                  <a:pt x="172723" y="78672"/>
                  <a:pt x="173964" y="77432"/>
                </a:cubicBezTo>
                <a:lnTo>
                  <a:pt x="210633" y="40762"/>
                </a:lnTo>
                <a:cubicBezTo>
                  <a:pt x="213775" y="37620"/>
                  <a:pt x="219025" y="38406"/>
                  <a:pt x="220596" y="42540"/>
                </a:cubicBezTo>
                <a:cubicBezTo>
                  <a:pt x="223408" y="49857"/>
                  <a:pt x="224937" y="57836"/>
                  <a:pt x="224937" y="66146"/>
                </a:cubicBezTo>
                <a:cubicBezTo>
                  <a:pt x="224937" y="91199"/>
                  <a:pt x="211005" y="113027"/>
                  <a:pt x="190417" y="124230"/>
                </a:cubicBezTo>
                <a:lnTo>
                  <a:pt x="224110" y="157923"/>
                </a:lnTo>
                <a:cubicBezTo>
                  <a:pt x="231841" y="165654"/>
                  <a:pt x="231841" y="178222"/>
                  <a:pt x="224110" y="185994"/>
                </a:cubicBezTo>
                <a:lnTo>
                  <a:pt x="199264" y="210840"/>
                </a:lnTo>
                <a:cubicBezTo>
                  <a:pt x="191534" y="218571"/>
                  <a:pt x="178966" y="218571"/>
                  <a:pt x="171194" y="210840"/>
                </a:cubicBezTo>
                <a:lnTo>
                  <a:pt x="119104" y="158750"/>
                </a:lnTo>
                <a:cubicBezTo>
                  <a:pt x="107776" y="147423"/>
                  <a:pt x="105213" y="130679"/>
                  <a:pt x="111456" y="116871"/>
                </a:cubicBezTo>
                <a:lnTo>
                  <a:pt x="73959" y="79375"/>
                </a:lnTo>
                <a:lnTo>
                  <a:pt x="53454" y="79375"/>
                </a:lnTo>
                <a:cubicBezTo>
                  <a:pt x="49031" y="79375"/>
                  <a:pt x="44896" y="77184"/>
                  <a:pt x="42457" y="73505"/>
                </a:cubicBezTo>
                <a:lnTo>
                  <a:pt x="9674" y="24350"/>
                </a:lnTo>
                <a:cubicBezTo>
                  <a:pt x="7938" y="21745"/>
                  <a:pt x="8268" y="18231"/>
                  <a:pt x="10501" y="15999"/>
                </a:cubicBezTo>
                <a:lnTo>
                  <a:pt x="29270" y="-2770"/>
                </a:lnTo>
                <a:cubicBezTo>
                  <a:pt x="31502" y="-5002"/>
                  <a:pt x="34975" y="-5333"/>
                  <a:pt x="37620" y="-3597"/>
                </a:cubicBezTo>
                <a:lnTo>
                  <a:pt x="86775" y="29146"/>
                </a:lnTo>
                <a:cubicBezTo>
                  <a:pt x="90454" y="31585"/>
                  <a:pt x="92646" y="35719"/>
                  <a:pt x="92646" y="40142"/>
                </a:cubicBezTo>
                <a:close/>
                <a:moveTo>
                  <a:pt x="89132" y="122618"/>
                </a:moveTo>
                <a:cubicBezTo>
                  <a:pt x="86527" y="137914"/>
                  <a:pt x="90124" y="154078"/>
                  <a:pt x="100046" y="167018"/>
                </a:cubicBezTo>
                <a:lnTo>
                  <a:pt x="60771" y="206251"/>
                </a:lnTo>
                <a:cubicBezTo>
                  <a:pt x="49155" y="217868"/>
                  <a:pt x="30303" y="217868"/>
                  <a:pt x="18686" y="206251"/>
                </a:cubicBezTo>
                <a:cubicBezTo>
                  <a:pt x="7069" y="194634"/>
                  <a:pt x="7069" y="175783"/>
                  <a:pt x="18686" y="164166"/>
                </a:cubicBezTo>
                <a:lnTo>
                  <a:pt x="74662" y="108190"/>
                </a:lnTo>
                <a:lnTo>
                  <a:pt x="89132" y="122659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49" name="Text 47"/>
          <p:cNvSpPr/>
          <p:nvPr/>
        </p:nvSpPr>
        <p:spPr>
          <a:xfrm>
            <a:off x="9020175" y="5838190"/>
            <a:ext cx="2291715" cy="296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应对策略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385246" y="6367357"/>
            <a:ext cx="7270750" cy="719667"/>
          </a:xfrm>
          <a:custGeom>
            <a:avLst/>
            <a:gdLst/>
            <a:ahLst/>
            <a:cxnLst/>
            <a:rect l="l" t="t" r="r" b="b"/>
            <a:pathLst>
              <a:path w="7270750" h="719667">
                <a:moveTo>
                  <a:pt x="84669" y="0"/>
                </a:moveTo>
                <a:lnTo>
                  <a:pt x="7186081" y="0"/>
                </a:lnTo>
                <a:cubicBezTo>
                  <a:pt x="7232842" y="0"/>
                  <a:pt x="7270750" y="37908"/>
                  <a:pt x="7270750" y="84669"/>
                </a:cubicBezTo>
                <a:lnTo>
                  <a:pt x="7270750" y="634998"/>
                </a:lnTo>
                <a:cubicBezTo>
                  <a:pt x="7270750" y="681728"/>
                  <a:pt x="7232811" y="719667"/>
                  <a:pt x="7186081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1" name="Shape 49"/>
          <p:cNvSpPr/>
          <p:nvPr/>
        </p:nvSpPr>
        <p:spPr>
          <a:xfrm>
            <a:off x="8491079" y="6494357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93927" y="-430"/>
                </a:moveTo>
                <a:cubicBezTo>
                  <a:pt x="88205" y="-3737"/>
                  <a:pt x="81128" y="-3737"/>
                  <a:pt x="75406" y="-430"/>
                </a:cubicBezTo>
                <a:lnTo>
                  <a:pt x="47559" y="15643"/>
                </a:lnTo>
                <a:cubicBezTo>
                  <a:pt x="41837" y="18951"/>
                  <a:pt x="38298" y="25069"/>
                  <a:pt x="38298" y="31684"/>
                </a:cubicBezTo>
                <a:lnTo>
                  <a:pt x="38298" y="65385"/>
                </a:lnTo>
                <a:lnTo>
                  <a:pt x="9095" y="82252"/>
                </a:lnTo>
                <a:cubicBezTo>
                  <a:pt x="3373" y="85560"/>
                  <a:pt x="-165" y="91678"/>
                  <a:pt x="-165" y="98293"/>
                </a:cubicBezTo>
                <a:lnTo>
                  <a:pt x="-165" y="130473"/>
                </a:lnTo>
                <a:cubicBezTo>
                  <a:pt x="-165" y="137087"/>
                  <a:pt x="3373" y="143206"/>
                  <a:pt x="9095" y="146513"/>
                </a:cubicBezTo>
                <a:lnTo>
                  <a:pt x="36976" y="162586"/>
                </a:lnTo>
                <a:cubicBezTo>
                  <a:pt x="42697" y="165894"/>
                  <a:pt x="49775" y="165894"/>
                  <a:pt x="55496" y="162586"/>
                </a:cubicBezTo>
                <a:lnTo>
                  <a:pt x="84700" y="145719"/>
                </a:lnTo>
                <a:lnTo>
                  <a:pt x="113903" y="162586"/>
                </a:lnTo>
                <a:cubicBezTo>
                  <a:pt x="119625" y="165894"/>
                  <a:pt x="126702" y="165894"/>
                  <a:pt x="132424" y="162586"/>
                </a:cubicBezTo>
                <a:lnTo>
                  <a:pt x="160238" y="146513"/>
                </a:lnTo>
                <a:cubicBezTo>
                  <a:pt x="165960" y="143206"/>
                  <a:pt x="169499" y="137087"/>
                  <a:pt x="169499" y="130473"/>
                </a:cubicBezTo>
                <a:lnTo>
                  <a:pt x="169499" y="98293"/>
                </a:lnTo>
                <a:cubicBezTo>
                  <a:pt x="169499" y="91678"/>
                  <a:pt x="165960" y="85560"/>
                  <a:pt x="160238" y="82252"/>
                </a:cubicBezTo>
                <a:lnTo>
                  <a:pt x="131035" y="65385"/>
                </a:lnTo>
                <a:lnTo>
                  <a:pt x="131035" y="31684"/>
                </a:lnTo>
                <a:cubicBezTo>
                  <a:pt x="131035" y="25069"/>
                  <a:pt x="127496" y="18951"/>
                  <a:pt x="121774" y="15643"/>
                </a:cubicBezTo>
                <a:lnTo>
                  <a:pt x="93927" y="-430"/>
                </a:lnTo>
                <a:close/>
                <a:moveTo>
                  <a:pt x="76729" y="96771"/>
                </a:moveTo>
                <a:lnTo>
                  <a:pt x="76729" y="131994"/>
                </a:lnTo>
                <a:lnTo>
                  <a:pt x="47526" y="148861"/>
                </a:lnTo>
                <a:cubicBezTo>
                  <a:pt x="47129" y="149093"/>
                  <a:pt x="46666" y="149225"/>
                  <a:pt x="46203" y="149225"/>
                </a:cubicBezTo>
                <a:lnTo>
                  <a:pt x="46203" y="114399"/>
                </a:lnTo>
                <a:lnTo>
                  <a:pt x="76729" y="96771"/>
                </a:lnTo>
                <a:close/>
                <a:moveTo>
                  <a:pt x="153260" y="96970"/>
                </a:moveTo>
                <a:cubicBezTo>
                  <a:pt x="153491" y="97367"/>
                  <a:pt x="153624" y="97830"/>
                  <a:pt x="153624" y="98293"/>
                </a:cubicBezTo>
                <a:lnTo>
                  <a:pt x="153624" y="130473"/>
                </a:lnTo>
                <a:cubicBezTo>
                  <a:pt x="153624" y="131432"/>
                  <a:pt x="153128" y="132292"/>
                  <a:pt x="152301" y="132755"/>
                </a:cubicBezTo>
                <a:lnTo>
                  <a:pt x="124420" y="148828"/>
                </a:lnTo>
                <a:cubicBezTo>
                  <a:pt x="124023" y="149060"/>
                  <a:pt x="123560" y="149192"/>
                  <a:pt x="123097" y="149192"/>
                </a:cubicBezTo>
                <a:lnTo>
                  <a:pt x="123097" y="114366"/>
                </a:lnTo>
                <a:lnTo>
                  <a:pt x="153260" y="96970"/>
                </a:lnTo>
                <a:close/>
                <a:moveTo>
                  <a:pt x="115193" y="31684"/>
                </a:moveTo>
                <a:lnTo>
                  <a:pt x="115193" y="65385"/>
                </a:lnTo>
                <a:lnTo>
                  <a:pt x="84667" y="83013"/>
                </a:lnTo>
                <a:lnTo>
                  <a:pt x="84667" y="47790"/>
                </a:lnTo>
                <a:lnTo>
                  <a:pt x="114829" y="30394"/>
                </a:lnTo>
                <a:cubicBezTo>
                  <a:pt x="115061" y="30791"/>
                  <a:pt x="115193" y="31254"/>
                  <a:pt x="115193" y="3171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2" name="Text 50"/>
          <p:cNvSpPr/>
          <p:nvPr/>
        </p:nvSpPr>
        <p:spPr>
          <a:xfrm>
            <a:off x="8766175" y="6452235"/>
            <a:ext cx="1939925" cy="2108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微服务架构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8469912" y="6748357"/>
            <a:ext cx="7186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将各部分解耦, 每个子系统有清晰职责, 通过REST API或消息队列通信, 定义统一数据交换格式。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8385246" y="7171690"/>
            <a:ext cx="7270750" cy="719667"/>
          </a:xfrm>
          <a:custGeom>
            <a:avLst/>
            <a:gdLst/>
            <a:ahLst/>
            <a:cxnLst/>
            <a:rect l="l" t="t" r="r" b="b"/>
            <a:pathLst>
              <a:path w="7270750" h="719667">
                <a:moveTo>
                  <a:pt x="84669" y="0"/>
                </a:moveTo>
                <a:lnTo>
                  <a:pt x="7186081" y="0"/>
                </a:lnTo>
                <a:cubicBezTo>
                  <a:pt x="7232842" y="0"/>
                  <a:pt x="7270750" y="37908"/>
                  <a:pt x="7270750" y="84669"/>
                </a:cubicBezTo>
                <a:lnTo>
                  <a:pt x="7270750" y="634998"/>
                </a:lnTo>
                <a:cubicBezTo>
                  <a:pt x="7270750" y="681728"/>
                  <a:pt x="7232811" y="719667"/>
                  <a:pt x="7186081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5" name="Shape 53"/>
          <p:cNvSpPr/>
          <p:nvPr/>
        </p:nvSpPr>
        <p:spPr>
          <a:xfrm>
            <a:off x="8491079" y="7298690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113308" y="3109"/>
                </a:moveTo>
                <a:cubicBezTo>
                  <a:pt x="109174" y="-1025"/>
                  <a:pt x="102460" y="-1025"/>
                  <a:pt x="98326" y="3109"/>
                </a:cubicBezTo>
                <a:cubicBezTo>
                  <a:pt x="94192" y="7243"/>
                  <a:pt x="94192" y="13957"/>
                  <a:pt x="98326" y="18091"/>
                </a:cubicBezTo>
                <a:lnTo>
                  <a:pt x="101435" y="21167"/>
                </a:lnTo>
                <a:lnTo>
                  <a:pt x="9293" y="113308"/>
                </a:lnTo>
                <a:cubicBezTo>
                  <a:pt x="3340" y="119261"/>
                  <a:pt x="0" y="127331"/>
                  <a:pt x="0" y="135764"/>
                </a:cubicBezTo>
                <a:lnTo>
                  <a:pt x="0" y="137583"/>
                </a:lnTo>
                <a:cubicBezTo>
                  <a:pt x="0" y="155112"/>
                  <a:pt x="14221" y="169333"/>
                  <a:pt x="31750" y="169333"/>
                </a:cubicBezTo>
                <a:lnTo>
                  <a:pt x="33569" y="169333"/>
                </a:lnTo>
                <a:cubicBezTo>
                  <a:pt x="42003" y="169333"/>
                  <a:pt x="50072" y="165993"/>
                  <a:pt x="56026" y="160040"/>
                </a:cubicBezTo>
                <a:lnTo>
                  <a:pt x="148167" y="67899"/>
                </a:lnTo>
                <a:lnTo>
                  <a:pt x="151276" y="71008"/>
                </a:lnTo>
                <a:cubicBezTo>
                  <a:pt x="155410" y="75142"/>
                  <a:pt x="162123" y="75142"/>
                  <a:pt x="166258" y="71008"/>
                </a:cubicBezTo>
                <a:cubicBezTo>
                  <a:pt x="170392" y="66873"/>
                  <a:pt x="170392" y="60160"/>
                  <a:pt x="166258" y="56026"/>
                </a:cubicBezTo>
                <a:lnTo>
                  <a:pt x="113341" y="3109"/>
                </a:lnTo>
                <a:close/>
                <a:moveTo>
                  <a:pt x="67899" y="84667"/>
                </a:moveTo>
                <a:lnTo>
                  <a:pt x="116417" y="36149"/>
                </a:lnTo>
                <a:lnTo>
                  <a:pt x="133185" y="52917"/>
                </a:lnTo>
                <a:lnTo>
                  <a:pt x="101435" y="84667"/>
                </a:lnTo>
                <a:lnTo>
                  <a:pt x="67866" y="84667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6" name="Text 54"/>
          <p:cNvSpPr/>
          <p:nvPr/>
        </p:nvSpPr>
        <p:spPr>
          <a:xfrm>
            <a:off x="8766175" y="7256145"/>
            <a:ext cx="2545715" cy="2305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充分测试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469912" y="7552690"/>
            <a:ext cx="7186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编写充分的单元测试和集成测试, 引入日志和监控, 对每次请求的执行链路进行跟踪记录。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385246" y="7976023"/>
            <a:ext cx="7270750" cy="719667"/>
          </a:xfrm>
          <a:custGeom>
            <a:avLst/>
            <a:gdLst/>
            <a:ahLst/>
            <a:cxnLst/>
            <a:rect l="l" t="t" r="r" b="b"/>
            <a:pathLst>
              <a:path w="7270750" h="719667">
                <a:moveTo>
                  <a:pt x="84669" y="0"/>
                </a:moveTo>
                <a:lnTo>
                  <a:pt x="7186081" y="0"/>
                </a:lnTo>
                <a:cubicBezTo>
                  <a:pt x="7232842" y="0"/>
                  <a:pt x="7270750" y="37908"/>
                  <a:pt x="7270750" y="84669"/>
                </a:cubicBezTo>
                <a:lnTo>
                  <a:pt x="7270750" y="634998"/>
                </a:lnTo>
                <a:cubicBezTo>
                  <a:pt x="7270750" y="681728"/>
                  <a:pt x="7232811" y="719667"/>
                  <a:pt x="7186081" y="719667"/>
                </a:cubicBezTo>
                <a:lnTo>
                  <a:pt x="84669" y="719667"/>
                </a:lnTo>
                <a:cubicBezTo>
                  <a:pt x="37908" y="719667"/>
                  <a:pt x="0" y="681759"/>
                  <a:pt x="0" y="634998"/>
                </a:cubicBezTo>
                <a:lnTo>
                  <a:pt x="0" y="84669"/>
                </a:lnTo>
                <a:cubicBezTo>
                  <a:pt x="0" y="37939"/>
                  <a:pt x="37939" y="0"/>
                  <a:pt x="8466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9" name="Shape 57"/>
          <p:cNvSpPr/>
          <p:nvPr/>
        </p:nvSpPr>
        <p:spPr>
          <a:xfrm>
            <a:off x="8501662" y="8103023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95250" y="0"/>
                </a:moveTo>
                <a:lnTo>
                  <a:pt x="42333" y="0"/>
                </a:lnTo>
                <a:cubicBezTo>
                  <a:pt x="36479" y="0"/>
                  <a:pt x="31750" y="4729"/>
                  <a:pt x="31750" y="10583"/>
                </a:cubicBezTo>
                <a:cubicBezTo>
                  <a:pt x="31750" y="16437"/>
                  <a:pt x="36479" y="21167"/>
                  <a:pt x="42333" y="21167"/>
                </a:cubicBezTo>
                <a:lnTo>
                  <a:pt x="42333" y="71272"/>
                </a:lnTo>
                <a:lnTo>
                  <a:pt x="2480" y="140990"/>
                </a:lnTo>
                <a:cubicBezTo>
                  <a:pt x="860" y="143867"/>
                  <a:pt x="0" y="147075"/>
                  <a:pt x="0" y="150383"/>
                </a:cubicBezTo>
                <a:cubicBezTo>
                  <a:pt x="0" y="160867"/>
                  <a:pt x="8467" y="169333"/>
                  <a:pt x="18951" y="169333"/>
                </a:cubicBezTo>
                <a:lnTo>
                  <a:pt x="129216" y="169333"/>
                </a:lnTo>
                <a:cubicBezTo>
                  <a:pt x="139667" y="169333"/>
                  <a:pt x="148167" y="160867"/>
                  <a:pt x="148167" y="150383"/>
                </a:cubicBezTo>
                <a:cubicBezTo>
                  <a:pt x="148167" y="147075"/>
                  <a:pt x="147307" y="143834"/>
                  <a:pt x="145686" y="140990"/>
                </a:cubicBezTo>
                <a:lnTo>
                  <a:pt x="105833" y="71272"/>
                </a:lnTo>
                <a:lnTo>
                  <a:pt x="105833" y="21167"/>
                </a:lnTo>
                <a:cubicBezTo>
                  <a:pt x="111687" y="21167"/>
                  <a:pt x="116417" y="16437"/>
                  <a:pt x="116417" y="10583"/>
                </a:cubicBezTo>
                <a:cubicBezTo>
                  <a:pt x="116417" y="4729"/>
                  <a:pt x="111687" y="0"/>
                  <a:pt x="105833" y="0"/>
                </a:cubicBezTo>
                <a:lnTo>
                  <a:pt x="95250" y="0"/>
                </a:lnTo>
                <a:close/>
                <a:moveTo>
                  <a:pt x="63500" y="71272"/>
                </a:moveTo>
                <a:lnTo>
                  <a:pt x="63500" y="21167"/>
                </a:lnTo>
                <a:lnTo>
                  <a:pt x="84667" y="21167"/>
                </a:lnTo>
                <a:lnTo>
                  <a:pt x="84667" y="71272"/>
                </a:lnTo>
                <a:cubicBezTo>
                  <a:pt x="84667" y="74943"/>
                  <a:pt x="85626" y="78581"/>
                  <a:pt x="87445" y="81789"/>
                </a:cubicBezTo>
                <a:lnTo>
                  <a:pt x="101203" y="105833"/>
                </a:lnTo>
                <a:lnTo>
                  <a:pt x="46964" y="105833"/>
                </a:lnTo>
                <a:lnTo>
                  <a:pt x="60722" y="81789"/>
                </a:lnTo>
                <a:cubicBezTo>
                  <a:pt x="62541" y="78581"/>
                  <a:pt x="63500" y="74976"/>
                  <a:pt x="63500" y="71272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0" name="Text 58"/>
          <p:cNvSpPr/>
          <p:nvPr/>
        </p:nvSpPr>
        <p:spPr>
          <a:xfrm>
            <a:off x="8766175" y="8060690"/>
            <a:ext cx="2980055" cy="169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原型验证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469912" y="8357023"/>
            <a:ext cx="7186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在Jupyter Notebook中构建原型验证关键整合点, 再封装到后端服务, 降低集成风险。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518583" y="550333"/>
            <a:ext cx="317500" cy="254000"/>
          </a:xfrm>
          <a:custGeom>
            <a:avLst/>
            <a:gdLst/>
            <a:ahLst/>
            <a:cxnLst/>
            <a:rect l="l" t="t" r="r" b="b"/>
            <a:pathLst>
              <a:path w="317500" h="254000">
                <a:moveTo>
                  <a:pt x="206325" y="104428"/>
                </a:moveTo>
                <a:cubicBezTo>
                  <a:pt x="212378" y="102791"/>
                  <a:pt x="218728" y="105668"/>
                  <a:pt x="221456" y="111274"/>
                </a:cubicBezTo>
                <a:lnTo>
                  <a:pt x="230684" y="129927"/>
                </a:lnTo>
                <a:cubicBezTo>
                  <a:pt x="235793" y="130621"/>
                  <a:pt x="240804" y="132011"/>
                  <a:pt x="245517" y="133945"/>
                </a:cubicBezTo>
                <a:lnTo>
                  <a:pt x="262880" y="122386"/>
                </a:lnTo>
                <a:cubicBezTo>
                  <a:pt x="268089" y="118914"/>
                  <a:pt x="274985" y="119608"/>
                  <a:pt x="279400" y="124023"/>
                </a:cubicBezTo>
                <a:lnTo>
                  <a:pt x="288925" y="133548"/>
                </a:lnTo>
                <a:cubicBezTo>
                  <a:pt x="293340" y="137964"/>
                  <a:pt x="294035" y="144909"/>
                  <a:pt x="290562" y="150068"/>
                </a:cubicBezTo>
                <a:lnTo>
                  <a:pt x="279003" y="167382"/>
                </a:lnTo>
                <a:cubicBezTo>
                  <a:pt x="279946" y="169714"/>
                  <a:pt x="280789" y="172145"/>
                  <a:pt x="281484" y="174675"/>
                </a:cubicBezTo>
                <a:cubicBezTo>
                  <a:pt x="282178" y="177205"/>
                  <a:pt x="282625" y="179685"/>
                  <a:pt x="282972" y="182215"/>
                </a:cubicBezTo>
                <a:lnTo>
                  <a:pt x="301675" y="191443"/>
                </a:lnTo>
                <a:cubicBezTo>
                  <a:pt x="307280" y="194221"/>
                  <a:pt x="310158" y="200571"/>
                  <a:pt x="308521" y="206573"/>
                </a:cubicBezTo>
                <a:lnTo>
                  <a:pt x="305048" y="219571"/>
                </a:lnTo>
                <a:cubicBezTo>
                  <a:pt x="303411" y="225574"/>
                  <a:pt x="297805" y="229642"/>
                  <a:pt x="291554" y="229245"/>
                </a:cubicBezTo>
                <a:lnTo>
                  <a:pt x="270718" y="227905"/>
                </a:lnTo>
                <a:cubicBezTo>
                  <a:pt x="267593" y="231924"/>
                  <a:pt x="263971" y="235645"/>
                  <a:pt x="259854" y="238820"/>
                </a:cubicBezTo>
                <a:lnTo>
                  <a:pt x="261193" y="259606"/>
                </a:lnTo>
                <a:cubicBezTo>
                  <a:pt x="261590" y="265857"/>
                  <a:pt x="257522" y="271512"/>
                  <a:pt x="251520" y="273100"/>
                </a:cubicBezTo>
                <a:lnTo>
                  <a:pt x="238522" y="276572"/>
                </a:lnTo>
                <a:cubicBezTo>
                  <a:pt x="232470" y="278209"/>
                  <a:pt x="226169" y="275332"/>
                  <a:pt x="223391" y="269726"/>
                </a:cubicBezTo>
                <a:lnTo>
                  <a:pt x="214164" y="251073"/>
                </a:lnTo>
                <a:cubicBezTo>
                  <a:pt x="209054" y="250379"/>
                  <a:pt x="204043" y="248989"/>
                  <a:pt x="199330" y="247055"/>
                </a:cubicBezTo>
                <a:lnTo>
                  <a:pt x="181967" y="258614"/>
                </a:lnTo>
                <a:cubicBezTo>
                  <a:pt x="176758" y="262086"/>
                  <a:pt x="169863" y="261392"/>
                  <a:pt x="165447" y="256977"/>
                </a:cubicBezTo>
                <a:lnTo>
                  <a:pt x="155922" y="247452"/>
                </a:lnTo>
                <a:cubicBezTo>
                  <a:pt x="151507" y="243036"/>
                  <a:pt x="150813" y="236141"/>
                  <a:pt x="154285" y="230932"/>
                </a:cubicBezTo>
                <a:lnTo>
                  <a:pt x="165844" y="213568"/>
                </a:lnTo>
                <a:cubicBezTo>
                  <a:pt x="164902" y="211237"/>
                  <a:pt x="164058" y="208806"/>
                  <a:pt x="163364" y="206276"/>
                </a:cubicBezTo>
                <a:cubicBezTo>
                  <a:pt x="162669" y="203746"/>
                  <a:pt x="162223" y="201216"/>
                  <a:pt x="161875" y="198735"/>
                </a:cubicBezTo>
                <a:lnTo>
                  <a:pt x="143173" y="189508"/>
                </a:lnTo>
                <a:cubicBezTo>
                  <a:pt x="137567" y="186730"/>
                  <a:pt x="134739" y="180380"/>
                  <a:pt x="136327" y="174377"/>
                </a:cubicBezTo>
                <a:lnTo>
                  <a:pt x="139799" y="161379"/>
                </a:lnTo>
                <a:cubicBezTo>
                  <a:pt x="141436" y="155377"/>
                  <a:pt x="147042" y="151309"/>
                  <a:pt x="153293" y="151705"/>
                </a:cubicBezTo>
                <a:lnTo>
                  <a:pt x="174079" y="153045"/>
                </a:lnTo>
                <a:cubicBezTo>
                  <a:pt x="177205" y="149027"/>
                  <a:pt x="180826" y="145306"/>
                  <a:pt x="184944" y="142131"/>
                </a:cubicBezTo>
                <a:lnTo>
                  <a:pt x="183604" y="121394"/>
                </a:lnTo>
                <a:cubicBezTo>
                  <a:pt x="183207" y="115143"/>
                  <a:pt x="187275" y="109488"/>
                  <a:pt x="193278" y="107900"/>
                </a:cubicBezTo>
                <a:lnTo>
                  <a:pt x="206276" y="104428"/>
                </a:lnTo>
                <a:close/>
                <a:moveTo>
                  <a:pt x="222448" y="168672"/>
                </a:moveTo>
                <a:cubicBezTo>
                  <a:pt x="210401" y="168686"/>
                  <a:pt x="200631" y="178478"/>
                  <a:pt x="200645" y="190525"/>
                </a:cubicBezTo>
                <a:cubicBezTo>
                  <a:pt x="200659" y="202572"/>
                  <a:pt x="210451" y="212342"/>
                  <a:pt x="222498" y="212328"/>
                </a:cubicBezTo>
                <a:cubicBezTo>
                  <a:pt x="234545" y="212314"/>
                  <a:pt x="244315" y="202522"/>
                  <a:pt x="244301" y="190475"/>
                </a:cubicBezTo>
                <a:cubicBezTo>
                  <a:pt x="244288" y="178428"/>
                  <a:pt x="234496" y="168658"/>
                  <a:pt x="222448" y="168672"/>
                </a:cubicBezTo>
                <a:close/>
                <a:moveTo>
                  <a:pt x="111571" y="-22572"/>
                </a:moveTo>
                <a:lnTo>
                  <a:pt x="124569" y="-19100"/>
                </a:lnTo>
                <a:cubicBezTo>
                  <a:pt x="130572" y="-17462"/>
                  <a:pt x="134640" y="-11807"/>
                  <a:pt x="134243" y="-5606"/>
                </a:cubicBezTo>
                <a:lnTo>
                  <a:pt x="132904" y="15131"/>
                </a:lnTo>
                <a:cubicBezTo>
                  <a:pt x="137021" y="18306"/>
                  <a:pt x="140643" y="21977"/>
                  <a:pt x="143768" y="26045"/>
                </a:cubicBezTo>
                <a:lnTo>
                  <a:pt x="164604" y="24705"/>
                </a:lnTo>
                <a:cubicBezTo>
                  <a:pt x="170805" y="24309"/>
                  <a:pt x="176461" y="28377"/>
                  <a:pt x="178098" y="34379"/>
                </a:cubicBezTo>
                <a:lnTo>
                  <a:pt x="181570" y="47377"/>
                </a:lnTo>
                <a:cubicBezTo>
                  <a:pt x="183158" y="53380"/>
                  <a:pt x="180330" y="59730"/>
                  <a:pt x="174724" y="62508"/>
                </a:cubicBezTo>
                <a:lnTo>
                  <a:pt x="156021" y="71735"/>
                </a:lnTo>
                <a:cubicBezTo>
                  <a:pt x="155674" y="74265"/>
                  <a:pt x="155178" y="76795"/>
                  <a:pt x="154533" y="79276"/>
                </a:cubicBezTo>
                <a:cubicBezTo>
                  <a:pt x="153888" y="81756"/>
                  <a:pt x="152995" y="84237"/>
                  <a:pt x="152053" y="86568"/>
                </a:cubicBezTo>
                <a:lnTo>
                  <a:pt x="163612" y="103932"/>
                </a:lnTo>
                <a:cubicBezTo>
                  <a:pt x="167084" y="109141"/>
                  <a:pt x="166390" y="116036"/>
                  <a:pt x="161975" y="120452"/>
                </a:cubicBezTo>
                <a:lnTo>
                  <a:pt x="152450" y="129977"/>
                </a:lnTo>
                <a:cubicBezTo>
                  <a:pt x="148034" y="134392"/>
                  <a:pt x="141139" y="135086"/>
                  <a:pt x="135930" y="131614"/>
                </a:cubicBezTo>
                <a:lnTo>
                  <a:pt x="118566" y="120055"/>
                </a:lnTo>
                <a:cubicBezTo>
                  <a:pt x="113854" y="121989"/>
                  <a:pt x="108843" y="123379"/>
                  <a:pt x="103733" y="124073"/>
                </a:cubicBezTo>
                <a:lnTo>
                  <a:pt x="94506" y="142726"/>
                </a:lnTo>
                <a:cubicBezTo>
                  <a:pt x="91728" y="148332"/>
                  <a:pt x="85378" y="151160"/>
                  <a:pt x="79375" y="149572"/>
                </a:cubicBezTo>
                <a:lnTo>
                  <a:pt x="66377" y="146100"/>
                </a:lnTo>
                <a:cubicBezTo>
                  <a:pt x="60325" y="144463"/>
                  <a:pt x="56307" y="138807"/>
                  <a:pt x="56704" y="132606"/>
                </a:cubicBezTo>
                <a:lnTo>
                  <a:pt x="58043" y="111820"/>
                </a:lnTo>
                <a:cubicBezTo>
                  <a:pt x="53925" y="108645"/>
                  <a:pt x="50304" y="104973"/>
                  <a:pt x="47179" y="100905"/>
                </a:cubicBezTo>
                <a:lnTo>
                  <a:pt x="26343" y="102245"/>
                </a:lnTo>
                <a:cubicBezTo>
                  <a:pt x="20141" y="102642"/>
                  <a:pt x="14486" y="98574"/>
                  <a:pt x="12849" y="92571"/>
                </a:cubicBezTo>
                <a:lnTo>
                  <a:pt x="9376" y="79573"/>
                </a:lnTo>
                <a:cubicBezTo>
                  <a:pt x="7789" y="73571"/>
                  <a:pt x="10616" y="67221"/>
                  <a:pt x="16222" y="64443"/>
                </a:cubicBezTo>
                <a:lnTo>
                  <a:pt x="34925" y="55215"/>
                </a:lnTo>
                <a:cubicBezTo>
                  <a:pt x="35272" y="52685"/>
                  <a:pt x="35768" y="50205"/>
                  <a:pt x="36413" y="47675"/>
                </a:cubicBezTo>
                <a:cubicBezTo>
                  <a:pt x="37108" y="45145"/>
                  <a:pt x="37902" y="42714"/>
                  <a:pt x="38894" y="40382"/>
                </a:cubicBezTo>
                <a:lnTo>
                  <a:pt x="27335" y="23068"/>
                </a:lnTo>
                <a:cubicBezTo>
                  <a:pt x="23862" y="17859"/>
                  <a:pt x="24557" y="10964"/>
                  <a:pt x="28972" y="6548"/>
                </a:cubicBezTo>
                <a:lnTo>
                  <a:pt x="38497" y="-2977"/>
                </a:lnTo>
                <a:cubicBezTo>
                  <a:pt x="42912" y="-7392"/>
                  <a:pt x="49808" y="-8086"/>
                  <a:pt x="55017" y="-4614"/>
                </a:cubicBezTo>
                <a:lnTo>
                  <a:pt x="72380" y="6945"/>
                </a:lnTo>
                <a:cubicBezTo>
                  <a:pt x="77093" y="5011"/>
                  <a:pt x="82104" y="3621"/>
                  <a:pt x="87213" y="2927"/>
                </a:cubicBezTo>
                <a:lnTo>
                  <a:pt x="96441" y="-15726"/>
                </a:lnTo>
                <a:cubicBezTo>
                  <a:pt x="99219" y="-21332"/>
                  <a:pt x="105519" y="-24160"/>
                  <a:pt x="111571" y="-22572"/>
                </a:cubicBezTo>
                <a:close/>
                <a:moveTo>
                  <a:pt x="95448" y="41672"/>
                </a:moveTo>
                <a:cubicBezTo>
                  <a:pt x="83401" y="41672"/>
                  <a:pt x="73620" y="51453"/>
                  <a:pt x="73620" y="63500"/>
                </a:cubicBezTo>
                <a:cubicBezTo>
                  <a:pt x="73620" y="75547"/>
                  <a:pt x="83401" y="85328"/>
                  <a:pt x="95448" y="85328"/>
                </a:cubicBezTo>
                <a:cubicBezTo>
                  <a:pt x="107496" y="85328"/>
                  <a:pt x="117277" y="75547"/>
                  <a:pt x="117277" y="63500"/>
                </a:cubicBezTo>
                <a:cubicBezTo>
                  <a:pt x="117277" y="51453"/>
                  <a:pt x="107496" y="41672"/>
                  <a:pt x="95448" y="41672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33443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CHALLENGES &amp; SOLUTIONS - PART 2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技术难点与挑战应对策略(下)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66" name="Shape 64"/>
          <p:cNvSpPr/>
          <p:nvPr/>
        </p:nvSpPr>
        <p:spPr>
          <a:xfrm>
            <a:off x="423686" y="1820337"/>
            <a:ext cx="15405806" cy="3097389"/>
          </a:xfrm>
          <a:custGeom>
            <a:avLst/>
            <a:gdLst/>
            <a:ahLst/>
            <a:cxnLst/>
            <a:rect l="l" t="t" r="r" b="b"/>
            <a:pathLst>
              <a:path w="15405806" h="3097389">
                <a:moveTo>
                  <a:pt x="126993" y="0"/>
                </a:moveTo>
                <a:lnTo>
                  <a:pt x="15278813" y="0"/>
                </a:lnTo>
                <a:cubicBezTo>
                  <a:pt x="15348949" y="0"/>
                  <a:pt x="15405806" y="56857"/>
                  <a:pt x="15405806" y="126993"/>
                </a:cubicBezTo>
                <a:lnTo>
                  <a:pt x="15405806" y="2970396"/>
                </a:lnTo>
                <a:cubicBezTo>
                  <a:pt x="15405806" y="3040532"/>
                  <a:pt x="15348949" y="3097389"/>
                  <a:pt x="15278813" y="3097389"/>
                </a:cubicBezTo>
                <a:lnTo>
                  <a:pt x="126993" y="3097389"/>
                </a:lnTo>
                <a:cubicBezTo>
                  <a:pt x="56857" y="3097389"/>
                  <a:pt x="0" y="3040532"/>
                  <a:pt x="0" y="2970396"/>
                </a:cubicBezTo>
                <a:lnTo>
                  <a:pt x="0" y="126993"/>
                </a:lnTo>
                <a:cubicBezTo>
                  <a:pt x="0" y="56857"/>
                  <a:pt x="56857" y="0"/>
                  <a:pt x="126993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67" name="Shape 65"/>
          <p:cNvSpPr/>
          <p:nvPr/>
        </p:nvSpPr>
        <p:spPr>
          <a:xfrm>
            <a:off x="596547" y="1993201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68" name="Shape 66"/>
          <p:cNvSpPr/>
          <p:nvPr/>
        </p:nvSpPr>
        <p:spPr>
          <a:xfrm>
            <a:off x="703704" y="210961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23812" y="47625"/>
                </a:moveTo>
                <a:cubicBezTo>
                  <a:pt x="23812" y="24626"/>
                  <a:pt x="42485" y="5953"/>
                  <a:pt x="65484" y="5953"/>
                </a:cubicBezTo>
                <a:cubicBezTo>
                  <a:pt x="88484" y="5953"/>
                  <a:pt x="107156" y="24626"/>
                  <a:pt x="107156" y="47625"/>
                </a:cubicBezTo>
                <a:cubicBezTo>
                  <a:pt x="107156" y="70624"/>
                  <a:pt x="88484" y="89297"/>
                  <a:pt x="65484" y="89297"/>
                </a:cubicBezTo>
                <a:cubicBezTo>
                  <a:pt x="42485" y="89297"/>
                  <a:pt x="23813" y="70624"/>
                  <a:pt x="23812" y="47625"/>
                </a:cubicBezTo>
                <a:close/>
                <a:moveTo>
                  <a:pt x="0" y="172641"/>
                </a:moveTo>
                <a:cubicBezTo>
                  <a:pt x="0" y="136475"/>
                  <a:pt x="29319" y="107156"/>
                  <a:pt x="65484" y="107156"/>
                </a:cubicBezTo>
                <a:cubicBezTo>
                  <a:pt x="101650" y="107156"/>
                  <a:pt x="130969" y="136475"/>
                  <a:pt x="130969" y="172641"/>
                </a:cubicBezTo>
                <a:lnTo>
                  <a:pt x="130969" y="174873"/>
                </a:lnTo>
                <a:cubicBezTo>
                  <a:pt x="130969" y="183505"/>
                  <a:pt x="123974" y="190500"/>
                  <a:pt x="115342" y="190500"/>
                </a:cubicBezTo>
                <a:lnTo>
                  <a:pt x="15627" y="190500"/>
                </a:lnTo>
                <a:cubicBezTo>
                  <a:pt x="6995" y="190500"/>
                  <a:pt x="0" y="183505"/>
                  <a:pt x="0" y="174873"/>
                </a:cubicBezTo>
                <a:lnTo>
                  <a:pt x="0" y="172641"/>
                </a:lnTo>
                <a:close/>
                <a:moveTo>
                  <a:pt x="160734" y="23812"/>
                </a:moveTo>
                <a:cubicBezTo>
                  <a:pt x="180448" y="23812"/>
                  <a:pt x="196453" y="39818"/>
                  <a:pt x="196453" y="59531"/>
                </a:cubicBezTo>
                <a:cubicBezTo>
                  <a:pt x="196453" y="79245"/>
                  <a:pt x="180448" y="95250"/>
                  <a:pt x="160734" y="95250"/>
                </a:cubicBezTo>
                <a:cubicBezTo>
                  <a:pt x="141021" y="95250"/>
                  <a:pt x="125016" y="79245"/>
                  <a:pt x="125016" y="59531"/>
                </a:cubicBezTo>
                <a:cubicBezTo>
                  <a:pt x="125016" y="39818"/>
                  <a:pt x="141021" y="23813"/>
                  <a:pt x="160734" y="23812"/>
                </a:cubicBezTo>
                <a:close/>
                <a:moveTo>
                  <a:pt x="160734" y="113109"/>
                </a:moveTo>
                <a:cubicBezTo>
                  <a:pt x="190314" y="113109"/>
                  <a:pt x="214313" y="137108"/>
                  <a:pt x="214313" y="166688"/>
                </a:cubicBezTo>
                <a:lnTo>
                  <a:pt x="214313" y="175022"/>
                </a:lnTo>
                <a:cubicBezTo>
                  <a:pt x="214313" y="183579"/>
                  <a:pt x="207392" y="190500"/>
                  <a:pt x="198834" y="190500"/>
                </a:cubicBezTo>
                <a:lnTo>
                  <a:pt x="144959" y="190500"/>
                </a:lnTo>
                <a:cubicBezTo>
                  <a:pt x="147414" y="185849"/>
                  <a:pt x="148828" y="180529"/>
                  <a:pt x="148828" y="174873"/>
                </a:cubicBezTo>
                <a:lnTo>
                  <a:pt x="148828" y="172641"/>
                </a:lnTo>
                <a:cubicBezTo>
                  <a:pt x="148828" y="153479"/>
                  <a:pt x="142354" y="135843"/>
                  <a:pt x="131527" y="121779"/>
                </a:cubicBezTo>
                <a:cubicBezTo>
                  <a:pt x="139936" y="116309"/>
                  <a:pt x="149982" y="113109"/>
                  <a:pt x="160734" y="11310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9" name="Text 67"/>
          <p:cNvSpPr/>
          <p:nvPr/>
        </p:nvSpPr>
        <p:spPr>
          <a:xfrm>
            <a:off x="1146810" y="2056765"/>
            <a:ext cx="4181475" cy="3111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挑战5: 用户体验与交互挑战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596547" y="2543535"/>
            <a:ext cx="752475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需要保证系统专业但不失易用。Dashboard设计和聊天交互需要考虑信息量与易读性的平衡。AI回答需要控制语气和长度, 既包含干货又不过于啰嗦。</a:t>
            </a:r>
            <a:endParaRPr lang="en-US" sz="1600" dirty="0"/>
          </a:p>
        </p:txBody>
      </p:sp>
      <p:sp>
        <p:nvSpPr>
          <p:cNvPr id="71" name="Shape 69"/>
          <p:cNvSpPr/>
          <p:nvPr/>
        </p:nvSpPr>
        <p:spPr>
          <a:xfrm>
            <a:off x="596547" y="3136201"/>
            <a:ext cx="7440083" cy="1397000"/>
          </a:xfrm>
          <a:custGeom>
            <a:avLst/>
            <a:gdLst/>
            <a:ahLst/>
            <a:cxnLst/>
            <a:rect l="l" t="t" r="r" b="b"/>
            <a:pathLst>
              <a:path w="7440083" h="1397000">
                <a:moveTo>
                  <a:pt x="84672" y="0"/>
                </a:moveTo>
                <a:lnTo>
                  <a:pt x="7355411" y="0"/>
                </a:lnTo>
                <a:cubicBezTo>
                  <a:pt x="7402174" y="0"/>
                  <a:pt x="7440083" y="37909"/>
                  <a:pt x="7440083" y="84672"/>
                </a:cubicBezTo>
                <a:lnTo>
                  <a:pt x="7440083" y="1312328"/>
                </a:lnTo>
                <a:cubicBezTo>
                  <a:pt x="7440083" y="1359091"/>
                  <a:pt x="7402174" y="1397000"/>
                  <a:pt x="7355411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72" name="Text 70"/>
          <p:cNvSpPr/>
          <p:nvPr/>
        </p:nvSpPr>
        <p:spPr>
          <a:xfrm>
            <a:off x="723547" y="3263201"/>
            <a:ext cx="7270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信息过载 vs 信息不足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723547" y="3559535"/>
            <a:ext cx="7270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专业术语 vs 通俗表达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723547" y="3855868"/>
            <a:ext cx="7270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简洁回答 vs 详细解释</a:t>
            </a:r>
            <a:endParaRPr lang="en-US" sz="1600" dirty="0"/>
          </a:p>
        </p:txBody>
      </p:sp>
      <p:sp>
        <p:nvSpPr>
          <p:cNvPr id="75" name="Text 73"/>
          <p:cNvSpPr/>
          <p:nvPr/>
        </p:nvSpPr>
        <p:spPr>
          <a:xfrm>
            <a:off x="723547" y="4152201"/>
            <a:ext cx="7270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技术用户 vs 非技术用户</a:t>
            </a:r>
            <a:endParaRPr lang="en-US" sz="1600" dirty="0"/>
          </a:p>
        </p:txBody>
      </p:sp>
      <p:sp>
        <p:nvSpPr>
          <p:cNvPr id="76" name="Shape 74"/>
          <p:cNvSpPr/>
          <p:nvPr/>
        </p:nvSpPr>
        <p:spPr>
          <a:xfrm>
            <a:off x="8209492" y="2543535"/>
            <a:ext cx="7440083" cy="1058333"/>
          </a:xfrm>
          <a:custGeom>
            <a:avLst/>
            <a:gdLst/>
            <a:ahLst/>
            <a:cxnLst/>
            <a:rect l="l" t="t" r="r" b="b"/>
            <a:pathLst>
              <a:path w="7440083" h="1058333">
                <a:moveTo>
                  <a:pt x="84667" y="0"/>
                </a:moveTo>
                <a:lnTo>
                  <a:pt x="7355417" y="0"/>
                </a:lnTo>
                <a:cubicBezTo>
                  <a:pt x="7402177" y="0"/>
                  <a:pt x="7440083" y="37907"/>
                  <a:pt x="7440083" y="84667"/>
                </a:cubicBezTo>
                <a:lnTo>
                  <a:pt x="7440083" y="973667"/>
                </a:lnTo>
                <a:cubicBezTo>
                  <a:pt x="7440083" y="1020427"/>
                  <a:pt x="7402177" y="1058333"/>
                  <a:pt x="7355417" y="1058333"/>
                </a:cubicBezTo>
                <a:lnTo>
                  <a:pt x="84667" y="1058333"/>
                </a:lnTo>
                <a:cubicBezTo>
                  <a:pt x="37907" y="1058333"/>
                  <a:pt x="0" y="1020427"/>
                  <a:pt x="0" y="973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77" name="Shape 75"/>
          <p:cNvSpPr/>
          <p:nvPr/>
        </p:nvSpPr>
        <p:spPr>
          <a:xfrm>
            <a:off x="8357658" y="2712868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133615" y="0"/>
                </a:moveTo>
                <a:cubicBezTo>
                  <a:pt x="139965" y="0"/>
                  <a:pt x="146050" y="2514"/>
                  <a:pt x="150515" y="7011"/>
                </a:cubicBezTo>
                <a:lnTo>
                  <a:pt x="162322" y="18818"/>
                </a:lnTo>
                <a:cubicBezTo>
                  <a:pt x="166820" y="23283"/>
                  <a:pt x="169333" y="29369"/>
                  <a:pt x="169333" y="35719"/>
                </a:cubicBezTo>
                <a:cubicBezTo>
                  <a:pt x="169333" y="42069"/>
                  <a:pt x="166820" y="48154"/>
                  <a:pt x="162322" y="52619"/>
                </a:cubicBezTo>
                <a:lnTo>
                  <a:pt x="147472" y="67469"/>
                </a:lnTo>
                <a:lnTo>
                  <a:pt x="101865" y="21861"/>
                </a:lnTo>
                <a:lnTo>
                  <a:pt x="116714" y="7011"/>
                </a:lnTo>
                <a:cubicBezTo>
                  <a:pt x="121179" y="2514"/>
                  <a:pt x="127265" y="0"/>
                  <a:pt x="133615" y="0"/>
                </a:cubicBezTo>
                <a:close/>
                <a:moveTo>
                  <a:pt x="19480" y="104213"/>
                </a:moveTo>
                <a:lnTo>
                  <a:pt x="90653" y="33073"/>
                </a:lnTo>
                <a:lnTo>
                  <a:pt x="136260" y="78680"/>
                </a:lnTo>
                <a:lnTo>
                  <a:pt x="65121" y="149853"/>
                </a:lnTo>
                <a:cubicBezTo>
                  <a:pt x="61582" y="153392"/>
                  <a:pt x="57150" y="155972"/>
                  <a:pt x="52321" y="157328"/>
                </a:cubicBezTo>
                <a:lnTo>
                  <a:pt x="10054" y="169036"/>
                </a:lnTo>
                <a:cubicBezTo>
                  <a:pt x="7309" y="169796"/>
                  <a:pt x="4333" y="169036"/>
                  <a:pt x="2315" y="166985"/>
                </a:cubicBezTo>
                <a:cubicBezTo>
                  <a:pt x="298" y="164935"/>
                  <a:pt x="-496" y="161991"/>
                  <a:pt x="265" y="159246"/>
                </a:cubicBezTo>
                <a:lnTo>
                  <a:pt x="12039" y="117012"/>
                </a:lnTo>
                <a:cubicBezTo>
                  <a:pt x="13395" y="112183"/>
                  <a:pt x="15941" y="107785"/>
                  <a:pt x="19513" y="104213"/>
                </a:cubicBezTo>
                <a:close/>
                <a:moveTo>
                  <a:pt x="74546" y="26723"/>
                </a:moveTo>
                <a:lnTo>
                  <a:pt x="26723" y="74546"/>
                </a:lnTo>
                <a:lnTo>
                  <a:pt x="3870" y="51693"/>
                </a:lnTo>
                <a:cubicBezTo>
                  <a:pt x="-1290" y="46534"/>
                  <a:pt x="-1290" y="38166"/>
                  <a:pt x="3870" y="32974"/>
                </a:cubicBezTo>
                <a:lnTo>
                  <a:pt x="32974" y="3870"/>
                </a:lnTo>
                <a:cubicBezTo>
                  <a:pt x="38133" y="-1290"/>
                  <a:pt x="46501" y="-1290"/>
                  <a:pt x="51693" y="3870"/>
                </a:cubicBezTo>
                <a:lnTo>
                  <a:pt x="53644" y="5821"/>
                </a:lnTo>
                <a:lnTo>
                  <a:pt x="35024" y="24441"/>
                </a:lnTo>
                <a:cubicBezTo>
                  <a:pt x="32445" y="27021"/>
                  <a:pt x="32445" y="31221"/>
                  <a:pt x="35024" y="33801"/>
                </a:cubicBezTo>
                <a:cubicBezTo>
                  <a:pt x="37604" y="36380"/>
                  <a:pt x="41804" y="36380"/>
                  <a:pt x="44384" y="33801"/>
                </a:cubicBezTo>
                <a:lnTo>
                  <a:pt x="63004" y="15180"/>
                </a:lnTo>
                <a:lnTo>
                  <a:pt x="74546" y="26723"/>
                </a:lnTo>
                <a:close/>
                <a:moveTo>
                  <a:pt x="142610" y="94787"/>
                </a:moveTo>
                <a:lnTo>
                  <a:pt x="154153" y="106329"/>
                </a:lnTo>
                <a:lnTo>
                  <a:pt x="135533" y="124949"/>
                </a:lnTo>
                <a:cubicBezTo>
                  <a:pt x="132953" y="127529"/>
                  <a:pt x="132953" y="131729"/>
                  <a:pt x="135533" y="134309"/>
                </a:cubicBezTo>
                <a:cubicBezTo>
                  <a:pt x="138113" y="136889"/>
                  <a:pt x="142313" y="136889"/>
                  <a:pt x="144892" y="134309"/>
                </a:cubicBezTo>
                <a:lnTo>
                  <a:pt x="163513" y="115689"/>
                </a:lnTo>
                <a:lnTo>
                  <a:pt x="165464" y="117640"/>
                </a:lnTo>
                <a:cubicBezTo>
                  <a:pt x="170623" y="122800"/>
                  <a:pt x="170623" y="131167"/>
                  <a:pt x="165464" y="136360"/>
                </a:cubicBezTo>
                <a:lnTo>
                  <a:pt x="136360" y="165464"/>
                </a:lnTo>
                <a:cubicBezTo>
                  <a:pt x="131200" y="170623"/>
                  <a:pt x="122833" y="170623"/>
                  <a:pt x="117640" y="165464"/>
                </a:cubicBezTo>
                <a:lnTo>
                  <a:pt x="94787" y="142610"/>
                </a:lnTo>
                <a:lnTo>
                  <a:pt x="142610" y="94787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8" name="Text 76"/>
          <p:cNvSpPr/>
          <p:nvPr/>
        </p:nvSpPr>
        <p:spPr>
          <a:xfrm>
            <a:off x="8632825" y="2670810"/>
            <a:ext cx="2125345" cy="2343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UI设计迭代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8336492" y="2966868"/>
            <a:ext cx="727075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通过多次与用户访谈迭代原型, 确保界面清晰直观。重要指标使用图表+数字+简短说明三位一体呈现。</a:t>
            </a:r>
            <a:endParaRPr lang="en-US" sz="1600" dirty="0"/>
          </a:p>
        </p:txBody>
      </p:sp>
      <p:sp>
        <p:nvSpPr>
          <p:cNvPr id="80" name="Shape 78"/>
          <p:cNvSpPr/>
          <p:nvPr/>
        </p:nvSpPr>
        <p:spPr>
          <a:xfrm>
            <a:off x="8209492" y="3686535"/>
            <a:ext cx="7440083" cy="1058333"/>
          </a:xfrm>
          <a:custGeom>
            <a:avLst/>
            <a:gdLst/>
            <a:ahLst/>
            <a:cxnLst/>
            <a:rect l="l" t="t" r="r" b="b"/>
            <a:pathLst>
              <a:path w="7440083" h="1058333">
                <a:moveTo>
                  <a:pt x="84667" y="0"/>
                </a:moveTo>
                <a:lnTo>
                  <a:pt x="7355417" y="0"/>
                </a:lnTo>
                <a:cubicBezTo>
                  <a:pt x="7402177" y="0"/>
                  <a:pt x="7440083" y="37907"/>
                  <a:pt x="7440083" y="84667"/>
                </a:cubicBezTo>
                <a:lnTo>
                  <a:pt x="7440083" y="973667"/>
                </a:lnTo>
                <a:cubicBezTo>
                  <a:pt x="7440083" y="1020427"/>
                  <a:pt x="7402177" y="1058333"/>
                  <a:pt x="7355417" y="1058333"/>
                </a:cubicBezTo>
                <a:lnTo>
                  <a:pt x="84667" y="1058333"/>
                </a:lnTo>
                <a:cubicBezTo>
                  <a:pt x="37907" y="1058333"/>
                  <a:pt x="0" y="1020427"/>
                  <a:pt x="0" y="973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81" name="Shape 79"/>
          <p:cNvSpPr/>
          <p:nvPr/>
        </p:nvSpPr>
        <p:spPr>
          <a:xfrm>
            <a:off x="8347075" y="3855868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27000" y="47625"/>
                </a:moveTo>
                <a:cubicBezTo>
                  <a:pt x="127000" y="79772"/>
                  <a:pt x="98557" y="105833"/>
                  <a:pt x="63500" y="105833"/>
                </a:cubicBezTo>
                <a:cubicBezTo>
                  <a:pt x="54670" y="105833"/>
                  <a:pt x="46269" y="104180"/>
                  <a:pt x="38629" y="101203"/>
                </a:cubicBezTo>
                <a:lnTo>
                  <a:pt x="11642" y="115491"/>
                </a:lnTo>
                <a:cubicBezTo>
                  <a:pt x="8566" y="117111"/>
                  <a:pt x="4796" y="116549"/>
                  <a:pt x="2315" y="114102"/>
                </a:cubicBezTo>
                <a:cubicBezTo>
                  <a:pt x="-165" y="111654"/>
                  <a:pt x="-728" y="107851"/>
                  <a:pt x="926" y="104775"/>
                </a:cubicBezTo>
                <a:lnTo>
                  <a:pt x="12700" y="82550"/>
                </a:lnTo>
                <a:cubicBezTo>
                  <a:pt x="4729" y="72827"/>
                  <a:pt x="0" y="60722"/>
                  <a:pt x="0" y="47625"/>
                </a:cubicBezTo>
                <a:cubicBezTo>
                  <a:pt x="0" y="15478"/>
                  <a:pt x="28443" y="-10583"/>
                  <a:pt x="63500" y="-10583"/>
                </a:cubicBezTo>
                <a:cubicBezTo>
                  <a:pt x="98557" y="-10583"/>
                  <a:pt x="127000" y="15478"/>
                  <a:pt x="127000" y="47625"/>
                </a:cubicBezTo>
                <a:close/>
                <a:moveTo>
                  <a:pt x="127000" y="169333"/>
                </a:moveTo>
                <a:cubicBezTo>
                  <a:pt x="95878" y="169333"/>
                  <a:pt x="69982" y="148795"/>
                  <a:pt x="64558" y="121708"/>
                </a:cubicBezTo>
                <a:cubicBezTo>
                  <a:pt x="104246" y="121212"/>
                  <a:pt x="138741" y="92968"/>
                  <a:pt x="142544" y="54670"/>
                </a:cubicBezTo>
                <a:cubicBezTo>
                  <a:pt x="170094" y="61020"/>
                  <a:pt x="190500" y="83873"/>
                  <a:pt x="190500" y="111125"/>
                </a:cubicBezTo>
                <a:cubicBezTo>
                  <a:pt x="190500" y="124222"/>
                  <a:pt x="185771" y="136327"/>
                  <a:pt x="177800" y="146050"/>
                </a:cubicBezTo>
                <a:lnTo>
                  <a:pt x="189574" y="168275"/>
                </a:lnTo>
                <a:cubicBezTo>
                  <a:pt x="191195" y="171351"/>
                  <a:pt x="190632" y="175121"/>
                  <a:pt x="188185" y="177602"/>
                </a:cubicBezTo>
                <a:cubicBezTo>
                  <a:pt x="185737" y="180082"/>
                  <a:pt x="181934" y="180644"/>
                  <a:pt x="178858" y="178991"/>
                </a:cubicBezTo>
                <a:lnTo>
                  <a:pt x="151871" y="164703"/>
                </a:lnTo>
                <a:cubicBezTo>
                  <a:pt x="144231" y="167680"/>
                  <a:pt x="135830" y="169333"/>
                  <a:pt x="127000" y="16933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82" name="Text 80"/>
          <p:cNvSpPr/>
          <p:nvPr/>
        </p:nvSpPr>
        <p:spPr>
          <a:xfrm>
            <a:off x="8632825" y="3813810"/>
            <a:ext cx="2211705" cy="21145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回答风格设计</a:t>
            </a:r>
            <a:endParaRPr lang="en-US" sz="1600" dirty="0"/>
          </a:p>
        </p:txBody>
      </p:sp>
      <p:sp>
        <p:nvSpPr>
          <p:cNvPr id="83" name="Text 81"/>
          <p:cNvSpPr/>
          <p:nvPr/>
        </p:nvSpPr>
        <p:spPr>
          <a:xfrm>
            <a:off x="8336492" y="4109868"/>
            <a:ext cx="727075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为LLM设定回答风格: 结论先行, 简明扼要, 其后提供必要数据支撑。这种"先概要后细节"的回复结构有助于不同层次用户快速获取信息。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566208" y="550333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72281" y="0"/>
                  <a:pt x="79375" y="7094"/>
                  <a:pt x="79375" y="15875"/>
                </a:cubicBezTo>
                <a:lnTo>
                  <a:pt x="79375" y="31750"/>
                </a:lnTo>
                <a:lnTo>
                  <a:pt x="142875" y="31750"/>
                </a:lnTo>
                <a:lnTo>
                  <a:pt x="142875" y="15875"/>
                </a:lnTo>
                <a:cubicBezTo>
                  <a:pt x="142875" y="7094"/>
                  <a:pt x="149969" y="0"/>
                  <a:pt x="158750" y="0"/>
                </a:cubicBezTo>
                <a:cubicBezTo>
                  <a:pt x="167531" y="0"/>
                  <a:pt x="174625" y="7094"/>
                  <a:pt x="174625" y="15875"/>
                </a:cubicBezTo>
                <a:lnTo>
                  <a:pt x="174625" y="31750"/>
                </a:lnTo>
                <a:lnTo>
                  <a:pt x="190500" y="31750"/>
                </a:lnTo>
                <a:cubicBezTo>
                  <a:pt x="208012" y="31750"/>
                  <a:pt x="222250" y="45988"/>
                  <a:pt x="222250" y="63500"/>
                </a:cubicBezTo>
                <a:lnTo>
                  <a:pt x="222250" y="206375"/>
                </a:lnTo>
                <a:cubicBezTo>
                  <a:pt x="222250" y="223887"/>
                  <a:pt x="208012" y="238125"/>
                  <a:pt x="1905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63500"/>
                </a:lnTo>
                <a:cubicBezTo>
                  <a:pt x="0" y="45988"/>
                  <a:pt x="14238" y="31750"/>
                  <a:pt x="31750" y="31750"/>
                </a:cubicBezTo>
                <a:lnTo>
                  <a:pt x="47625" y="31750"/>
                </a:lnTo>
                <a:lnTo>
                  <a:pt x="47625" y="15875"/>
                </a:lnTo>
                <a:cubicBezTo>
                  <a:pt x="47625" y="7094"/>
                  <a:pt x="54719" y="0"/>
                  <a:pt x="63500" y="0"/>
                </a:cubicBezTo>
                <a:close/>
                <a:moveTo>
                  <a:pt x="31750" y="119063"/>
                </a:moveTo>
                <a:lnTo>
                  <a:pt x="31750" y="134938"/>
                </a:lnTo>
                <a:cubicBezTo>
                  <a:pt x="31750" y="139303"/>
                  <a:pt x="35322" y="142875"/>
                  <a:pt x="39688" y="142875"/>
                </a:cubicBezTo>
                <a:lnTo>
                  <a:pt x="55563" y="142875"/>
                </a:lnTo>
                <a:cubicBezTo>
                  <a:pt x="59928" y="142875"/>
                  <a:pt x="63500" y="139303"/>
                  <a:pt x="63500" y="134938"/>
                </a:cubicBezTo>
                <a:lnTo>
                  <a:pt x="63500" y="119063"/>
                </a:lnTo>
                <a:cubicBezTo>
                  <a:pt x="63500" y="114697"/>
                  <a:pt x="59928" y="111125"/>
                  <a:pt x="55563" y="111125"/>
                </a:cubicBezTo>
                <a:lnTo>
                  <a:pt x="39688" y="111125"/>
                </a:lnTo>
                <a:cubicBezTo>
                  <a:pt x="35322" y="111125"/>
                  <a:pt x="31750" y="114697"/>
                  <a:pt x="31750" y="119063"/>
                </a:cubicBezTo>
                <a:close/>
                <a:moveTo>
                  <a:pt x="95250" y="119063"/>
                </a:moveTo>
                <a:lnTo>
                  <a:pt x="95250" y="134938"/>
                </a:lnTo>
                <a:cubicBezTo>
                  <a:pt x="95250" y="139303"/>
                  <a:pt x="98822" y="142875"/>
                  <a:pt x="103188" y="142875"/>
                </a:cubicBezTo>
                <a:lnTo>
                  <a:pt x="119063" y="142875"/>
                </a:lnTo>
                <a:cubicBezTo>
                  <a:pt x="123428" y="142875"/>
                  <a:pt x="127000" y="139303"/>
                  <a:pt x="127000" y="134938"/>
                </a:cubicBezTo>
                <a:lnTo>
                  <a:pt x="127000" y="119063"/>
                </a:lnTo>
                <a:cubicBezTo>
                  <a:pt x="127000" y="114697"/>
                  <a:pt x="123428" y="111125"/>
                  <a:pt x="119063" y="111125"/>
                </a:cubicBezTo>
                <a:lnTo>
                  <a:pt x="103188" y="111125"/>
                </a:lnTo>
                <a:cubicBezTo>
                  <a:pt x="98822" y="111125"/>
                  <a:pt x="95250" y="114697"/>
                  <a:pt x="95250" y="119063"/>
                </a:cubicBezTo>
                <a:close/>
                <a:moveTo>
                  <a:pt x="166688" y="111125"/>
                </a:moveTo>
                <a:cubicBezTo>
                  <a:pt x="162322" y="111125"/>
                  <a:pt x="158750" y="114697"/>
                  <a:pt x="158750" y="119063"/>
                </a:cubicBezTo>
                <a:lnTo>
                  <a:pt x="158750" y="134938"/>
                </a:lnTo>
                <a:cubicBezTo>
                  <a:pt x="158750" y="139303"/>
                  <a:pt x="162322" y="142875"/>
                  <a:pt x="166688" y="142875"/>
                </a:cubicBezTo>
                <a:lnTo>
                  <a:pt x="182563" y="142875"/>
                </a:lnTo>
                <a:cubicBezTo>
                  <a:pt x="186928" y="142875"/>
                  <a:pt x="190500" y="139303"/>
                  <a:pt x="190500" y="134938"/>
                </a:cubicBezTo>
                <a:lnTo>
                  <a:pt x="190500" y="119063"/>
                </a:lnTo>
                <a:cubicBezTo>
                  <a:pt x="190500" y="114697"/>
                  <a:pt x="186928" y="111125"/>
                  <a:pt x="182563" y="111125"/>
                </a:cubicBezTo>
                <a:lnTo>
                  <a:pt x="166688" y="111125"/>
                </a:lnTo>
                <a:close/>
                <a:moveTo>
                  <a:pt x="31750" y="182563"/>
                </a:moveTo>
                <a:lnTo>
                  <a:pt x="31750" y="198438"/>
                </a:lnTo>
                <a:cubicBezTo>
                  <a:pt x="31750" y="202803"/>
                  <a:pt x="35322" y="206375"/>
                  <a:pt x="39688" y="206375"/>
                </a:cubicBezTo>
                <a:lnTo>
                  <a:pt x="55563" y="206375"/>
                </a:lnTo>
                <a:cubicBezTo>
                  <a:pt x="59928" y="206375"/>
                  <a:pt x="63500" y="202803"/>
                  <a:pt x="63500" y="198438"/>
                </a:cubicBezTo>
                <a:lnTo>
                  <a:pt x="63500" y="182563"/>
                </a:lnTo>
                <a:cubicBezTo>
                  <a:pt x="63500" y="178197"/>
                  <a:pt x="59928" y="174625"/>
                  <a:pt x="55563" y="174625"/>
                </a:cubicBezTo>
                <a:lnTo>
                  <a:pt x="39688" y="174625"/>
                </a:lnTo>
                <a:cubicBezTo>
                  <a:pt x="35322" y="174625"/>
                  <a:pt x="31750" y="178197"/>
                  <a:pt x="31750" y="182563"/>
                </a:cubicBezTo>
                <a:close/>
                <a:moveTo>
                  <a:pt x="103188" y="174625"/>
                </a:moveTo>
                <a:cubicBezTo>
                  <a:pt x="98822" y="174625"/>
                  <a:pt x="95250" y="178197"/>
                  <a:pt x="95250" y="182563"/>
                </a:cubicBezTo>
                <a:lnTo>
                  <a:pt x="95250" y="198438"/>
                </a:lnTo>
                <a:cubicBezTo>
                  <a:pt x="95250" y="202803"/>
                  <a:pt x="98822" y="206375"/>
                  <a:pt x="103188" y="206375"/>
                </a:cubicBezTo>
                <a:lnTo>
                  <a:pt x="119063" y="206375"/>
                </a:lnTo>
                <a:cubicBezTo>
                  <a:pt x="123428" y="206375"/>
                  <a:pt x="127000" y="202803"/>
                  <a:pt x="127000" y="198438"/>
                </a:cubicBezTo>
                <a:lnTo>
                  <a:pt x="127000" y="182563"/>
                </a:lnTo>
                <a:cubicBezTo>
                  <a:pt x="127000" y="178197"/>
                  <a:pt x="123428" y="174625"/>
                  <a:pt x="119063" y="174625"/>
                </a:cubicBezTo>
                <a:lnTo>
                  <a:pt x="103188" y="174625"/>
                </a:lnTo>
                <a:close/>
                <a:moveTo>
                  <a:pt x="158750" y="182563"/>
                </a:moveTo>
                <a:lnTo>
                  <a:pt x="158750" y="198438"/>
                </a:lnTo>
                <a:cubicBezTo>
                  <a:pt x="158750" y="202803"/>
                  <a:pt x="162322" y="206375"/>
                  <a:pt x="166688" y="206375"/>
                </a:cubicBezTo>
                <a:lnTo>
                  <a:pt x="182563" y="206375"/>
                </a:lnTo>
                <a:cubicBezTo>
                  <a:pt x="186928" y="206375"/>
                  <a:pt x="190500" y="202803"/>
                  <a:pt x="190500" y="198438"/>
                </a:cubicBezTo>
                <a:lnTo>
                  <a:pt x="190500" y="182563"/>
                </a:lnTo>
                <a:cubicBezTo>
                  <a:pt x="190500" y="178197"/>
                  <a:pt x="186928" y="174625"/>
                  <a:pt x="182563" y="174625"/>
                </a:cubicBezTo>
                <a:lnTo>
                  <a:pt x="166688" y="174625"/>
                </a:lnTo>
                <a:cubicBezTo>
                  <a:pt x="162322" y="174625"/>
                  <a:pt x="158750" y="178197"/>
                  <a:pt x="158750" y="18256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17568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PROJECT TIMELINE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项目计划与进度安排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26861" y="1908528"/>
            <a:ext cx="5012972" cy="4092222"/>
          </a:xfrm>
          <a:custGeom>
            <a:avLst/>
            <a:gdLst/>
            <a:ahLst/>
            <a:cxnLst/>
            <a:rect l="l" t="t" r="r" b="b"/>
            <a:pathLst>
              <a:path w="5012972" h="4092222">
                <a:moveTo>
                  <a:pt x="126982" y="0"/>
                </a:moveTo>
                <a:lnTo>
                  <a:pt x="4885991" y="0"/>
                </a:lnTo>
                <a:cubicBezTo>
                  <a:pt x="4956121" y="0"/>
                  <a:pt x="5012972" y="56852"/>
                  <a:pt x="5012972" y="126982"/>
                </a:cubicBezTo>
                <a:lnTo>
                  <a:pt x="5012972" y="3965241"/>
                </a:lnTo>
                <a:cubicBezTo>
                  <a:pt x="5012972" y="4035371"/>
                  <a:pt x="4956121" y="4092222"/>
                  <a:pt x="4885991" y="4092222"/>
                </a:cubicBezTo>
                <a:lnTo>
                  <a:pt x="126982" y="4092222"/>
                </a:lnTo>
                <a:cubicBezTo>
                  <a:pt x="56852" y="4092222"/>
                  <a:pt x="0" y="4035371"/>
                  <a:pt x="0" y="3965241"/>
                </a:cubicBezTo>
                <a:lnTo>
                  <a:pt x="0" y="126982"/>
                </a:lnTo>
                <a:cubicBezTo>
                  <a:pt x="0" y="56899"/>
                  <a:pt x="56899" y="0"/>
                  <a:pt x="126982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99722" y="2123726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Text 7"/>
          <p:cNvSpPr/>
          <p:nvPr/>
        </p:nvSpPr>
        <p:spPr>
          <a:xfrm>
            <a:off x="773906" y="2187226"/>
            <a:ext cx="16933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149985" y="2081530"/>
            <a:ext cx="2900680" cy="3886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需求分析与方案设计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50056" y="2377726"/>
            <a:ext cx="1449917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当前 ~ 1周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599722" y="2716392"/>
            <a:ext cx="4751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深入调研开源社区治理需求, 与潜在用户交流, 完善需求清单, 确定系统功能范围和技术可行性。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599722" y="3309059"/>
            <a:ext cx="4667250" cy="1397000"/>
          </a:xfrm>
          <a:custGeom>
            <a:avLst/>
            <a:gdLst/>
            <a:ahLst/>
            <a:cxnLst/>
            <a:rect l="l" t="t" r="r" b="b"/>
            <a:pathLst>
              <a:path w="4667250" h="1397000">
                <a:moveTo>
                  <a:pt x="84672" y="0"/>
                </a:moveTo>
                <a:lnTo>
                  <a:pt x="4582578" y="0"/>
                </a:lnTo>
                <a:cubicBezTo>
                  <a:pt x="4629341" y="0"/>
                  <a:pt x="4667250" y="37909"/>
                  <a:pt x="4667250" y="84672"/>
                </a:cubicBezTo>
                <a:lnTo>
                  <a:pt x="4667250" y="1312328"/>
                </a:lnTo>
                <a:cubicBezTo>
                  <a:pt x="4667250" y="1359091"/>
                  <a:pt x="4629341" y="1397000"/>
                  <a:pt x="45825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4" name="Text 12"/>
          <p:cNvSpPr/>
          <p:nvPr/>
        </p:nvSpPr>
        <p:spPr>
          <a:xfrm>
            <a:off x="726722" y="3450167"/>
            <a:ext cx="803010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输出成果: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6722" y="3732392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详细设计文档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726722" y="4028726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原型草图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26722" y="4325059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任务分解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619750" y="1908528"/>
            <a:ext cx="5012972" cy="4092222"/>
          </a:xfrm>
          <a:custGeom>
            <a:avLst/>
            <a:gdLst/>
            <a:ahLst/>
            <a:cxnLst/>
            <a:rect l="l" t="t" r="r" b="b"/>
            <a:pathLst>
              <a:path w="5012972" h="4092222">
                <a:moveTo>
                  <a:pt x="126982" y="0"/>
                </a:moveTo>
                <a:lnTo>
                  <a:pt x="4885991" y="0"/>
                </a:lnTo>
                <a:cubicBezTo>
                  <a:pt x="4956121" y="0"/>
                  <a:pt x="5012972" y="56852"/>
                  <a:pt x="5012972" y="126982"/>
                </a:cubicBezTo>
                <a:lnTo>
                  <a:pt x="5012972" y="3965241"/>
                </a:lnTo>
                <a:cubicBezTo>
                  <a:pt x="5012972" y="4035371"/>
                  <a:pt x="4956121" y="4092222"/>
                  <a:pt x="4885991" y="4092222"/>
                </a:cubicBezTo>
                <a:lnTo>
                  <a:pt x="126982" y="4092222"/>
                </a:lnTo>
                <a:cubicBezTo>
                  <a:pt x="56852" y="4092222"/>
                  <a:pt x="0" y="4035371"/>
                  <a:pt x="0" y="3965241"/>
                </a:cubicBezTo>
                <a:lnTo>
                  <a:pt x="0" y="126982"/>
                </a:lnTo>
                <a:cubicBezTo>
                  <a:pt x="0" y="56899"/>
                  <a:pt x="56899" y="0"/>
                  <a:pt x="126982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5792612" y="2123726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0" name="Text 18"/>
          <p:cNvSpPr/>
          <p:nvPr/>
        </p:nvSpPr>
        <p:spPr>
          <a:xfrm>
            <a:off x="5950700" y="2187226"/>
            <a:ext cx="20108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343015" y="2081530"/>
            <a:ext cx="2596515" cy="2921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数据层搭建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6342945" y="2377726"/>
            <a:ext cx="836083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2~4周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5792612" y="2716392"/>
            <a:ext cx="4751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部署OpenDigger数据采集环境, 搭建IoTDB数据库, 建立图数据结构, 编写知识库导入脚本。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792612" y="3309059"/>
            <a:ext cx="4667250" cy="1693333"/>
          </a:xfrm>
          <a:custGeom>
            <a:avLst/>
            <a:gdLst/>
            <a:ahLst/>
            <a:cxnLst/>
            <a:rect l="l" t="t" r="r" b="b"/>
            <a:pathLst>
              <a:path w="4667250" h="1693333">
                <a:moveTo>
                  <a:pt x="84667" y="0"/>
                </a:moveTo>
                <a:lnTo>
                  <a:pt x="4582583" y="0"/>
                </a:lnTo>
                <a:cubicBezTo>
                  <a:pt x="4629343" y="0"/>
                  <a:pt x="4667250" y="37907"/>
                  <a:pt x="4667250" y="84667"/>
                </a:cubicBezTo>
                <a:lnTo>
                  <a:pt x="4667250" y="1608667"/>
                </a:lnTo>
                <a:cubicBezTo>
                  <a:pt x="4667250" y="1655427"/>
                  <a:pt x="4629343" y="1693333"/>
                  <a:pt x="4582583" y="1693333"/>
                </a:cubicBezTo>
                <a:lnTo>
                  <a:pt x="84667" y="1693333"/>
                </a:lnTo>
                <a:cubicBezTo>
                  <a:pt x="37907" y="1693333"/>
                  <a:pt x="0" y="1655427"/>
                  <a:pt x="0" y="1608667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5" name="Text 23"/>
          <p:cNvSpPr/>
          <p:nvPr/>
        </p:nvSpPr>
        <p:spPr>
          <a:xfrm>
            <a:off x="5919612" y="3450167"/>
            <a:ext cx="803010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关键任务: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5919612" y="3732392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部署数据采集环境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5919612" y="4028726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搭建IoTDB时序数据库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919612" y="4325059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建立协作网络数据结构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5919612" y="4621392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构建知识库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812639" y="1908528"/>
            <a:ext cx="5012972" cy="4092222"/>
          </a:xfrm>
          <a:custGeom>
            <a:avLst/>
            <a:gdLst/>
            <a:ahLst/>
            <a:cxnLst/>
            <a:rect l="l" t="t" r="r" b="b"/>
            <a:pathLst>
              <a:path w="5012972" h="4092222">
                <a:moveTo>
                  <a:pt x="126982" y="0"/>
                </a:moveTo>
                <a:lnTo>
                  <a:pt x="4885991" y="0"/>
                </a:lnTo>
                <a:cubicBezTo>
                  <a:pt x="4956121" y="0"/>
                  <a:pt x="5012972" y="56852"/>
                  <a:pt x="5012972" y="126982"/>
                </a:cubicBezTo>
                <a:lnTo>
                  <a:pt x="5012972" y="3965241"/>
                </a:lnTo>
                <a:cubicBezTo>
                  <a:pt x="5012972" y="4035371"/>
                  <a:pt x="4956121" y="4092222"/>
                  <a:pt x="4885991" y="4092222"/>
                </a:cubicBezTo>
                <a:lnTo>
                  <a:pt x="126982" y="4092222"/>
                </a:lnTo>
                <a:cubicBezTo>
                  <a:pt x="56852" y="4092222"/>
                  <a:pt x="0" y="4035371"/>
                  <a:pt x="0" y="3965241"/>
                </a:cubicBezTo>
                <a:lnTo>
                  <a:pt x="0" y="126982"/>
                </a:lnTo>
                <a:cubicBezTo>
                  <a:pt x="0" y="56899"/>
                  <a:pt x="56899" y="0"/>
                  <a:pt x="126982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31" name="Shape 29"/>
          <p:cNvSpPr/>
          <p:nvPr/>
        </p:nvSpPr>
        <p:spPr>
          <a:xfrm>
            <a:off x="10985500" y="2123726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2" name="Text 30"/>
          <p:cNvSpPr/>
          <p:nvPr/>
        </p:nvSpPr>
        <p:spPr>
          <a:xfrm>
            <a:off x="11141054" y="2187226"/>
            <a:ext cx="2116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005F7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536045" y="2081530"/>
            <a:ext cx="2870200" cy="29273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核心功能开发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535833" y="2377726"/>
            <a:ext cx="98425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5~8周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985500" y="2716392"/>
            <a:ext cx="4751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实现后台各核心服务: 查询服务、LLM服务、图分析服务, 并行开发前端Dashboard界面。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985500" y="3309059"/>
            <a:ext cx="4667250" cy="1397000"/>
          </a:xfrm>
          <a:custGeom>
            <a:avLst/>
            <a:gdLst/>
            <a:ahLst/>
            <a:cxnLst/>
            <a:rect l="l" t="t" r="r" b="b"/>
            <a:pathLst>
              <a:path w="4667250" h="1397000">
                <a:moveTo>
                  <a:pt x="84672" y="0"/>
                </a:moveTo>
                <a:lnTo>
                  <a:pt x="4582578" y="0"/>
                </a:lnTo>
                <a:cubicBezTo>
                  <a:pt x="4629341" y="0"/>
                  <a:pt x="4667250" y="37909"/>
                  <a:pt x="4667250" y="84672"/>
                </a:cubicBezTo>
                <a:lnTo>
                  <a:pt x="4667250" y="1312328"/>
                </a:lnTo>
                <a:cubicBezTo>
                  <a:pt x="4667250" y="1359091"/>
                  <a:pt x="4629341" y="1397000"/>
                  <a:pt x="45825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7" name="Text 35"/>
          <p:cNvSpPr/>
          <p:nvPr/>
        </p:nvSpPr>
        <p:spPr>
          <a:xfrm>
            <a:off x="11112500" y="3450167"/>
            <a:ext cx="633677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里程碑: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1112500" y="3732392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基础查询和问答功能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11112500" y="4028726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Dashboard可视化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1112500" y="4325059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可演示核心功能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426720" y="6177280"/>
            <a:ext cx="5012690" cy="2860040"/>
          </a:xfrm>
          <a:custGeom>
            <a:avLst/>
            <a:gdLst/>
            <a:ahLst/>
            <a:cxnLst/>
            <a:rect l="l" t="t" r="r" b="b"/>
            <a:pathLst>
              <a:path w="5012972" h="4092222">
                <a:moveTo>
                  <a:pt x="126982" y="0"/>
                </a:moveTo>
                <a:lnTo>
                  <a:pt x="4885991" y="0"/>
                </a:lnTo>
                <a:cubicBezTo>
                  <a:pt x="4956121" y="0"/>
                  <a:pt x="5012972" y="56852"/>
                  <a:pt x="5012972" y="126982"/>
                </a:cubicBezTo>
                <a:lnTo>
                  <a:pt x="5012972" y="3965241"/>
                </a:lnTo>
                <a:cubicBezTo>
                  <a:pt x="5012972" y="4035371"/>
                  <a:pt x="4956121" y="4092222"/>
                  <a:pt x="4885991" y="4092222"/>
                </a:cubicBezTo>
                <a:lnTo>
                  <a:pt x="126982" y="4092222"/>
                </a:lnTo>
                <a:cubicBezTo>
                  <a:pt x="56852" y="4092222"/>
                  <a:pt x="0" y="4035371"/>
                  <a:pt x="0" y="3965241"/>
                </a:cubicBezTo>
                <a:lnTo>
                  <a:pt x="0" y="126982"/>
                </a:lnTo>
                <a:cubicBezTo>
                  <a:pt x="0" y="56899"/>
                  <a:pt x="56899" y="0"/>
                  <a:pt x="126982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599722" y="639233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43" name="Text 41"/>
          <p:cNvSpPr/>
          <p:nvPr/>
        </p:nvSpPr>
        <p:spPr>
          <a:xfrm>
            <a:off x="755496" y="6455833"/>
            <a:ext cx="2116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1149985" y="6350000"/>
            <a:ext cx="3543300" cy="296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高级功能攻坚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50056" y="6646333"/>
            <a:ext cx="98425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9~12周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599722" y="6985000"/>
            <a:ext cx="4751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开发智能洞察和自动化功能: 周报生成、Issue助理自动回复等。完善LLM多工具协作能力, 调优Prompt。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99722" y="7577667"/>
            <a:ext cx="4667250" cy="1397000"/>
          </a:xfrm>
          <a:custGeom>
            <a:avLst/>
            <a:gdLst/>
            <a:ahLst/>
            <a:cxnLst/>
            <a:rect l="l" t="t" r="r" b="b"/>
            <a:pathLst>
              <a:path w="4667250" h="1397000">
                <a:moveTo>
                  <a:pt x="84672" y="0"/>
                </a:moveTo>
                <a:lnTo>
                  <a:pt x="4582578" y="0"/>
                </a:lnTo>
                <a:cubicBezTo>
                  <a:pt x="4629341" y="0"/>
                  <a:pt x="4667250" y="37909"/>
                  <a:pt x="4667250" y="84672"/>
                </a:cubicBezTo>
                <a:lnTo>
                  <a:pt x="4667250" y="1312328"/>
                </a:lnTo>
                <a:cubicBezTo>
                  <a:pt x="4667250" y="1359091"/>
                  <a:pt x="4629341" y="1397000"/>
                  <a:pt x="45825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8" name="Text 46"/>
          <p:cNvSpPr/>
          <p:nvPr/>
        </p:nvSpPr>
        <p:spPr>
          <a:xfrm>
            <a:off x="726722" y="7718785"/>
            <a:ext cx="464344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重点: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726722" y="8001000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智能洞察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726722" y="8297333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自动化助手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26722" y="8593667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性能优化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619750" y="6177280"/>
            <a:ext cx="5012690" cy="2832735"/>
          </a:xfrm>
          <a:custGeom>
            <a:avLst/>
            <a:gdLst/>
            <a:ahLst/>
            <a:cxnLst/>
            <a:rect l="l" t="t" r="r" b="b"/>
            <a:pathLst>
              <a:path w="5012972" h="4092222">
                <a:moveTo>
                  <a:pt x="126982" y="0"/>
                </a:moveTo>
                <a:lnTo>
                  <a:pt x="4885991" y="0"/>
                </a:lnTo>
                <a:cubicBezTo>
                  <a:pt x="4956121" y="0"/>
                  <a:pt x="5012972" y="56852"/>
                  <a:pt x="5012972" y="126982"/>
                </a:cubicBezTo>
                <a:lnTo>
                  <a:pt x="5012972" y="3965241"/>
                </a:lnTo>
                <a:cubicBezTo>
                  <a:pt x="5012972" y="4035371"/>
                  <a:pt x="4956121" y="4092222"/>
                  <a:pt x="4885991" y="4092222"/>
                </a:cubicBezTo>
                <a:lnTo>
                  <a:pt x="126982" y="4092222"/>
                </a:lnTo>
                <a:cubicBezTo>
                  <a:pt x="56852" y="4092222"/>
                  <a:pt x="0" y="4035371"/>
                  <a:pt x="0" y="3965241"/>
                </a:cubicBezTo>
                <a:lnTo>
                  <a:pt x="0" y="126982"/>
                </a:lnTo>
                <a:cubicBezTo>
                  <a:pt x="0" y="56899"/>
                  <a:pt x="56899" y="0"/>
                  <a:pt x="126982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53" name="Shape 51"/>
          <p:cNvSpPr/>
          <p:nvPr/>
        </p:nvSpPr>
        <p:spPr>
          <a:xfrm>
            <a:off x="5792612" y="639233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54" name="Text 52"/>
          <p:cNvSpPr/>
          <p:nvPr/>
        </p:nvSpPr>
        <p:spPr>
          <a:xfrm>
            <a:off x="5947393" y="6455833"/>
            <a:ext cx="2116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5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6343015" y="6350000"/>
            <a:ext cx="3841750" cy="29654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测试与迭代改进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6342945" y="6646333"/>
            <a:ext cx="114300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13~16周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5792612" y="6985000"/>
            <a:ext cx="4751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开展多层次测试: 功能测试、性能测试、用户体验测试。根据反馈迭代完善UI细节和模型回答质量。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5792612" y="7577667"/>
            <a:ext cx="4667250" cy="1397000"/>
          </a:xfrm>
          <a:custGeom>
            <a:avLst/>
            <a:gdLst/>
            <a:ahLst/>
            <a:cxnLst/>
            <a:rect l="l" t="t" r="r" b="b"/>
            <a:pathLst>
              <a:path w="4667250" h="1397000">
                <a:moveTo>
                  <a:pt x="84672" y="0"/>
                </a:moveTo>
                <a:lnTo>
                  <a:pt x="4582578" y="0"/>
                </a:lnTo>
                <a:cubicBezTo>
                  <a:pt x="4629341" y="0"/>
                  <a:pt x="4667250" y="37909"/>
                  <a:pt x="4667250" y="84672"/>
                </a:cubicBezTo>
                <a:lnTo>
                  <a:pt x="4667250" y="1312328"/>
                </a:lnTo>
                <a:cubicBezTo>
                  <a:pt x="4667250" y="1359091"/>
                  <a:pt x="4629341" y="1397000"/>
                  <a:pt x="45825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9" name="Text 57"/>
          <p:cNvSpPr/>
          <p:nvPr/>
        </p:nvSpPr>
        <p:spPr>
          <a:xfrm>
            <a:off x="5919612" y="7718785"/>
            <a:ext cx="803010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测试类型: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5919612" y="8001000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功能测试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5919612" y="8297333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性能测试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5919612" y="8593667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用户测试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0812780" y="6177280"/>
            <a:ext cx="5012690" cy="2867025"/>
          </a:xfrm>
          <a:custGeom>
            <a:avLst/>
            <a:gdLst/>
            <a:ahLst/>
            <a:cxnLst/>
            <a:rect l="l" t="t" r="r" b="b"/>
            <a:pathLst>
              <a:path w="5012972" h="4092222">
                <a:moveTo>
                  <a:pt x="126982" y="0"/>
                </a:moveTo>
                <a:lnTo>
                  <a:pt x="4885991" y="0"/>
                </a:lnTo>
                <a:cubicBezTo>
                  <a:pt x="4956121" y="0"/>
                  <a:pt x="5012972" y="56852"/>
                  <a:pt x="5012972" y="126982"/>
                </a:cubicBezTo>
                <a:lnTo>
                  <a:pt x="5012972" y="3965241"/>
                </a:lnTo>
                <a:cubicBezTo>
                  <a:pt x="5012972" y="4035371"/>
                  <a:pt x="4956121" y="4092222"/>
                  <a:pt x="4885991" y="4092222"/>
                </a:cubicBezTo>
                <a:lnTo>
                  <a:pt x="126982" y="4092222"/>
                </a:lnTo>
                <a:cubicBezTo>
                  <a:pt x="56852" y="4092222"/>
                  <a:pt x="0" y="4035371"/>
                  <a:pt x="0" y="3965241"/>
                </a:cubicBezTo>
                <a:lnTo>
                  <a:pt x="0" y="126982"/>
                </a:lnTo>
                <a:cubicBezTo>
                  <a:pt x="0" y="56899"/>
                  <a:pt x="56899" y="0"/>
                  <a:pt x="126982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10985500" y="639233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5" name="Text 63"/>
          <p:cNvSpPr/>
          <p:nvPr/>
        </p:nvSpPr>
        <p:spPr>
          <a:xfrm>
            <a:off x="11139841" y="6455833"/>
            <a:ext cx="2116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005F7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6</a:t>
            </a:r>
            <a:endParaRPr lang="en-US" sz="1600" dirty="0"/>
          </a:p>
        </p:txBody>
      </p:sp>
      <p:sp>
        <p:nvSpPr>
          <p:cNvPr id="66" name="Text 64"/>
          <p:cNvSpPr/>
          <p:nvPr/>
        </p:nvSpPr>
        <p:spPr>
          <a:xfrm>
            <a:off x="11536045" y="6350000"/>
            <a:ext cx="3644900" cy="26860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项目交付与初赛提交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1535833" y="6646333"/>
            <a:ext cx="1449917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165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16周左右</a:t>
            </a:r>
            <a:endParaRPr lang="en-US" sz="1600" dirty="0"/>
          </a:p>
        </p:txBody>
      </p:sp>
      <p:sp>
        <p:nvSpPr>
          <p:cNvPr id="68" name="Text 66"/>
          <p:cNvSpPr/>
          <p:nvPr/>
        </p:nvSpPr>
        <p:spPr>
          <a:xfrm>
            <a:off x="10985500" y="6985000"/>
            <a:ext cx="4751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固定代码版本, 撰写初赛PPT及说明材料, 制作演示视频, 如期提交作品至竞赛平台。</a:t>
            </a:r>
            <a:endParaRPr lang="en-US" sz="1600" dirty="0"/>
          </a:p>
        </p:txBody>
      </p:sp>
      <p:sp>
        <p:nvSpPr>
          <p:cNvPr id="69" name="Shape 67"/>
          <p:cNvSpPr/>
          <p:nvPr/>
        </p:nvSpPr>
        <p:spPr>
          <a:xfrm>
            <a:off x="10985500" y="7577667"/>
            <a:ext cx="4667250" cy="1397000"/>
          </a:xfrm>
          <a:custGeom>
            <a:avLst/>
            <a:gdLst/>
            <a:ahLst/>
            <a:cxnLst/>
            <a:rect l="l" t="t" r="r" b="b"/>
            <a:pathLst>
              <a:path w="4667250" h="1397000">
                <a:moveTo>
                  <a:pt x="84672" y="0"/>
                </a:moveTo>
                <a:lnTo>
                  <a:pt x="4582578" y="0"/>
                </a:lnTo>
                <a:cubicBezTo>
                  <a:pt x="4629341" y="0"/>
                  <a:pt x="4667250" y="37909"/>
                  <a:pt x="4667250" y="84672"/>
                </a:cubicBezTo>
                <a:lnTo>
                  <a:pt x="4667250" y="1312328"/>
                </a:lnTo>
                <a:cubicBezTo>
                  <a:pt x="4667250" y="1359091"/>
                  <a:pt x="4629341" y="1397000"/>
                  <a:pt x="45825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70" name="Text 68"/>
          <p:cNvSpPr/>
          <p:nvPr/>
        </p:nvSpPr>
        <p:spPr>
          <a:xfrm>
            <a:off x="11112500" y="7718785"/>
            <a:ext cx="633677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交付物: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11112500" y="8001000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完整系统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11112500" y="8297333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演示材料</a:t>
            </a:r>
            <a:endParaRPr lang="en-US" sz="1600" dirty="0"/>
          </a:p>
        </p:txBody>
      </p:sp>
      <p:sp>
        <p:nvSpPr>
          <p:cNvPr id="73" name="Text 71"/>
          <p:cNvSpPr/>
          <p:nvPr/>
        </p:nvSpPr>
        <p:spPr>
          <a:xfrm>
            <a:off x="11112500" y="8593667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技术文档</a:t>
            </a:r>
            <a:endParaRPr lang="en-US" sz="1600" dirty="0"/>
          </a:p>
        </p:txBody>
      </p:sp>
      <p:sp>
        <p:nvSpPr>
          <p:cNvPr id="74" name="Shape 72"/>
          <p:cNvSpPr/>
          <p:nvPr/>
        </p:nvSpPr>
        <p:spPr>
          <a:xfrm>
            <a:off x="426861" y="10445753"/>
            <a:ext cx="15405806" cy="1234722"/>
          </a:xfrm>
          <a:custGeom>
            <a:avLst/>
            <a:gdLst/>
            <a:ahLst/>
            <a:cxnLst/>
            <a:rect l="l" t="t" r="r" b="b"/>
            <a:pathLst>
              <a:path w="15405806" h="1234722">
                <a:moveTo>
                  <a:pt x="127004" y="0"/>
                </a:moveTo>
                <a:lnTo>
                  <a:pt x="15278802" y="0"/>
                </a:lnTo>
                <a:cubicBezTo>
                  <a:pt x="15348944" y="0"/>
                  <a:pt x="15405806" y="56861"/>
                  <a:pt x="15405806" y="127004"/>
                </a:cubicBezTo>
                <a:lnTo>
                  <a:pt x="15405806" y="1107719"/>
                </a:lnTo>
                <a:cubicBezTo>
                  <a:pt x="15405806" y="1177861"/>
                  <a:pt x="15348944" y="1234722"/>
                  <a:pt x="15278802" y="1234722"/>
                </a:cubicBezTo>
                <a:lnTo>
                  <a:pt x="127004" y="1234722"/>
                </a:lnTo>
                <a:cubicBezTo>
                  <a:pt x="56908" y="1234722"/>
                  <a:pt x="0" y="1177814"/>
                  <a:pt x="0" y="1107719"/>
                </a:cubicBezTo>
                <a:lnTo>
                  <a:pt x="0" y="127004"/>
                </a:lnTo>
                <a:cubicBezTo>
                  <a:pt x="0" y="56908"/>
                  <a:pt x="56908" y="0"/>
                  <a:pt x="12700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40000"/>
                </a:srgbClr>
              </a:gs>
              <a:gs pos="50000">
                <a:srgbClr val="0A9396">
                  <a:alpha val="30000"/>
                </a:srgbClr>
              </a:gs>
              <a:gs pos="100000">
                <a:srgbClr val="005F73">
                  <a:alpha val="40000"/>
                </a:srgbClr>
              </a:gs>
            </a:gsLst>
            <a:lin ang="0" scaled="1"/>
          </a:gradFill>
          <a:ln w="8467">
            <a:solidFill>
              <a:srgbClr val="0A9396">
                <a:alpha val="50196"/>
              </a:srgbClr>
            </a:solidFill>
            <a:prstDash val="solid"/>
          </a:ln>
        </p:spPr>
      </p:sp>
      <p:sp>
        <p:nvSpPr>
          <p:cNvPr id="75" name="Shape 73"/>
          <p:cNvSpPr/>
          <p:nvPr/>
        </p:nvSpPr>
        <p:spPr>
          <a:xfrm>
            <a:off x="599722" y="10851451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76" name="Shape 74"/>
          <p:cNvSpPr/>
          <p:nvPr/>
        </p:nvSpPr>
        <p:spPr>
          <a:xfrm>
            <a:off x="706879" y="10967868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8299" y="16036"/>
                </a:moveTo>
                <a:cubicBezTo>
                  <a:pt x="133983" y="11906"/>
                  <a:pt x="127620" y="10753"/>
                  <a:pt x="122151" y="13097"/>
                </a:cubicBezTo>
                <a:cubicBezTo>
                  <a:pt x="116681" y="15441"/>
                  <a:pt x="113109" y="20836"/>
                  <a:pt x="113109" y="26789"/>
                </a:cubicBezTo>
                <a:lnTo>
                  <a:pt x="113109" y="77502"/>
                </a:lnTo>
                <a:lnTo>
                  <a:pt x="49002" y="16073"/>
                </a:lnTo>
                <a:cubicBezTo>
                  <a:pt x="44686" y="11906"/>
                  <a:pt x="38323" y="10753"/>
                  <a:pt x="32854" y="13097"/>
                </a:cubicBezTo>
                <a:cubicBezTo>
                  <a:pt x="27384" y="15441"/>
                  <a:pt x="23812" y="20836"/>
                  <a:pt x="23812" y="26789"/>
                </a:cubicBezTo>
                <a:lnTo>
                  <a:pt x="23812" y="163711"/>
                </a:lnTo>
                <a:cubicBezTo>
                  <a:pt x="23812" y="169664"/>
                  <a:pt x="27384" y="175059"/>
                  <a:pt x="32854" y="177403"/>
                </a:cubicBezTo>
                <a:cubicBezTo>
                  <a:pt x="38323" y="179747"/>
                  <a:pt x="44686" y="178594"/>
                  <a:pt x="49002" y="174464"/>
                </a:cubicBezTo>
                <a:lnTo>
                  <a:pt x="113109" y="112998"/>
                </a:lnTo>
                <a:lnTo>
                  <a:pt x="113109" y="163711"/>
                </a:lnTo>
                <a:cubicBezTo>
                  <a:pt x="113109" y="169664"/>
                  <a:pt x="116681" y="175059"/>
                  <a:pt x="122151" y="177403"/>
                </a:cubicBezTo>
                <a:cubicBezTo>
                  <a:pt x="127620" y="179747"/>
                  <a:pt x="133983" y="178594"/>
                  <a:pt x="138299" y="174464"/>
                </a:cubicBezTo>
                <a:lnTo>
                  <a:pt x="209736" y="106003"/>
                </a:lnTo>
                <a:cubicBezTo>
                  <a:pt x="212675" y="103212"/>
                  <a:pt x="214313" y="99306"/>
                  <a:pt x="214313" y="95250"/>
                </a:cubicBezTo>
                <a:cubicBezTo>
                  <a:pt x="214313" y="91194"/>
                  <a:pt x="212638" y="87325"/>
                  <a:pt x="209736" y="84497"/>
                </a:cubicBezTo>
                <a:lnTo>
                  <a:pt x="138299" y="16036"/>
                </a:lnTo>
                <a:close/>
              </a:path>
            </a:pathLst>
          </a:custGeom>
          <a:solidFill>
            <a:srgbClr val="005F73"/>
          </a:solidFill>
        </p:spPr>
      </p:sp>
      <p:sp>
        <p:nvSpPr>
          <p:cNvPr id="77" name="Text 75"/>
          <p:cNvSpPr/>
          <p:nvPr/>
        </p:nvSpPr>
        <p:spPr>
          <a:xfrm>
            <a:off x="1150056" y="10618618"/>
            <a:ext cx="1461558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后续规划</a:t>
            </a:r>
            <a:endParaRPr lang="en-US" sz="1600" dirty="0"/>
          </a:p>
        </p:txBody>
      </p:sp>
      <p:sp>
        <p:nvSpPr>
          <p:cNvPr id="78" name="Text 76"/>
          <p:cNvSpPr/>
          <p:nvPr/>
        </p:nvSpPr>
        <p:spPr>
          <a:xfrm>
            <a:off x="1150056" y="10999618"/>
            <a:ext cx="14594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若进入复赛, 将根据评委意见和更多用户反馈进一步丰富功能(例如支持更多平台数据、引入代码安全扫描AI模块等)并提升系统稳定性。在复赛期间重点展示系统实用价值和创新之处, 为决赛冲刺做准备。整个进度安排确保在比赛要求的时间节点前完成里程碑任务,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循序渐进稳步推进项目实施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1651000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727075" y="1866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29766" y="35719"/>
                </a:moveTo>
                <a:cubicBezTo>
                  <a:pt x="19869" y="35719"/>
                  <a:pt x="11906" y="43681"/>
                  <a:pt x="11906" y="53578"/>
                </a:cubicBezTo>
                <a:lnTo>
                  <a:pt x="11906" y="89297"/>
                </a:lnTo>
                <a:cubicBezTo>
                  <a:pt x="11906" y="99194"/>
                  <a:pt x="19869" y="107156"/>
                  <a:pt x="29766" y="107156"/>
                </a:cubicBezTo>
                <a:lnTo>
                  <a:pt x="65484" y="107156"/>
                </a:lnTo>
                <a:cubicBezTo>
                  <a:pt x="75381" y="107156"/>
                  <a:pt x="83344" y="99194"/>
                  <a:pt x="83344" y="89297"/>
                </a:cubicBezTo>
                <a:lnTo>
                  <a:pt x="83344" y="53578"/>
                </a:lnTo>
                <a:cubicBezTo>
                  <a:pt x="83344" y="43681"/>
                  <a:pt x="75381" y="35719"/>
                  <a:pt x="65484" y="35719"/>
                </a:cubicBezTo>
                <a:lnTo>
                  <a:pt x="29766" y="35719"/>
                </a:lnTo>
                <a:close/>
                <a:moveTo>
                  <a:pt x="142875" y="47625"/>
                </a:moveTo>
                <a:cubicBezTo>
                  <a:pt x="129704" y="47625"/>
                  <a:pt x="119063" y="58266"/>
                  <a:pt x="119063" y="71438"/>
                </a:cubicBezTo>
                <a:cubicBezTo>
                  <a:pt x="119063" y="84609"/>
                  <a:pt x="129704" y="95250"/>
                  <a:pt x="142875" y="95250"/>
                </a:cubicBezTo>
                <a:lnTo>
                  <a:pt x="357188" y="95250"/>
                </a:lnTo>
                <a:cubicBezTo>
                  <a:pt x="370359" y="95250"/>
                  <a:pt x="381000" y="84609"/>
                  <a:pt x="381000" y="71438"/>
                </a:cubicBezTo>
                <a:cubicBezTo>
                  <a:pt x="381000" y="58266"/>
                  <a:pt x="370359" y="47625"/>
                  <a:pt x="357188" y="47625"/>
                </a:cubicBezTo>
                <a:lnTo>
                  <a:pt x="142875" y="47625"/>
                </a:lnTo>
                <a:close/>
                <a:moveTo>
                  <a:pt x="142875" y="166688"/>
                </a:moveTo>
                <a:cubicBezTo>
                  <a:pt x="129704" y="166688"/>
                  <a:pt x="119063" y="177329"/>
                  <a:pt x="119063" y="190500"/>
                </a:cubicBezTo>
                <a:cubicBezTo>
                  <a:pt x="119063" y="203671"/>
                  <a:pt x="129704" y="214313"/>
                  <a:pt x="142875" y="214313"/>
                </a:cubicBezTo>
                <a:lnTo>
                  <a:pt x="357188" y="214313"/>
                </a:lnTo>
                <a:cubicBezTo>
                  <a:pt x="370359" y="214313"/>
                  <a:pt x="381000" y="203671"/>
                  <a:pt x="381000" y="190500"/>
                </a:cubicBezTo>
                <a:cubicBezTo>
                  <a:pt x="381000" y="177329"/>
                  <a:pt x="370359" y="166688"/>
                  <a:pt x="357188" y="166688"/>
                </a:cubicBezTo>
                <a:lnTo>
                  <a:pt x="142875" y="166688"/>
                </a:lnTo>
                <a:close/>
                <a:moveTo>
                  <a:pt x="142875" y="285750"/>
                </a:moveTo>
                <a:cubicBezTo>
                  <a:pt x="129704" y="285750"/>
                  <a:pt x="119063" y="296391"/>
                  <a:pt x="119063" y="309563"/>
                </a:cubicBezTo>
                <a:cubicBezTo>
                  <a:pt x="119063" y="322734"/>
                  <a:pt x="129704" y="333375"/>
                  <a:pt x="142875" y="333375"/>
                </a:cubicBezTo>
                <a:lnTo>
                  <a:pt x="357188" y="333375"/>
                </a:lnTo>
                <a:cubicBezTo>
                  <a:pt x="370359" y="333375"/>
                  <a:pt x="381000" y="322734"/>
                  <a:pt x="381000" y="309563"/>
                </a:cubicBezTo>
                <a:cubicBezTo>
                  <a:pt x="381000" y="296391"/>
                  <a:pt x="370359" y="285750"/>
                  <a:pt x="357188" y="285750"/>
                </a:cubicBezTo>
                <a:lnTo>
                  <a:pt x="142875" y="285750"/>
                </a:lnTo>
                <a:close/>
                <a:moveTo>
                  <a:pt x="11906" y="172641"/>
                </a:moveTo>
                <a:lnTo>
                  <a:pt x="11906" y="208359"/>
                </a:lnTo>
                <a:cubicBezTo>
                  <a:pt x="11906" y="218256"/>
                  <a:pt x="19869" y="226219"/>
                  <a:pt x="29766" y="226219"/>
                </a:cubicBezTo>
                <a:lnTo>
                  <a:pt x="65484" y="226219"/>
                </a:lnTo>
                <a:cubicBezTo>
                  <a:pt x="75381" y="226219"/>
                  <a:pt x="83344" y="218256"/>
                  <a:pt x="83344" y="208359"/>
                </a:cubicBezTo>
                <a:lnTo>
                  <a:pt x="83344" y="172641"/>
                </a:lnTo>
                <a:cubicBezTo>
                  <a:pt x="83344" y="162744"/>
                  <a:pt x="75381" y="154781"/>
                  <a:pt x="65484" y="154781"/>
                </a:cubicBezTo>
                <a:lnTo>
                  <a:pt x="29766" y="154781"/>
                </a:lnTo>
                <a:cubicBezTo>
                  <a:pt x="19869" y="154781"/>
                  <a:pt x="11906" y="162744"/>
                  <a:pt x="11906" y="172641"/>
                </a:cubicBezTo>
                <a:close/>
                <a:moveTo>
                  <a:pt x="29766" y="273844"/>
                </a:moveTo>
                <a:cubicBezTo>
                  <a:pt x="19869" y="273844"/>
                  <a:pt x="11906" y="281806"/>
                  <a:pt x="11906" y="291703"/>
                </a:cubicBezTo>
                <a:lnTo>
                  <a:pt x="11906" y="327422"/>
                </a:lnTo>
                <a:cubicBezTo>
                  <a:pt x="11906" y="337319"/>
                  <a:pt x="19869" y="345281"/>
                  <a:pt x="29766" y="345281"/>
                </a:cubicBezTo>
                <a:lnTo>
                  <a:pt x="65484" y="345281"/>
                </a:lnTo>
                <a:cubicBezTo>
                  <a:pt x="75381" y="345281"/>
                  <a:pt x="83344" y="337319"/>
                  <a:pt x="83344" y="327422"/>
                </a:cubicBezTo>
                <a:lnTo>
                  <a:pt x="83344" y="291703"/>
                </a:lnTo>
                <a:cubicBezTo>
                  <a:pt x="83344" y="281806"/>
                  <a:pt x="75381" y="273844"/>
                  <a:pt x="65484" y="273844"/>
                </a:cubicBezTo>
                <a:lnTo>
                  <a:pt x="29766" y="273844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508000" y="2768600"/>
            <a:ext cx="55372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72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目录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508000" y="3987800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6" name="Shape 4"/>
          <p:cNvSpPr/>
          <p:nvPr/>
        </p:nvSpPr>
        <p:spPr>
          <a:xfrm>
            <a:off x="508000" y="4546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7" name="Text 5"/>
          <p:cNvSpPr/>
          <p:nvPr/>
        </p:nvSpPr>
        <p:spPr>
          <a:xfrm>
            <a:off x="645319" y="4622800"/>
            <a:ext cx="342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168400" y="4597400"/>
            <a:ext cx="2286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项目背景与意义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508000" y="5359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10" name="Text 8"/>
          <p:cNvSpPr/>
          <p:nvPr/>
        </p:nvSpPr>
        <p:spPr>
          <a:xfrm>
            <a:off x="626004" y="5435600"/>
            <a:ext cx="381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02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168400" y="5410200"/>
            <a:ext cx="3200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项目目标与主题契合性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08000" y="6172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13" name="Text 11"/>
          <p:cNvSpPr/>
          <p:nvPr/>
        </p:nvSpPr>
        <p:spPr>
          <a:xfrm>
            <a:off x="623094" y="6248400"/>
            <a:ext cx="393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03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1168400" y="622300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技术路线与架构设计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08000" y="6985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16" name="Text 14"/>
          <p:cNvSpPr/>
          <p:nvPr/>
        </p:nvSpPr>
        <p:spPr>
          <a:xfrm>
            <a:off x="623226" y="7061200"/>
            <a:ext cx="393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1168400" y="7035800"/>
            <a:ext cx="38100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使用的开源项目与数据说明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5994268" y="2184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19" name="Text 17"/>
          <p:cNvSpPr/>
          <p:nvPr/>
        </p:nvSpPr>
        <p:spPr>
          <a:xfrm>
            <a:off x="6108303" y="2260600"/>
            <a:ext cx="393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05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654668" y="2235200"/>
            <a:ext cx="31623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AI模型的角色与创新点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94268" y="2895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2" name="Text 20"/>
          <p:cNvSpPr/>
          <p:nvPr/>
        </p:nvSpPr>
        <p:spPr>
          <a:xfrm>
            <a:off x="6107906" y="2971800"/>
            <a:ext cx="393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06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654668" y="294640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系统功能与实现路径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5994268" y="36068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25" name="Text 23"/>
          <p:cNvSpPr/>
          <p:nvPr/>
        </p:nvSpPr>
        <p:spPr>
          <a:xfrm>
            <a:off x="6117299" y="3683000"/>
            <a:ext cx="3810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07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6654668" y="365760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应用场景与落地预期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5994268" y="43180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8" name="Text 26"/>
          <p:cNvSpPr/>
          <p:nvPr/>
        </p:nvSpPr>
        <p:spPr>
          <a:xfrm>
            <a:off x="6105393" y="4394200"/>
            <a:ext cx="406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08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654668" y="4368800"/>
            <a:ext cx="3505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技术难点与挑战应对策略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5994268" y="50292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1" name="Text 29"/>
          <p:cNvSpPr/>
          <p:nvPr/>
        </p:nvSpPr>
        <p:spPr>
          <a:xfrm>
            <a:off x="6108568" y="5105400"/>
            <a:ext cx="393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09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654668" y="508000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项目计划与进度安排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994268" y="57404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4" name="Text 32"/>
          <p:cNvSpPr/>
          <p:nvPr/>
        </p:nvSpPr>
        <p:spPr>
          <a:xfrm>
            <a:off x="6131587" y="5816600"/>
            <a:ext cx="3429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10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6654668" y="5791200"/>
            <a:ext cx="28956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预期成果与评估指标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994268" y="6451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7" name="Text 35"/>
          <p:cNvSpPr/>
          <p:nvPr/>
        </p:nvSpPr>
        <p:spPr>
          <a:xfrm>
            <a:off x="6158309" y="6527800"/>
            <a:ext cx="2921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11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6654668" y="6502400"/>
            <a:ext cx="35052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开源协作与社区贡献思路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566208" y="550333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63500" y="0"/>
                </a:moveTo>
                <a:cubicBezTo>
                  <a:pt x="72281" y="0"/>
                  <a:pt x="79375" y="7094"/>
                  <a:pt x="79375" y="15875"/>
                </a:cubicBezTo>
                <a:lnTo>
                  <a:pt x="79375" y="31750"/>
                </a:lnTo>
                <a:lnTo>
                  <a:pt x="142875" y="31750"/>
                </a:lnTo>
                <a:lnTo>
                  <a:pt x="142875" y="15875"/>
                </a:lnTo>
                <a:cubicBezTo>
                  <a:pt x="142875" y="7094"/>
                  <a:pt x="149969" y="0"/>
                  <a:pt x="158750" y="0"/>
                </a:cubicBezTo>
                <a:cubicBezTo>
                  <a:pt x="167531" y="0"/>
                  <a:pt x="174625" y="7094"/>
                  <a:pt x="174625" y="15875"/>
                </a:cubicBezTo>
                <a:lnTo>
                  <a:pt x="174625" y="31750"/>
                </a:lnTo>
                <a:lnTo>
                  <a:pt x="190500" y="31750"/>
                </a:lnTo>
                <a:cubicBezTo>
                  <a:pt x="208012" y="31750"/>
                  <a:pt x="222250" y="45988"/>
                  <a:pt x="222250" y="63500"/>
                </a:cubicBezTo>
                <a:lnTo>
                  <a:pt x="222250" y="206375"/>
                </a:lnTo>
                <a:cubicBezTo>
                  <a:pt x="222250" y="223887"/>
                  <a:pt x="208012" y="238125"/>
                  <a:pt x="190500" y="238125"/>
                </a:cubicBezTo>
                <a:lnTo>
                  <a:pt x="31750" y="238125"/>
                </a:lnTo>
                <a:cubicBezTo>
                  <a:pt x="14238" y="238125"/>
                  <a:pt x="0" y="223887"/>
                  <a:pt x="0" y="206375"/>
                </a:cubicBezTo>
                <a:lnTo>
                  <a:pt x="0" y="63500"/>
                </a:lnTo>
                <a:cubicBezTo>
                  <a:pt x="0" y="45988"/>
                  <a:pt x="14238" y="31750"/>
                  <a:pt x="31750" y="31750"/>
                </a:cubicBezTo>
                <a:lnTo>
                  <a:pt x="47625" y="31750"/>
                </a:lnTo>
                <a:lnTo>
                  <a:pt x="47625" y="15875"/>
                </a:lnTo>
                <a:cubicBezTo>
                  <a:pt x="47625" y="7094"/>
                  <a:pt x="54719" y="0"/>
                  <a:pt x="63500" y="0"/>
                </a:cubicBezTo>
                <a:close/>
                <a:moveTo>
                  <a:pt x="31750" y="119063"/>
                </a:moveTo>
                <a:lnTo>
                  <a:pt x="31750" y="134938"/>
                </a:lnTo>
                <a:cubicBezTo>
                  <a:pt x="31750" y="139303"/>
                  <a:pt x="35322" y="142875"/>
                  <a:pt x="39688" y="142875"/>
                </a:cubicBezTo>
                <a:lnTo>
                  <a:pt x="55563" y="142875"/>
                </a:lnTo>
                <a:cubicBezTo>
                  <a:pt x="59928" y="142875"/>
                  <a:pt x="63500" y="139303"/>
                  <a:pt x="63500" y="134938"/>
                </a:cubicBezTo>
                <a:lnTo>
                  <a:pt x="63500" y="119063"/>
                </a:lnTo>
                <a:cubicBezTo>
                  <a:pt x="63500" y="114697"/>
                  <a:pt x="59928" y="111125"/>
                  <a:pt x="55563" y="111125"/>
                </a:cubicBezTo>
                <a:lnTo>
                  <a:pt x="39688" y="111125"/>
                </a:lnTo>
                <a:cubicBezTo>
                  <a:pt x="35322" y="111125"/>
                  <a:pt x="31750" y="114697"/>
                  <a:pt x="31750" y="119063"/>
                </a:cubicBezTo>
                <a:close/>
                <a:moveTo>
                  <a:pt x="95250" y="119063"/>
                </a:moveTo>
                <a:lnTo>
                  <a:pt x="95250" y="134938"/>
                </a:lnTo>
                <a:cubicBezTo>
                  <a:pt x="95250" y="139303"/>
                  <a:pt x="98822" y="142875"/>
                  <a:pt x="103188" y="142875"/>
                </a:cubicBezTo>
                <a:lnTo>
                  <a:pt x="119063" y="142875"/>
                </a:lnTo>
                <a:cubicBezTo>
                  <a:pt x="123428" y="142875"/>
                  <a:pt x="127000" y="139303"/>
                  <a:pt x="127000" y="134938"/>
                </a:cubicBezTo>
                <a:lnTo>
                  <a:pt x="127000" y="119063"/>
                </a:lnTo>
                <a:cubicBezTo>
                  <a:pt x="127000" y="114697"/>
                  <a:pt x="123428" y="111125"/>
                  <a:pt x="119063" y="111125"/>
                </a:cubicBezTo>
                <a:lnTo>
                  <a:pt x="103188" y="111125"/>
                </a:lnTo>
                <a:cubicBezTo>
                  <a:pt x="98822" y="111125"/>
                  <a:pt x="95250" y="114697"/>
                  <a:pt x="95250" y="119063"/>
                </a:cubicBezTo>
                <a:close/>
                <a:moveTo>
                  <a:pt x="166688" y="111125"/>
                </a:moveTo>
                <a:cubicBezTo>
                  <a:pt x="162322" y="111125"/>
                  <a:pt x="158750" y="114697"/>
                  <a:pt x="158750" y="119063"/>
                </a:cubicBezTo>
                <a:lnTo>
                  <a:pt x="158750" y="134938"/>
                </a:lnTo>
                <a:cubicBezTo>
                  <a:pt x="158750" y="139303"/>
                  <a:pt x="162322" y="142875"/>
                  <a:pt x="166688" y="142875"/>
                </a:cubicBezTo>
                <a:lnTo>
                  <a:pt x="182563" y="142875"/>
                </a:lnTo>
                <a:cubicBezTo>
                  <a:pt x="186928" y="142875"/>
                  <a:pt x="190500" y="139303"/>
                  <a:pt x="190500" y="134938"/>
                </a:cubicBezTo>
                <a:lnTo>
                  <a:pt x="190500" y="119063"/>
                </a:lnTo>
                <a:cubicBezTo>
                  <a:pt x="190500" y="114697"/>
                  <a:pt x="186928" y="111125"/>
                  <a:pt x="182563" y="111125"/>
                </a:cubicBezTo>
                <a:lnTo>
                  <a:pt x="166688" y="111125"/>
                </a:lnTo>
                <a:close/>
                <a:moveTo>
                  <a:pt x="31750" y="182563"/>
                </a:moveTo>
                <a:lnTo>
                  <a:pt x="31750" y="198438"/>
                </a:lnTo>
                <a:cubicBezTo>
                  <a:pt x="31750" y="202803"/>
                  <a:pt x="35322" y="206375"/>
                  <a:pt x="39688" y="206375"/>
                </a:cubicBezTo>
                <a:lnTo>
                  <a:pt x="55563" y="206375"/>
                </a:lnTo>
                <a:cubicBezTo>
                  <a:pt x="59928" y="206375"/>
                  <a:pt x="63500" y="202803"/>
                  <a:pt x="63500" y="198438"/>
                </a:cubicBezTo>
                <a:lnTo>
                  <a:pt x="63500" y="182563"/>
                </a:lnTo>
                <a:cubicBezTo>
                  <a:pt x="63500" y="178197"/>
                  <a:pt x="59928" y="174625"/>
                  <a:pt x="55563" y="174625"/>
                </a:cubicBezTo>
                <a:lnTo>
                  <a:pt x="39688" y="174625"/>
                </a:lnTo>
                <a:cubicBezTo>
                  <a:pt x="35322" y="174625"/>
                  <a:pt x="31750" y="178197"/>
                  <a:pt x="31750" y="182563"/>
                </a:cubicBezTo>
                <a:close/>
                <a:moveTo>
                  <a:pt x="103188" y="174625"/>
                </a:moveTo>
                <a:cubicBezTo>
                  <a:pt x="98822" y="174625"/>
                  <a:pt x="95250" y="178197"/>
                  <a:pt x="95250" y="182563"/>
                </a:cubicBezTo>
                <a:lnTo>
                  <a:pt x="95250" y="198438"/>
                </a:lnTo>
                <a:cubicBezTo>
                  <a:pt x="95250" y="202803"/>
                  <a:pt x="98822" y="206375"/>
                  <a:pt x="103188" y="206375"/>
                </a:cubicBezTo>
                <a:lnTo>
                  <a:pt x="119063" y="206375"/>
                </a:lnTo>
                <a:cubicBezTo>
                  <a:pt x="123428" y="206375"/>
                  <a:pt x="127000" y="202803"/>
                  <a:pt x="127000" y="198438"/>
                </a:cubicBezTo>
                <a:lnTo>
                  <a:pt x="127000" y="182563"/>
                </a:lnTo>
                <a:cubicBezTo>
                  <a:pt x="127000" y="178197"/>
                  <a:pt x="123428" y="174625"/>
                  <a:pt x="119063" y="174625"/>
                </a:cubicBezTo>
                <a:lnTo>
                  <a:pt x="103188" y="174625"/>
                </a:lnTo>
                <a:close/>
                <a:moveTo>
                  <a:pt x="158750" y="182563"/>
                </a:moveTo>
                <a:lnTo>
                  <a:pt x="158750" y="198438"/>
                </a:lnTo>
                <a:cubicBezTo>
                  <a:pt x="158750" y="202803"/>
                  <a:pt x="162322" y="206375"/>
                  <a:pt x="166688" y="206375"/>
                </a:cubicBezTo>
                <a:lnTo>
                  <a:pt x="182563" y="206375"/>
                </a:lnTo>
                <a:cubicBezTo>
                  <a:pt x="186928" y="206375"/>
                  <a:pt x="190500" y="202803"/>
                  <a:pt x="190500" y="198438"/>
                </a:cubicBezTo>
                <a:lnTo>
                  <a:pt x="190500" y="182563"/>
                </a:lnTo>
                <a:cubicBezTo>
                  <a:pt x="190500" y="178197"/>
                  <a:pt x="186928" y="174625"/>
                  <a:pt x="182563" y="174625"/>
                </a:cubicBezTo>
                <a:lnTo>
                  <a:pt x="166688" y="174625"/>
                </a:lnTo>
                <a:cubicBezTo>
                  <a:pt x="162322" y="174625"/>
                  <a:pt x="158750" y="178197"/>
                  <a:pt x="158750" y="18256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17568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PROJECT TIMELINE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项目计划与进度安排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9" name="Shape 72"/>
          <p:cNvSpPr/>
          <p:nvPr/>
        </p:nvSpPr>
        <p:spPr>
          <a:xfrm>
            <a:off x="599581" y="2392048"/>
            <a:ext cx="15405806" cy="1234722"/>
          </a:xfrm>
          <a:custGeom>
            <a:avLst/>
            <a:gdLst/>
            <a:ahLst/>
            <a:cxnLst/>
            <a:rect l="l" t="t" r="r" b="b"/>
            <a:pathLst>
              <a:path w="15405806" h="1234722">
                <a:moveTo>
                  <a:pt x="127004" y="0"/>
                </a:moveTo>
                <a:lnTo>
                  <a:pt x="15278802" y="0"/>
                </a:lnTo>
                <a:cubicBezTo>
                  <a:pt x="15348944" y="0"/>
                  <a:pt x="15405806" y="56861"/>
                  <a:pt x="15405806" y="127004"/>
                </a:cubicBezTo>
                <a:lnTo>
                  <a:pt x="15405806" y="1107719"/>
                </a:lnTo>
                <a:cubicBezTo>
                  <a:pt x="15405806" y="1177861"/>
                  <a:pt x="15348944" y="1234722"/>
                  <a:pt x="15278802" y="1234722"/>
                </a:cubicBezTo>
                <a:lnTo>
                  <a:pt x="127004" y="1234722"/>
                </a:lnTo>
                <a:cubicBezTo>
                  <a:pt x="56908" y="1234722"/>
                  <a:pt x="0" y="1177814"/>
                  <a:pt x="0" y="1107719"/>
                </a:cubicBezTo>
                <a:lnTo>
                  <a:pt x="0" y="127004"/>
                </a:lnTo>
                <a:cubicBezTo>
                  <a:pt x="0" y="56908"/>
                  <a:pt x="56908" y="0"/>
                  <a:pt x="12700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40000"/>
                </a:srgbClr>
              </a:gs>
              <a:gs pos="50000">
                <a:srgbClr val="0A9396">
                  <a:alpha val="30000"/>
                </a:srgbClr>
              </a:gs>
              <a:gs pos="100000">
                <a:srgbClr val="005F73">
                  <a:alpha val="40000"/>
                </a:srgbClr>
              </a:gs>
            </a:gsLst>
            <a:lin ang="0" scaled="1"/>
          </a:gradFill>
          <a:ln w="8467">
            <a:solidFill>
              <a:srgbClr val="0A9396">
                <a:alpha val="50196"/>
              </a:srgbClr>
            </a:solidFill>
            <a:prstDash val="solid"/>
          </a:ln>
        </p:spPr>
      </p:sp>
      <p:sp>
        <p:nvSpPr>
          <p:cNvPr id="80" name="Shape 73"/>
          <p:cNvSpPr/>
          <p:nvPr/>
        </p:nvSpPr>
        <p:spPr>
          <a:xfrm>
            <a:off x="772442" y="2797746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81" name="Shape 74"/>
          <p:cNvSpPr/>
          <p:nvPr/>
        </p:nvSpPr>
        <p:spPr>
          <a:xfrm>
            <a:off x="879599" y="2914163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38299" y="16036"/>
                </a:moveTo>
                <a:cubicBezTo>
                  <a:pt x="133983" y="11906"/>
                  <a:pt x="127620" y="10753"/>
                  <a:pt x="122151" y="13097"/>
                </a:cubicBezTo>
                <a:cubicBezTo>
                  <a:pt x="116681" y="15441"/>
                  <a:pt x="113109" y="20836"/>
                  <a:pt x="113109" y="26789"/>
                </a:cubicBezTo>
                <a:lnTo>
                  <a:pt x="113109" y="77502"/>
                </a:lnTo>
                <a:lnTo>
                  <a:pt x="49002" y="16073"/>
                </a:lnTo>
                <a:cubicBezTo>
                  <a:pt x="44686" y="11906"/>
                  <a:pt x="38323" y="10753"/>
                  <a:pt x="32854" y="13097"/>
                </a:cubicBezTo>
                <a:cubicBezTo>
                  <a:pt x="27384" y="15441"/>
                  <a:pt x="23812" y="20836"/>
                  <a:pt x="23812" y="26789"/>
                </a:cubicBezTo>
                <a:lnTo>
                  <a:pt x="23812" y="163711"/>
                </a:lnTo>
                <a:cubicBezTo>
                  <a:pt x="23812" y="169664"/>
                  <a:pt x="27384" y="175059"/>
                  <a:pt x="32854" y="177403"/>
                </a:cubicBezTo>
                <a:cubicBezTo>
                  <a:pt x="38323" y="179747"/>
                  <a:pt x="44686" y="178594"/>
                  <a:pt x="49002" y="174464"/>
                </a:cubicBezTo>
                <a:lnTo>
                  <a:pt x="113109" y="112998"/>
                </a:lnTo>
                <a:lnTo>
                  <a:pt x="113109" y="163711"/>
                </a:lnTo>
                <a:cubicBezTo>
                  <a:pt x="113109" y="169664"/>
                  <a:pt x="116681" y="175059"/>
                  <a:pt x="122151" y="177403"/>
                </a:cubicBezTo>
                <a:cubicBezTo>
                  <a:pt x="127620" y="179747"/>
                  <a:pt x="133983" y="178594"/>
                  <a:pt x="138299" y="174464"/>
                </a:cubicBezTo>
                <a:lnTo>
                  <a:pt x="209736" y="106003"/>
                </a:lnTo>
                <a:cubicBezTo>
                  <a:pt x="212675" y="103212"/>
                  <a:pt x="214313" y="99306"/>
                  <a:pt x="214313" y="95250"/>
                </a:cubicBezTo>
                <a:cubicBezTo>
                  <a:pt x="214313" y="91194"/>
                  <a:pt x="212638" y="87325"/>
                  <a:pt x="209736" y="84497"/>
                </a:cubicBezTo>
                <a:lnTo>
                  <a:pt x="138299" y="16036"/>
                </a:lnTo>
                <a:close/>
              </a:path>
            </a:pathLst>
          </a:custGeom>
          <a:solidFill>
            <a:srgbClr val="005F73"/>
          </a:solidFill>
        </p:spPr>
      </p:sp>
      <p:sp>
        <p:nvSpPr>
          <p:cNvPr id="82" name="Text 75"/>
          <p:cNvSpPr/>
          <p:nvPr/>
        </p:nvSpPr>
        <p:spPr>
          <a:xfrm>
            <a:off x="1322776" y="2564913"/>
            <a:ext cx="1461558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后续规划</a:t>
            </a:r>
            <a:endParaRPr lang="en-US" sz="1600" dirty="0"/>
          </a:p>
        </p:txBody>
      </p:sp>
      <p:sp>
        <p:nvSpPr>
          <p:cNvPr id="83" name="Text 76"/>
          <p:cNvSpPr/>
          <p:nvPr/>
        </p:nvSpPr>
        <p:spPr>
          <a:xfrm>
            <a:off x="1322776" y="2945913"/>
            <a:ext cx="14594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若进入复赛, 将根据评委意见和更多用户反馈进一步丰富功能(例如支持更多平台数据、引入代码安全扫描AI模块等)并提升系统稳定性。在复赛期间重点展示系统实用价值和创新之处, 为决赛冲刺做准备。整个进度安排确保在比赛要求的时间节点前完成里程碑任务,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循序渐进稳步推进项目实施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71586" y="0"/>
                </a:moveTo>
                <a:lnTo>
                  <a:pt x="182711" y="0"/>
                </a:lnTo>
                <a:cubicBezTo>
                  <a:pt x="195858" y="0"/>
                  <a:pt x="206573" y="10815"/>
                  <a:pt x="206077" y="23912"/>
                </a:cubicBezTo>
                <a:cubicBezTo>
                  <a:pt x="205978" y="26541"/>
                  <a:pt x="205879" y="29170"/>
                  <a:pt x="205730" y="31750"/>
                </a:cubicBezTo>
                <a:lnTo>
                  <a:pt x="230336" y="31750"/>
                </a:lnTo>
                <a:cubicBezTo>
                  <a:pt x="243284" y="31750"/>
                  <a:pt x="254695" y="42466"/>
                  <a:pt x="253702" y="56455"/>
                </a:cubicBezTo>
                <a:cubicBezTo>
                  <a:pt x="249982" y="107900"/>
                  <a:pt x="223689" y="136178"/>
                  <a:pt x="195163" y="150961"/>
                </a:cubicBezTo>
                <a:cubicBezTo>
                  <a:pt x="187325" y="155029"/>
                  <a:pt x="179338" y="158055"/>
                  <a:pt x="171748" y="160288"/>
                </a:cubicBezTo>
                <a:cubicBezTo>
                  <a:pt x="161727" y="174476"/>
                  <a:pt x="151309" y="181967"/>
                  <a:pt x="143024" y="185986"/>
                </a:cubicBezTo>
                <a:lnTo>
                  <a:pt x="143024" y="222250"/>
                </a:lnTo>
                <a:lnTo>
                  <a:pt x="174774" y="222250"/>
                </a:lnTo>
                <a:cubicBezTo>
                  <a:pt x="183555" y="222250"/>
                  <a:pt x="190649" y="229344"/>
                  <a:pt x="190649" y="238125"/>
                </a:cubicBezTo>
                <a:cubicBezTo>
                  <a:pt x="190649" y="246906"/>
                  <a:pt x="183555" y="254000"/>
                  <a:pt x="174774" y="254000"/>
                </a:cubicBezTo>
                <a:lnTo>
                  <a:pt x="79524" y="254000"/>
                </a:lnTo>
                <a:cubicBezTo>
                  <a:pt x="70743" y="254000"/>
                  <a:pt x="63649" y="246906"/>
                  <a:pt x="63649" y="238125"/>
                </a:cubicBezTo>
                <a:cubicBezTo>
                  <a:pt x="63649" y="229344"/>
                  <a:pt x="70743" y="222250"/>
                  <a:pt x="79524" y="222250"/>
                </a:cubicBezTo>
                <a:lnTo>
                  <a:pt x="111274" y="222250"/>
                </a:lnTo>
                <a:lnTo>
                  <a:pt x="111274" y="185986"/>
                </a:lnTo>
                <a:cubicBezTo>
                  <a:pt x="103336" y="182166"/>
                  <a:pt x="93464" y="175071"/>
                  <a:pt x="83840" y="162024"/>
                </a:cubicBezTo>
                <a:cubicBezTo>
                  <a:pt x="74712" y="159643"/>
                  <a:pt x="64790" y="156021"/>
                  <a:pt x="55116" y="150564"/>
                </a:cubicBezTo>
                <a:cubicBezTo>
                  <a:pt x="28277" y="135533"/>
                  <a:pt x="4068" y="107206"/>
                  <a:pt x="595" y="56356"/>
                </a:cubicBezTo>
                <a:cubicBezTo>
                  <a:pt x="-347" y="42416"/>
                  <a:pt x="11013" y="31700"/>
                  <a:pt x="23961" y="31700"/>
                </a:cubicBezTo>
                <a:lnTo>
                  <a:pt x="48568" y="31700"/>
                </a:lnTo>
                <a:cubicBezTo>
                  <a:pt x="48419" y="29121"/>
                  <a:pt x="48320" y="26541"/>
                  <a:pt x="48220" y="23862"/>
                </a:cubicBezTo>
                <a:cubicBezTo>
                  <a:pt x="47724" y="10716"/>
                  <a:pt x="58440" y="-50"/>
                  <a:pt x="71586" y="-50"/>
                </a:cubicBezTo>
                <a:close/>
                <a:moveTo>
                  <a:pt x="50354" y="55563"/>
                </a:moveTo>
                <a:lnTo>
                  <a:pt x="24358" y="55563"/>
                </a:lnTo>
                <a:cubicBezTo>
                  <a:pt x="27434" y="97582"/>
                  <a:pt x="46732" y="118616"/>
                  <a:pt x="66625" y="129778"/>
                </a:cubicBezTo>
                <a:cubicBezTo>
                  <a:pt x="59482" y="111274"/>
                  <a:pt x="53578" y="87114"/>
                  <a:pt x="50354" y="55563"/>
                </a:cubicBezTo>
                <a:close/>
                <a:moveTo>
                  <a:pt x="188516" y="127397"/>
                </a:moveTo>
                <a:cubicBezTo>
                  <a:pt x="208607" y="115590"/>
                  <a:pt x="226764" y="94605"/>
                  <a:pt x="229840" y="55563"/>
                </a:cubicBezTo>
                <a:lnTo>
                  <a:pt x="203895" y="55563"/>
                </a:lnTo>
                <a:cubicBezTo>
                  <a:pt x="200819" y="85775"/>
                  <a:pt x="195263" y="109240"/>
                  <a:pt x="188516" y="12739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084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EXPECTED OUTCOMES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预期成果与评估指标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26720" y="1908810"/>
            <a:ext cx="7616190" cy="6283325"/>
          </a:xfrm>
          <a:custGeom>
            <a:avLst/>
            <a:gdLst/>
            <a:ahLst/>
            <a:cxnLst/>
            <a:rect l="l" t="t" r="r" b="b"/>
            <a:pathLst>
              <a:path w="7616472" h="7224889">
                <a:moveTo>
                  <a:pt x="127014" y="0"/>
                </a:moveTo>
                <a:lnTo>
                  <a:pt x="7489459" y="0"/>
                </a:lnTo>
                <a:cubicBezTo>
                  <a:pt x="7559606" y="0"/>
                  <a:pt x="7616472" y="56866"/>
                  <a:pt x="7616472" y="127014"/>
                </a:cubicBezTo>
                <a:lnTo>
                  <a:pt x="7616472" y="7097875"/>
                </a:lnTo>
                <a:cubicBezTo>
                  <a:pt x="7616472" y="7168023"/>
                  <a:pt x="7559606" y="7224889"/>
                  <a:pt x="7489459" y="7224889"/>
                </a:cubicBezTo>
                <a:lnTo>
                  <a:pt x="127014" y="7224889"/>
                </a:lnTo>
                <a:cubicBezTo>
                  <a:pt x="56866" y="7224889"/>
                  <a:pt x="0" y="7168023"/>
                  <a:pt x="0" y="7097875"/>
                </a:cubicBezTo>
                <a:lnTo>
                  <a:pt x="0" y="127014"/>
                </a:lnTo>
                <a:cubicBezTo>
                  <a:pt x="0" y="56866"/>
                  <a:pt x="56866" y="0"/>
                  <a:pt x="12701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99722" y="208139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747889" y="2229559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132912" y="28443"/>
                </a:moveTo>
                <a:cubicBezTo>
                  <a:pt x="136054" y="23110"/>
                  <a:pt x="141759" y="19844"/>
                  <a:pt x="147919" y="19844"/>
                </a:cubicBezTo>
                <a:lnTo>
                  <a:pt x="148828" y="19844"/>
                </a:lnTo>
                <a:cubicBezTo>
                  <a:pt x="157965" y="19844"/>
                  <a:pt x="165365" y="27244"/>
                  <a:pt x="165365" y="36380"/>
                </a:cubicBezTo>
                <a:cubicBezTo>
                  <a:pt x="165365" y="45517"/>
                  <a:pt x="157965" y="52917"/>
                  <a:pt x="148828" y="52917"/>
                </a:cubicBezTo>
                <a:lnTo>
                  <a:pt x="118525" y="52917"/>
                </a:lnTo>
                <a:lnTo>
                  <a:pt x="132912" y="28443"/>
                </a:lnTo>
                <a:close/>
                <a:moveTo>
                  <a:pt x="78755" y="28443"/>
                </a:moveTo>
                <a:lnTo>
                  <a:pt x="93142" y="52917"/>
                </a:lnTo>
                <a:lnTo>
                  <a:pt x="62839" y="52917"/>
                </a:lnTo>
                <a:cubicBezTo>
                  <a:pt x="53702" y="52917"/>
                  <a:pt x="46302" y="45517"/>
                  <a:pt x="46302" y="36380"/>
                </a:cubicBezTo>
                <a:cubicBezTo>
                  <a:pt x="46302" y="27244"/>
                  <a:pt x="53702" y="19844"/>
                  <a:pt x="62839" y="19844"/>
                </a:cubicBezTo>
                <a:lnTo>
                  <a:pt x="63748" y="19844"/>
                </a:lnTo>
                <a:cubicBezTo>
                  <a:pt x="69908" y="19844"/>
                  <a:pt x="75654" y="23110"/>
                  <a:pt x="78755" y="28443"/>
                </a:cubicBezTo>
                <a:close/>
                <a:moveTo>
                  <a:pt x="115797" y="18397"/>
                </a:moveTo>
                <a:lnTo>
                  <a:pt x="105833" y="35347"/>
                </a:lnTo>
                <a:lnTo>
                  <a:pt x="95870" y="18397"/>
                </a:lnTo>
                <a:cubicBezTo>
                  <a:pt x="89173" y="6987"/>
                  <a:pt x="76936" y="0"/>
                  <a:pt x="63748" y="0"/>
                </a:cubicBezTo>
                <a:lnTo>
                  <a:pt x="62839" y="0"/>
                </a:lnTo>
                <a:cubicBezTo>
                  <a:pt x="42747" y="0"/>
                  <a:pt x="26458" y="16288"/>
                  <a:pt x="26458" y="36380"/>
                </a:cubicBezTo>
                <a:cubicBezTo>
                  <a:pt x="26458" y="42333"/>
                  <a:pt x="27905" y="47956"/>
                  <a:pt x="30427" y="52917"/>
                </a:cubicBezTo>
                <a:lnTo>
                  <a:pt x="13229" y="52917"/>
                </a:lnTo>
                <a:cubicBezTo>
                  <a:pt x="5912" y="52917"/>
                  <a:pt x="0" y="58828"/>
                  <a:pt x="0" y="66146"/>
                </a:cubicBezTo>
                <a:lnTo>
                  <a:pt x="0" y="79375"/>
                </a:lnTo>
                <a:cubicBezTo>
                  <a:pt x="0" y="86692"/>
                  <a:pt x="5912" y="92604"/>
                  <a:pt x="13229" y="92604"/>
                </a:cubicBezTo>
                <a:lnTo>
                  <a:pt x="198438" y="92604"/>
                </a:lnTo>
                <a:cubicBezTo>
                  <a:pt x="205755" y="92604"/>
                  <a:pt x="211667" y="86692"/>
                  <a:pt x="211667" y="79375"/>
                </a:cubicBezTo>
                <a:lnTo>
                  <a:pt x="211667" y="66146"/>
                </a:lnTo>
                <a:cubicBezTo>
                  <a:pt x="211667" y="58828"/>
                  <a:pt x="205755" y="52917"/>
                  <a:pt x="198438" y="52917"/>
                </a:cubicBezTo>
                <a:lnTo>
                  <a:pt x="181240" y="52917"/>
                </a:lnTo>
                <a:cubicBezTo>
                  <a:pt x="183761" y="47956"/>
                  <a:pt x="185208" y="42333"/>
                  <a:pt x="185208" y="36380"/>
                </a:cubicBezTo>
                <a:cubicBezTo>
                  <a:pt x="185208" y="16288"/>
                  <a:pt x="168920" y="0"/>
                  <a:pt x="148828" y="0"/>
                </a:cubicBezTo>
                <a:lnTo>
                  <a:pt x="147919" y="0"/>
                </a:lnTo>
                <a:cubicBezTo>
                  <a:pt x="134731" y="0"/>
                  <a:pt x="122494" y="6987"/>
                  <a:pt x="115797" y="18355"/>
                </a:cubicBezTo>
                <a:close/>
                <a:moveTo>
                  <a:pt x="198438" y="112448"/>
                </a:moveTo>
                <a:lnTo>
                  <a:pt x="115755" y="112448"/>
                </a:lnTo>
                <a:lnTo>
                  <a:pt x="115755" y="198438"/>
                </a:lnTo>
                <a:lnTo>
                  <a:pt x="171979" y="198438"/>
                </a:lnTo>
                <a:cubicBezTo>
                  <a:pt x="186573" y="198438"/>
                  <a:pt x="198438" y="186573"/>
                  <a:pt x="198438" y="171979"/>
                </a:cubicBezTo>
                <a:lnTo>
                  <a:pt x="198438" y="112448"/>
                </a:lnTo>
                <a:close/>
                <a:moveTo>
                  <a:pt x="95911" y="112448"/>
                </a:moveTo>
                <a:lnTo>
                  <a:pt x="13229" y="112448"/>
                </a:lnTo>
                <a:lnTo>
                  <a:pt x="13229" y="171979"/>
                </a:lnTo>
                <a:cubicBezTo>
                  <a:pt x="13229" y="186573"/>
                  <a:pt x="25094" y="198438"/>
                  <a:pt x="39688" y="198438"/>
                </a:cubicBezTo>
                <a:lnTo>
                  <a:pt x="95911" y="198438"/>
                </a:lnTo>
                <a:lnTo>
                  <a:pt x="95911" y="112448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234722" y="2187226"/>
            <a:ext cx="112183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项目交付成果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9722" y="2716392"/>
            <a:ext cx="7270750" cy="1100667"/>
          </a:xfrm>
          <a:custGeom>
            <a:avLst/>
            <a:gdLst/>
            <a:ahLst/>
            <a:cxnLst/>
            <a:rect l="l" t="t" r="r" b="b"/>
            <a:pathLst>
              <a:path w="7270750" h="1100667">
                <a:moveTo>
                  <a:pt x="84663" y="0"/>
                </a:moveTo>
                <a:lnTo>
                  <a:pt x="7186087" y="0"/>
                </a:lnTo>
                <a:cubicBezTo>
                  <a:pt x="7232845" y="0"/>
                  <a:pt x="7270750" y="37905"/>
                  <a:pt x="7270750" y="84663"/>
                </a:cubicBezTo>
                <a:lnTo>
                  <a:pt x="7270750" y="1016003"/>
                </a:lnTo>
                <a:cubicBezTo>
                  <a:pt x="7270750" y="1062762"/>
                  <a:pt x="7232845" y="1100667"/>
                  <a:pt x="71860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2" name="Shape 10"/>
          <p:cNvSpPr/>
          <p:nvPr/>
        </p:nvSpPr>
        <p:spPr>
          <a:xfrm>
            <a:off x="747889" y="2885726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21167" y="10583"/>
                </a:moveTo>
                <a:cubicBezTo>
                  <a:pt x="9492" y="10583"/>
                  <a:pt x="0" y="20075"/>
                  <a:pt x="0" y="31750"/>
                </a:cubicBezTo>
                <a:lnTo>
                  <a:pt x="0" y="116417"/>
                </a:lnTo>
                <a:cubicBezTo>
                  <a:pt x="0" y="128091"/>
                  <a:pt x="9492" y="137583"/>
                  <a:pt x="21167" y="137583"/>
                </a:cubicBezTo>
                <a:lnTo>
                  <a:pt x="68792" y="137583"/>
                </a:lnTo>
                <a:lnTo>
                  <a:pt x="63500" y="153458"/>
                </a:lnTo>
                <a:lnTo>
                  <a:pt x="39688" y="153458"/>
                </a:lnTo>
                <a:cubicBezTo>
                  <a:pt x="35289" y="153458"/>
                  <a:pt x="31750" y="156997"/>
                  <a:pt x="31750" y="161396"/>
                </a:cubicBezTo>
                <a:cubicBezTo>
                  <a:pt x="31750" y="165795"/>
                  <a:pt x="35289" y="169333"/>
                  <a:pt x="39688" y="169333"/>
                </a:cubicBezTo>
                <a:lnTo>
                  <a:pt x="129646" y="169333"/>
                </a:lnTo>
                <a:cubicBezTo>
                  <a:pt x="134045" y="169333"/>
                  <a:pt x="137583" y="165795"/>
                  <a:pt x="137583" y="161396"/>
                </a:cubicBezTo>
                <a:cubicBezTo>
                  <a:pt x="137583" y="156997"/>
                  <a:pt x="134045" y="153458"/>
                  <a:pt x="129646" y="153458"/>
                </a:cubicBezTo>
                <a:lnTo>
                  <a:pt x="105833" y="153458"/>
                </a:lnTo>
                <a:lnTo>
                  <a:pt x="100542" y="137583"/>
                </a:lnTo>
                <a:lnTo>
                  <a:pt x="148167" y="137583"/>
                </a:lnTo>
                <a:cubicBezTo>
                  <a:pt x="159841" y="137583"/>
                  <a:pt x="169333" y="128091"/>
                  <a:pt x="169333" y="116417"/>
                </a:cubicBezTo>
                <a:lnTo>
                  <a:pt x="169333" y="31750"/>
                </a:lnTo>
                <a:cubicBezTo>
                  <a:pt x="169333" y="20075"/>
                  <a:pt x="159841" y="10583"/>
                  <a:pt x="148167" y="10583"/>
                </a:cubicBezTo>
                <a:lnTo>
                  <a:pt x="21167" y="10583"/>
                </a:lnTo>
                <a:close/>
                <a:moveTo>
                  <a:pt x="31750" y="31750"/>
                </a:moveTo>
                <a:lnTo>
                  <a:pt x="137583" y="31750"/>
                </a:lnTo>
                <a:cubicBezTo>
                  <a:pt x="143437" y="31750"/>
                  <a:pt x="148167" y="36479"/>
                  <a:pt x="148167" y="42333"/>
                </a:cubicBezTo>
                <a:lnTo>
                  <a:pt x="148167" y="95250"/>
                </a:lnTo>
                <a:cubicBezTo>
                  <a:pt x="148167" y="101104"/>
                  <a:pt x="143437" y="105833"/>
                  <a:pt x="137583" y="105833"/>
                </a:cubicBezTo>
                <a:lnTo>
                  <a:pt x="31750" y="105833"/>
                </a:lnTo>
                <a:cubicBezTo>
                  <a:pt x="25896" y="105833"/>
                  <a:pt x="21167" y="101104"/>
                  <a:pt x="21167" y="95250"/>
                </a:cubicBezTo>
                <a:lnTo>
                  <a:pt x="21167" y="42333"/>
                </a:lnTo>
                <a:cubicBezTo>
                  <a:pt x="21167" y="36479"/>
                  <a:pt x="25896" y="31750"/>
                  <a:pt x="31750" y="317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3" name="Text 11"/>
          <p:cNvSpPr/>
          <p:nvPr/>
        </p:nvSpPr>
        <p:spPr>
          <a:xfrm>
            <a:off x="1023056" y="2843392"/>
            <a:ext cx="10371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完整的系统原型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26722" y="3182059"/>
            <a:ext cx="7101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可部署运行的开源治理AI助手系统, 包括前后端源代码、模型配置、数据脚本等在内的开源代码仓库。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599722" y="3944059"/>
            <a:ext cx="7270750" cy="1100667"/>
          </a:xfrm>
          <a:custGeom>
            <a:avLst/>
            <a:gdLst/>
            <a:ahLst/>
            <a:cxnLst/>
            <a:rect l="l" t="t" r="r" b="b"/>
            <a:pathLst>
              <a:path w="7270750" h="1100667">
                <a:moveTo>
                  <a:pt x="84663" y="0"/>
                </a:moveTo>
                <a:lnTo>
                  <a:pt x="7186087" y="0"/>
                </a:lnTo>
                <a:cubicBezTo>
                  <a:pt x="7232845" y="0"/>
                  <a:pt x="7270750" y="37905"/>
                  <a:pt x="7270750" y="84663"/>
                </a:cubicBezTo>
                <a:lnTo>
                  <a:pt x="7270750" y="1016003"/>
                </a:lnTo>
                <a:cubicBezTo>
                  <a:pt x="7270750" y="1062762"/>
                  <a:pt x="7232845" y="1100667"/>
                  <a:pt x="71860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6" name="Shape 14"/>
          <p:cNvSpPr/>
          <p:nvPr/>
        </p:nvSpPr>
        <p:spPr>
          <a:xfrm>
            <a:off x="737306" y="4113392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31750" y="21167"/>
                </a:moveTo>
                <a:cubicBezTo>
                  <a:pt x="20075" y="21167"/>
                  <a:pt x="10583" y="30659"/>
                  <a:pt x="10583" y="42333"/>
                </a:cubicBezTo>
                <a:lnTo>
                  <a:pt x="10583" y="127000"/>
                </a:lnTo>
                <a:cubicBezTo>
                  <a:pt x="10583" y="138675"/>
                  <a:pt x="20075" y="148167"/>
                  <a:pt x="31750" y="148167"/>
                </a:cubicBezTo>
                <a:lnTo>
                  <a:pt x="116417" y="148167"/>
                </a:lnTo>
                <a:cubicBezTo>
                  <a:pt x="128091" y="148167"/>
                  <a:pt x="137583" y="138675"/>
                  <a:pt x="137583" y="127000"/>
                </a:cubicBezTo>
                <a:lnTo>
                  <a:pt x="137583" y="42333"/>
                </a:lnTo>
                <a:cubicBezTo>
                  <a:pt x="137583" y="30659"/>
                  <a:pt x="128091" y="21167"/>
                  <a:pt x="116417" y="21167"/>
                </a:cubicBezTo>
                <a:lnTo>
                  <a:pt x="31750" y="21167"/>
                </a:lnTo>
                <a:close/>
                <a:moveTo>
                  <a:pt x="153458" y="111125"/>
                </a:moveTo>
                <a:lnTo>
                  <a:pt x="177767" y="130572"/>
                </a:lnTo>
                <a:cubicBezTo>
                  <a:pt x="179156" y="131696"/>
                  <a:pt x="180876" y="132292"/>
                  <a:pt x="182662" y="132292"/>
                </a:cubicBezTo>
                <a:cubicBezTo>
                  <a:pt x="186994" y="132292"/>
                  <a:pt x="190500" y="128786"/>
                  <a:pt x="190500" y="124453"/>
                </a:cubicBezTo>
                <a:lnTo>
                  <a:pt x="190500" y="44880"/>
                </a:lnTo>
                <a:cubicBezTo>
                  <a:pt x="190500" y="40547"/>
                  <a:pt x="186994" y="37042"/>
                  <a:pt x="182662" y="37042"/>
                </a:cubicBezTo>
                <a:cubicBezTo>
                  <a:pt x="180876" y="37042"/>
                  <a:pt x="179156" y="37637"/>
                  <a:pt x="177767" y="38761"/>
                </a:cubicBezTo>
                <a:lnTo>
                  <a:pt x="153458" y="58208"/>
                </a:lnTo>
                <a:lnTo>
                  <a:pt x="153458" y="111125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7" name="Text 15"/>
          <p:cNvSpPr/>
          <p:nvPr/>
        </p:nvSpPr>
        <p:spPr>
          <a:xfrm>
            <a:off x="1023056" y="4071059"/>
            <a:ext cx="1270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系统演示PPT及录像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26722" y="4409726"/>
            <a:ext cx="7101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展示主要功能的实际效果场景, 如AI对话问答实例、Dashboard界面截图、自动化通知范例等。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599722" y="5171726"/>
            <a:ext cx="7270750" cy="846667"/>
          </a:xfrm>
          <a:custGeom>
            <a:avLst/>
            <a:gdLst/>
            <a:ahLst/>
            <a:cxnLst/>
            <a:rect l="l" t="t" r="r" b="b"/>
            <a:pathLst>
              <a:path w="7270750" h="846667">
                <a:moveTo>
                  <a:pt x="84667" y="0"/>
                </a:moveTo>
                <a:lnTo>
                  <a:pt x="7186083" y="0"/>
                </a:lnTo>
                <a:cubicBezTo>
                  <a:pt x="7232843" y="0"/>
                  <a:pt x="7270750" y="37907"/>
                  <a:pt x="7270750" y="84667"/>
                </a:cubicBezTo>
                <a:lnTo>
                  <a:pt x="7270750" y="762000"/>
                </a:lnTo>
                <a:cubicBezTo>
                  <a:pt x="7270750" y="808760"/>
                  <a:pt x="7232843" y="846667"/>
                  <a:pt x="7186083" y="846667"/>
                </a:cubicBezTo>
                <a:lnTo>
                  <a:pt x="84667" y="846667"/>
                </a:lnTo>
                <a:cubicBezTo>
                  <a:pt x="37907" y="846667"/>
                  <a:pt x="0" y="808760"/>
                  <a:pt x="0" y="762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0" name="Shape 18"/>
          <p:cNvSpPr/>
          <p:nvPr/>
        </p:nvSpPr>
        <p:spPr>
          <a:xfrm>
            <a:off x="769056" y="5341059"/>
            <a:ext cx="127000" cy="169333"/>
          </a:xfrm>
          <a:custGeom>
            <a:avLst/>
            <a:gdLst/>
            <a:ahLst/>
            <a:cxnLst/>
            <a:rect l="l" t="t" r="r" b="b"/>
            <a:pathLst>
              <a:path w="127000" h="169333">
                <a:moveTo>
                  <a:pt x="0" y="21167"/>
                </a:moveTo>
                <a:cubicBezTo>
                  <a:pt x="0" y="9492"/>
                  <a:pt x="9492" y="0"/>
                  <a:pt x="21167" y="0"/>
                </a:cubicBezTo>
                <a:lnTo>
                  <a:pt x="70611" y="0"/>
                </a:lnTo>
                <a:cubicBezTo>
                  <a:pt x="76233" y="0"/>
                  <a:pt x="81624" y="2216"/>
                  <a:pt x="85593" y="6185"/>
                </a:cubicBezTo>
                <a:lnTo>
                  <a:pt x="120815" y="41440"/>
                </a:lnTo>
                <a:cubicBezTo>
                  <a:pt x="124784" y="45409"/>
                  <a:pt x="127000" y="50800"/>
                  <a:pt x="127000" y="56422"/>
                </a:cubicBezTo>
                <a:lnTo>
                  <a:pt x="127000" y="148167"/>
                </a:lnTo>
                <a:cubicBezTo>
                  <a:pt x="127000" y="159841"/>
                  <a:pt x="117508" y="169333"/>
                  <a:pt x="105833" y="169333"/>
                </a:cubicBezTo>
                <a:lnTo>
                  <a:pt x="21167" y="169333"/>
                </a:lnTo>
                <a:cubicBezTo>
                  <a:pt x="9492" y="169333"/>
                  <a:pt x="0" y="159841"/>
                  <a:pt x="0" y="148167"/>
                </a:cubicBezTo>
                <a:lnTo>
                  <a:pt x="0" y="21167"/>
                </a:lnTo>
                <a:close/>
                <a:moveTo>
                  <a:pt x="68792" y="19348"/>
                </a:moveTo>
                <a:lnTo>
                  <a:pt x="68792" y="50271"/>
                </a:lnTo>
                <a:cubicBezTo>
                  <a:pt x="68792" y="54670"/>
                  <a:pt x="72330" y="58208"/>
                  <a:pt x="76729" y="58208"/>
                </a:cubicBezTo>
                <a:lnTo>
                  <a:pt x="107652" y="58208"/>
                </a:lnTo>
                <a:lnTo>
                  <a:pt x="68792" y="19348"/>
                </a:lnTo>
                <a:close/>
                <a:moveTo>
                  <a:pt x="39688" y="84667"/>
                </a:moveTo>
                <a:cubicBezTo>
                  <a:pt x="35289" y="84667"/>
                  <a:pt x="31750" y="88205"/>
                  <a:pt x="31750" y="92604"/>
                </a:cubicBezTo>
                <a:cubicBezTo>
                  <a:pt x="31750" y="97003"/>
                  <a:pt x="35289" y="100542"/>
                  <a:pt x="39688" y="100542"/>
                </a:cubicBezTo>
                <a:lnTo>
                  <a:pt x="87313" y="100542"/>
                </a:lnTo>
                <a:cubicBezTo>
                  <a:pt x="91711" y="100542"/>
                  <a:pt x="95250" y="97003"/>
                  <a:pt x="95250" y="92604"/>
                </a:cubicBezTo>
                <a:cubicBezTo>
                  <a:pt x="95250" y="88205"/>
                  <a:pt x="91711" y="84667"/>
                  <a:pt x="87313" y="84667"/>
                </a:cubicBezTo>
                <a:lnTo>
                  <a:pt x="39688" y="84667"/>
                </a:lnTo>
                <a:close/>
                <a:moveTo>
                  <a:pt x="39688" y="116417"/>
                </a:moveTo>
                <a:cubicBezTo>
                  <a:pt x="35289" y="116417"/>
                  <a:pt x="31750" y="119955"/>
                  <a:pt x="31750" y="124354"/>
                </a:cubicBezTo>
                <a:cubicBezTo>
                  <a:pt x="31750" y="128753"/>
                  <a:pt x="35289" y="132292"/>
                  <a:pt x="39688" y="132292"/>
                </a:cubicBezTo>
                <a:lnTo>
                  <a:pt x="87313" y="132292"/>
                </a:lnTo>
                <a:cubicBezTo>
                  <a:pt x="91711" y="132292"/>
                  <a:pt x="95250" y="128753"/>
                  <a:pt x="95250" y="124354"/>
                </a:cubicBezTo>
                <a:cubicBezTo>
                  <a:pt x="95250" y="119955"/>
                  <a:pt x="91711" y="116417"/>
                  <a:pt x="87313" y="116417"/>
                </a:cubicBezTo>
                <a:lnTo>
                  <a:pt x="39688" y="116417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21" name="Text 19"/>
          <p:cNvSpPr/>
          <p:nvPr/>
        </p:nvSpPr>
        <p:spPr>
          <a:xfrm>
            <a:off x="1023056" y="5298726"/>
            <a:ext cx="1301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技术文档与用户文档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726722" y="5637392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详细说明系统架构、模块接口, 提供部署指南和用户使用手册, 方便社区试用和二次开发。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216265" y="1908810"/>
            <a:ext cx="7616190" cy="6320790"/>
          </a:xfrm>
          <a:custGeom>
            <a:avLst/>
            <a:gdLst/>
            <a:ahLst/>
            <a:cxnLst/>
            <a:rect l="l" t="t" r="r" b="b"/>
            <a:pathLst>
              <a:path w="7616472" h="7224889">
                <a:moveTo>
                  <a:pt x="127014" y="0"/>
                </a:moveTo>
                <a:lnTo>
                  <a:pt x="7489459" y="0"/>
                </a:lnTo>
                <a:cubicBezTo>
                  <a:pt x="7559606" y="0"/>
                  <a:pt x="7616472" y="56866"/>
                  <a:pt x="7616472" y="127014"/>
                </a:cubicBezTo>
                <a:lnTo>
                  <a:pt x="7616472" y="7097875"/>
                </a:lnTo>
                <a:cubicBezTo>
                  <a:pt x="7616472" y="7168023"/>
                  <a:pt x="7559606" y="7224889"/>
                  <a:pt x="7489459" y="7224889"/>
                </a:cubicBezTo>
                <a:lnTo>
                  <a:pt x="127014" y="7224889"/>
                </a:lnTo>
                <a:cubicBezTo>
                  <a:pt x="56866" y="7224889"/>
                  <a:pt x="0" y="7168023"/>
                  <a:pt x="0" y="7097875"/>
                </a:cubicBezTo>
                <a:lnTo>
                  <a:pt x="0" y="127014"/>
                </a:lnTo>
                <a:cubicBezTo>
                  <a:pt x="0" y="56866"/>
                  <a:pt x="56866" y="0"/>
                  <a:pt x="127014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4" name="Shape 22"/>
          <p:cNvSpPr/>
          <p:nvPr/>
        </p:nvSpPr>
        <p:spPr>
          <a:xfrm>
            <a:off x="8389056" y="208139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5" name="Shape 23"/>
          <p:cNvSpPr/>
          <p:nvPr/>
        </p:nvSpPr>
        <p:spPr>
          <a:xfrm>
            <a:off x="8537222" y="2229559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13229" y="13229"/>
                </a:moveTo>
                <a:cubicBezTo>
                  <a:pt x="20547" y="13229"/>
                  <a:pt x="26458" y="19141"/>
                  <a:pt x="26458" y="26458"/>
                </a:cubicBezTo>
                <a:lnTo>
                  <a:pt x="26458" y="165365"/>
                </a:lnTo>
                <a:cubicBezTo>
                  <a:pt x="26458" y="169003"/>
                  <a:pt x="29435" y="171979"/>
                  <a:pt x="33073" y="171979"/>
                </a:cubicBezTo>
                <a:lnTo>
                  <a:pt x="198438" y="171979"/>
                </a:lnTo>
                <a:cubicBezTo>
                  <a:pt x="205755" y="171979"/>
                  <a:pt x="211667" y="177891"/>
                  <a:pt x="211667" y="185208"/>
                </a:cubicBezTo>
                <a:cubicBezTo>
                  <a:pt x="211667" y="192526"/>
                  <a:pt x="205755" y="198438"/>
                  <a:pt x="198438" y="198438"/>
                </a:cubicBezTo>
                <a:lnTo>
                  <a:pt x="33073" y="198438"/>
                </a:lnTo>
                <a:cubicBezTo>
                  <a:pt x="14800" y="198438"/>
                  <a:pt x="0" y="183637"/>
                  <a:pt x="0" y="165365"/>
                </a:cubicBezTo>
                <a:lnTo>
                  <a:pt x="0" y="26458"/>
                </a:lnTo>
                <a:cubicBezTo>
                  <a:pt x="0" y="19141"/>
                  <a:pt x="5912" y="13229"/>
                  <a:pt x="13229" y="13229"/>
                </a:cubicBezTo>
                <a:close/>
                <a:moveTo>
                  <a:pt x="52917" y="39688"/>
                </a:moveTo>
                <a:cubicBezTo>
                  <a:pt x="52917" y="32370"/>
                  <a:pt x="58828" y="26458"/>
                  <a:pt x="66146" y="26458"/>
                </a:cubicBezTo>
                <a:lnTo>
                  <a:pt x="145521" y="26458"/>
                </a:lnTo>
                <a:cubicBezTo>
                  <a:pt x="152838" y="26458"/>
                  <a:pt x="158750" y="32370"/>
                  <a:pt x="158750" y="39688"/>
                </a:cubicBezTo>
                <a:cubicBezTo>
                  <a:pt x="158750" y="47005"/>
                  <a:pt x="152838" y="52917"/>
                  <a:pt x="145521" y="52917"/>
                </a:cubicBezTo>
                <a:lnTo>
                  <a:pt x="66146" y="52917"/>
                </a:lnTo>
                <a:cubicBezTo>
                  <a:pt x="58828" y="52917"/>
                  <a:pt x="52917" y="47005"/>
                  <a:pt x="52917" y="39688"/>
                </a:cubicBezTo>
                <a:close/>
                <a:moveTo>
                  <a:pt x="66146" y="72760"/>
                </a:moveTo>
                <a:lnTo>
                  <a:pt x="119063" y="72760"/>
                </a:lnTo>
                <a:cubicBezTo>
                  <a:pt x="126380" y="72760"/>
                  <a:pt x="132292" y="78672"/>
                  <a:pt x="132292" y="85990"/>
                </a:cubicBezTo>
                <a:cubicBezTo>
                  <a:pt x="132292" y="93307"/>
                  <a:pt x="126380" y="99219"/>
                  <a:pt x="119063" y="99219"/>
                </a:cubicBezTo>
                <a:lnTo>
                  <a:pt x="66146" y="99219"/>
                </a:lnTo>
                <a:cubicBezTo>
                  <a:pt x="58828" y="99219"/>
                  <a:pt x="52917" y="93307"/>
                  <a:pt x="52917" y="85990"/>
                </a:cubicBezTo>
                <a:cubicBezTo>
                  <a:pt x="52917" y="78672"/>
                  <a:pt x="58828" y="72760"/>
                  <a:pt x="66146" y="72760"/>
                </a:cubicBezTo>
                <a:close/>
                <a:moveTo>
                  <a:pt x="66146" y="119063"/>
                </a:moveTo>
                <a:lnTo>
                  <a:pt x="171979" y="119063"/>
                </a:lnTo>
                <a:cubicBezTo>
                  <a:pt x="179297" y="119063"/>
                  <a:pt x="185208" y="124974"/>
                  <a:pt x="185208" y="132292"/>
                </a:cubicBezTo>
                <a:cubicBezTo>
                  <a:pt x="185208" y="139609"/>
                  <a:pt x="179297" y="145521"/>
                  <a:pt x="171979" y="145521"/>
                </a:cubicBezTo>
                <a:lnTo>
                  <a:pt x="66146" y="145521"/>
                </a:lnTo>
                <a:cubicBezTo>
                  <a:pt x="58828" y="145521"/>
                  <a:pt x="52917" y="139609"/>
                  <a:pt x="52917" y="132292"/>
                </a:cubicBezTo>
                <a:cubicBezTo>
                  <a:pt x="52917" y="124974"/>
                  <a:pt x="58828" y="119063"/>
                  <a:pt x="66146" y="11906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6" name="Text 24"/>
          <p:cNvSpPr/>
          <p:nvPr/>
        </p:nvSpPr>
        <p:spPr>
          <a:xfrm>
            <a:off x="9024056" y="2187226"/>
            <a:ext cx="7831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评估指标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89056" y="2716392"/>
            <a:ext cx="7270750" cy="1143000"/>
          </a:xfrm>
          <a:custGeom>
            <a:avLst/>
            <a:gdLst/>
            <a:ahLst/>
            <a:cxnLst/>
            <a:rect l="l" t="t" r="r" b="b"/>
            <a:pathLst>
              <a:path w="7270750" h="1143000">
                <a:moveTo>
                  <a:pt x="84662" y="0"/>
                </a:moveTo>
                <a:lnTo>
                  <a:pt x="7186088" y="0"/>
                </a:lnTo>
                <a:cubicBezTo>
                  <a:pt x="7232846" y="0"/>
                  <a:pt x="7270750" y="37904"/>
                  <a:pt x="7270750" y="84662"/>
                </a:cubicBezTo>
                <a:lnTo>
                  <a:pt x="7270750" y="1058338"/>
                </a:lnTo>
                <a:cubicBezTo>
                  <a:pt x="7270750" y="1105096"/>
                  <a:pt x="7232846" y="1143000"/>
                  <a:pt x="7186088" y="1143000"/>
                </a:cubicBezTo>
                <a:lnTo>
                  <a:pt x="84662" y="1143000"/>
                </a:lnTo>
                <a:cubicBezTo>
                  <a:pt x="37904" y="1143000"/>
                  <a:pt x="0" y="1105096"/>
                  <a:pt x="0" y="1058338"/>
                </a:cubicBezTo>
                <a:lnTo>
                  <a:pt x="0" y="84662"/>
                </a:lnTo>
                <a:cubicBezTo>
                  <a:pt x="0" y="37936"/>
                  <a:pt x="37936" y="0"/>
                  <a:pt x="8466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8537222" y="2885726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148167" y="84667"/>
                </a:moveTo>
                <a:cubicBezTo>
                  <a:pt x="148167" y="49620"/>
                  <a:pt x="119713" y="21167"/>
                  <a:pt x="84667" y="21167"/>
                </a:cubicBezTo>
                <a:cubicBezTo>
                  <a:pt x="49620" y="21167"/>
                  <a:pt x="21167" y="49620"/>
                  <a:pt x="21167" y="84667"/>
                </a:cubicBezTo>
                <a:cubicBezTo>
                  <a:pt x="21167" y="119713"/>
                  <a:pt x="49620" y="148167"/>
                  <a:pt x="84667" y="148167"/>
                </a:cubicBezTo>
                <a:cubicBezTo>
                  <a:pt x="119713" y="148167"/>
                  <a:pt x="148167" y="119713"/>
                  <a:pt x="148167" y="84667"/>
                </a:cubicBezTo>
                <a:close/>
                <a:moveTo>
                  <a:pt x="0" y="84667"/>
                </a:moveTo>
                <a:cubicBezTo>
                  <a:pt x="0" y="37938"/>
                  <a:pt x="37938" y="0"/>
                  <a:pt x="84667" y="0"/>
                </a:cubicBezTo>
                <a:cubicBezTo>
                  <a:pt x="131395" y="0"/>
                  <a:pt x="169333" y="37938"/>
                  <a:pt x="169333" y="84667"/>
                </a:cubicBezTo>
                <a:cubicBezTo>
                  <a:pt x="169333" y="131395"/>
                  <a:pt x="131395" y="169333"/>
                  <a:pt x="84667" y="169333"/>
                </a:cubicBezTo>
                <a:cubicBezTo>
                  <a:pt x="37938" y="169333"/>
                  <a:pt x="0" y="131395"/>
                  <a:pt x="0" y="84667"/>
                </a:cubicBezTo>
                <a:close/>
                <a:moveTo>
                  <a:pt x="84667" y="111125"/>
                </a:moveTo>
                <a:cubicBezTo>
                  <a:pt x="99269" y="111125"/>
                  <a:pt x="111125" y="99269"/>
                  <a:pt x="111125" y="84667"/>
                </a:cubicBezTo>
                <a:cubicBezTo>
                  <a:pt x="111125" y="70064"/>
                  <a:pt x="99269" y="58208"/>
                  <a:pt x="84667" y="58208"/>
                </a:cubicBezTo>
                <a:cubicBezTo>
                  <a:pt x="70064" y="58208"/>
                  <a:pt x="58208" y="70064"/>
                  <a:pt x="58208" y="84667"/>
                </a:cubicBezTo>
                <a:cubicBezTo>
                  <a:pt x="58208" y="99269"/>
                  <a:pt x="70064" y="111125"/>
                  <a:pt x="84667" y="111125"/>
                </a:cubicBezTo>
                <a:close/>
                <a:moveTo>
                  <a:pt x="84667" y="37042"/>
                </a:moveTo>
                <a:cubicBezTo>
                  <a:pt x="110952" y="37042"/>
                  <a:pt x="132292" y="58382"/>
                  <a:pt x="132292" y="84667"/>
                </a:cubicBezTo>
                <a:cubicBezTo>
                  <a:pt x="132292" y="110952"/>
                  <a:pt x="110952" y="132292"/>
                  <a:pt x="84667" y="132292"/>
                </a:cubicBezTo>
                <a:cubicBezTo>
                  <a:pt x="58382" y="132292"/>
                  <a:pt x="37042" y="110952"/>
                  <a:pt x="37042" y="84667"/>
                </a:cubicBezTo>
                <a:cubicBezTo>
                  <a:pt x="37042" y="58382"/>
                  <a:pt x="58382" y="37042"/>
                  <a:pt x="84667" y="37042"/>
                </a:cubicBezTo>
                <a:close/>
                <a:moveTo>
                  <a:pt x="74083" y="84667"/>
                </a:moveTo>
                <a:cubicBezTo>
                  <a:pt x="74083" y="78826"/>
                  <a:pt x="78826" y="74083"/>
                  <a:pt x="84667" y="74083"/>
                </a:cubicBezTo>
                <a:cubicBezTo>
                  <a:pt x="90508" y="74083"/>
                  <a:pt x="95250" y="78826"/>
                  <a:pt x="95250" y="84667"/>
                </a:cubicBezTo>
                <a:cubicBezTo>
                  <a:pt x="95250" y="90508"/>
                  <a:pt x="90508" y="95250"/>
                  <a:pt x="84667" y="95250"/>
                </a:cubicBezTo>
                <a:cubicBezTo>
                  <a:pt x="78826" y="95250"/>
                  <a:pt x="74083" y="90508"/>
                  <a:pt x="74083" y="8466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9" name="Text 27"/>
          <p:cNvSpPr/>
          <p:nvPr/>
        </p:nvSpPr>
        <p:spPr>
          <a:xfrm>
            <a:off x="8812389" y="2843392"/>
            <a:ext cx="762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准确性指标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516056" y="318205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AI问答正确率: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90%+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8516056" y="3478392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数据查询精确度: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100%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389056" y="3986392"/>
            <a:ext cx="7270750" cy="1439333"/>
          </a:xfrm>
          <a:custGeom>
            <a:avLst/>
            <a:gdLst/>
            <a:ahLst/>
            <a:cxnLst/>
            <a:rect l="l" t="t" r="r" b="b"/>
            <a:pathLst>
              <a:path w="7270750" h="1439333">
                <a:moveTo>
                  <a:pt x="84662" y="0"/>
                </a:moveTo>
                <a:lnTo>
                  <a:pt x="7186088" y="0"/>
                </a:lnTo>
                <a:cubicBezTo>
                  <a:pt x="7232846" y="0"/>
                  <a:pt x="7270750" y="37904"/>
                  <a:pt x="7270750" y="84662"/>
                </a:cubicBezTo>
                <a:lnTo>
                  <a:pt x="7270750" y="1354672"/>
                </a:lnTo>
                <a:cubicBezTo>
                  <a:pt x="7270750" y="1401429"/>
                  <a:pt x="7232846" y="1439333"/>
                  <a:pt x="7186088" y="1439333"/>
                </a:cubicBezTo>
                <a:lnTo>
                  <a:pt x="84662" y="1439333"/>
                </a:lnTo>
                <a:cubicBezTo>
                  <a:pt x="37904" y="1439333"/>
                  <a:pt x="0" y="1401429"/>
                  <a:pt x="0" y="1354672"/>
                </a:cubicBezTo>
                <a:lnTo>
                  <a:pt x="0" y="84662"/>
                </a:lnTo>
                <a:cubicBezTo>
                  <a:pt x="0" y="37904"/>
                  <a:pt x="37904" y="0"/>
                  <a:pt x="8466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3" name="Shape 31"/>
          <p:cNvSpPr/>
          <p:nvPr/>
        </p:nvSpPr>
        <p:spPr>
          <a:xfrm>
            <a:off x="8537222" y="4155726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0" y="84667"/>
                </a:moveTo>
                <a:cubicBezTo>
                  <a:pt x="0" y="37938"/>
                  <a:pt x="37938" y="0"/>
                  <a:pt x="84667" y="0"/>
                </a:cubicBezTo>
                <a:cubicBezTo>
                  <a:pt x="131395" y="0"/>
                  <a:pt x="169333" y="37938"/>
                  <a:pt x="169333" y="84667"/>
                </a:cubicBezTo>
                <a:cubicBezTo>
                  <a:pt x="169333" y="131395"/>
                  <a:pt x="131395" y="169333"/>
                  <a:pt x="84667" y="169333"/>
                </a:cubicBezTo>
                <a:cubicBezTo>
                  <a:pt x="37938" y="169333"/>
                  <a:pt x="0" y="131395"/>
                  <a:pt x="0" y="84667"/>
                </a:cubicBezTo>
                <a:close/>
                <a:moveTo>
                  <a:pt x="95250" y="31750"/>
                </a:moveTo>
                <a:cubicBezTo>
                  <a:pt x="95250" y="25909"/>
                  <a:pt x="90508" y="21167"/>
                  <a:pt x="84667" y="21167"/>
                </a:cubicBezTo>
                <a:cubicBezTo>
                  <a:pt x="78826" y="21167"/>
                  <a:pt x="74083" y="25909"/>
                  <a:pt x="74083" y="31750"/>
                </a:cubicBezTo>
                <a:cubicBezTo>
                  <a:pt x="74083" y="37591"/>
                  <a:pt x="78826" y="42333"/>
                  <a:pt x="84667" y="42333"/>
                </a:cubicBezTo>
                <a:cubicBezTo>
                  <a:pt x="90508" y="42333"/>
                  <a:pt x="95250" y="37591"/>
                  <a:pt x="95250" y="31750"/>
                </a:cubicBezTo>
                <a:close/>
                <a:moveTo>
                  <a:pt x="84667" y="137583"/>
                </a:moveTo>
                <a:cubicBezTo>
                  <a:pt x="96341" y="137583"/>
                  <a:pt x="105833" y="128091"/>
                  <a:pt x="105833" y="116417"/>
                </a:cubicBezTo>
                <a:cubicBezTo>
                  <a:pt x="105833" y="111059"/>
                  <a:pt x="103849" y="106131"/>
                  <a:pt x="100542" y="102427"/>
                </a:cubicBezTo>
                <a:lnTo>
                  <a:pt x="123527" y="56489"/>
                </a:lnTo>
                <a:cubicBezTo>
                  <a:pt x="125479" y="52553"/>
                  <a:pt x="123891" y="47790"/>
                  <a:pt x="119989" y="45839"/>
                </a:cubicBezTo>
                <a:cubicBezTo>
                  <a:pt x="116086" y="43888"/>
                  <a:pt x="111290" y="45475"/>
                  <a:pt x="109339" y="49378"/>
                </a:cubicBezTo>
                <a:lnTo>
                  <a:pt x="86353" y="95316"/>
                </a:lnTo>
                <a:cubicBezTo>
                  <a:pt x="85791" y="95283"/>
                  <a:pt x="85229" y="95250"/>
                  <a:pt x="84667" y="95250"/>
                </a:cubicBezTo>
                <a:cubicBezTo>
                  <a:pt x="72992" y="95250"/>
                  <a:pt x="63500" y="104742"/>
                  <a:pt x="63500" y="116417"/>
                </a:cubicBezTo>
                <a:cubicBezTo>
                  <a:pt x="63500" y="128091"/>
                  <a:pt x="72992" y="137583"/>
                  <a:pt x="84667" y="137583"/>
                </a:cubicBezTo>
                <a:close/>
                <a:moveTo>
                  <a:pt x="58208" y="47625"/>
                </a:moveTo>
                <a:cubicBezTo>
                  <a:pt x="58208" y="41784"/>
                  <a:pt x="53466" y="37042"/>
                  <a:pt x="47625" y="37042"/>
                </a:cubicBezTo>
                <a:cubicBezTo>
                  <a:pt x="41784" y="37042"/>
                  <a:pt x="37042" y="41784"/>
                  <a:pt x="37042" y="47625"/>
                </a:cubicBezTo>
                <a:cubicBezTo>
                  <a:pt x="37042" y="53466"/>
                  <a:pt x="41784" y="58208"/>
                  <a:pt x="47625" y="58208"/>
                </a:cubicBezTo>
                <a:cubicBezTo>
                  <a:pt x="53466" y="58208"/>
                  <a:pt x="58208" y="53466"/>
                  <a:pt x="58208" y="47625"/>
                </a:cubicBezTo>
                <a:close/>
                <a:moveTo>
                  <a:pt x="31750" y="95250"/>
                </a:moveTo>
                <a:cubicBezTo>
                  <a:pt x="37591" y="95250"/>
                  <a:pt x="42333" y="90508"/>
                  <a:pt x="42333" y="84667"/>
                </a:cubicBezTo>
                <a:cubicBezTo>
                  <a:pt x="42333" y="78826"/>
                  <a:pt x="37591" y="74083"/>
                  <a:pt x="31750" y="74083"/>
                </a:cubicBezTo>
                <a:cubicBezTo>
                  <a:pt x="25909" y="74083"/>
                  <a:pt x="21167" y="78826"/>
                  <a:pt x="21167" y="84667"/>
                </a:cubicBezTo>
                <a:cubicBezTo>
                  <a:pt x="21167" y="90508"/>
                  <a:pt x="25909" y="95250"/>
                  <a:pt x="31750" y="95250"/>
                </a:cubicBezTo>
                <a:close/>
                <a:moveTo>
                  <a:pt x="148167" y="84667"/>
                </a:moveTo>
                <a:cubicBezTo>
                  <a:pt x="148167" y="78826"/>
                  <a:pt x="143424" y="74083"/>
                  <a:pt x="137583" y="74083"/>
                </a:cubicBezTo>
                <a:cubicBezTo>
                  <a:pt x="131742" y="74083"/>
                  <a:pt x="127000" y="78826"/>
                  <a:pt x="127000" y="84667"/>
                </a:cubicBezTo>
                <a:cubicBezTo>
                  <a:pt x="127000" y="90508"/>
                  <a:pt x="131742" y="95250"/>
                  <a:pt x="137583" y="95250"/>
                </a:cubicBezTo>
                <a:cubicBezTo>
                  <a:pt x="143424" y="95250"/>
                  <a:pt x="148167" y="90508"/>
                  <a:pt x="148167" y="8466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4" name="Text 32"/>
          <p:cNvSpPr/>
          <p:nvPr/>
        </p:nvSpPr>
        <p:spPr>
          <a:xfrm>
            <a:off x="8812389" y="4113392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效率指标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516056" y="445205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简单查询响应: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&lt;2秒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516056" y="4748392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复杂分析响应: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&lt;10秒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8516056" y="5044726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Dashboard加载: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&lt;5秒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389056" y="5552726"/>
            <a:ext cx="7270750" cy="1143000"/>
          </a:xfrm>
          <a:custGeom>
            <a:avLst/>
            <a:gdLst/>
            <a:ahLst/>
            <a:cxnLst/>
            <a:rect l="l" t="t" r="r" b="b"/>
            <a:pathLst>
              <a:path w="7270750" h="1143000">
                <a:moveTo>
                  <a:pt x="84662" y="0"/>
                </a:moveTo>
                <a:lnTo>
                  <a:pt x="7186088" y="0"/>
                </a:lnTo>
                <a:cubicBezTo>
                  <a:pt x="7232846" y="0"/>
                  <a:pt x="7270750" y="37904"/>
                  <a:pt x="7270750" y="84662"/>
                </a:cubicBezTo>
                <a:lnTo>
                  <a:pt x="7270750" y="1058338"/>
                </a:lnTo>
                <a:cubicBezTo>
                  <a:pt x="7270750" y="1105096"/>
                  <a:pt x="7232846" y="1143000"/>
                  <a:pt x="7186088" y="1143000"/>
                </a:cubicBezTo>
                <a:lnTo>
                  <a:pt x="84662" y="1143000"/>
                </a:lnTo>
                <a:cubicBezTo>
                  <a:pt x="37904" y="1143000"/>
                  <a:pt x="0" y="1105096"/>
                  <a:pt x="0" y="1058338"/>
                </a:cubicBezTo>
                <a:lnTo>
                  <a:pt x="0" y="84662"/>
                </a:lnTo>
                <a:cubicBezTo>
                  <a:pt x="0" y="37936"/>
                  <a:pt x="37936" y="0"/>
                  <a:pt x="8466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9" name="Shape 37"/>
          <p:cNvSpPr/>
          <p:nvPr/>
        </p:nvSpPr>
        <p:spPr>
          <a:xfrm>
            <a:off x="8537222" y="5722059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54703" y="106462"/>
                </a:moveTo>
                <a:cubicBezTo>
                  <a:pt x="61449" y="115722"/>
                  <a:pt x="72364" y="121708"/>
                  <a:pt x="84667" y="121708"/>
                </a:cubicBezTo>
                <a:cubicBezTo>
                  <a:pt x="96970" y="121708"/>
                  <a:pt x="107884" y="115722"/>
                  <a:pt x="114631" y="106462"/>
                </a:cubicBezTo>
                <a:cubicBezTo>
                  <a:pt x="117210" y="102923"/>
                  <a:pt x="122171" y="102129"/>
                  <a:pt x="125710" y="104709"/>
                </a:cubicBezTo>
                <a:cubicBezTo>
                  <a:pt x="129249" y="107289"/>
                  <a:pt x="130043" y="112249"/>
                  <a:pt x="127463" y="115788"/>
                </a:cubicBezTo>
                <a:cubicBezTo>
                  <a:pt x="117839" y="128984"/>
                  <a:pt x="102261" y="137583"/>
                  <a:pt x="84667" y="137583"/>
                </a:cubicBezTo>
                <a:cubicBezTo>
                  <a:pt x="67072" y="137583"/>
                  <a:pt x="51495" y="128984"/>
                  <a:pt x="41870" y="115788"/>
                </a:cubicBezTo>
                <a:cubicBezTo>
                  <a:pt x="39291" y="112249"/>
                  <a:pt x="40084" y="107289"/>
                  <a:pt x="43623" y="104709"/>
                </a:cubicBezTo>
                <a:cubicBezTo>
                  <a:pt x="47162" y="102129"/>
                  <a:pt x="52123" y="102923"/>
                  <a:pt x="54703" y="106462"/>
                </a:cubicBezTo>
                <a:close/>
                <a:moveTo>
                  <a:pt x="47625" y="68792"/>
                </a:moveTo>
                <a:cubicBezTo>
                  <a:pt x="47625" y="62951"/>
                  <a:pt x="52367" y="58208"/>
                  <a:pt x="58208" y="58208"/>
                </a:cubicBezTo>
                <a:cubicBezTo>
                  <a:pt x="64049" y="58208"/>
                  <a:pt x="68792" y="62951"/>
                  <a:pt x="68792" y="68792"/>
                </a:cubicBezTo>
                <a:cubicBezTo>
                  <a:pt x="68792" y="74633"/>
                  <a:pt x="64049" y="79375"/>
                  <a:pt x="58208" y="79375"/>
                </a:cubicBezTo>
                <a:cubicBezTo>
                  <a:pt x="52367" y="79375"/>
                  <a:pt x="47625" y="74633"/>
                  <a:pt x="47625" y="68792"/>
                </a:cubicBezTo>
                <a:close/>
                <a:moveTo>
                  <a:pt x="111125" y="58208"/>
                </a:moveTo>
                <a:cubicBezTo>
                  <a:pt x="116966" y="58208"/>
                  <a:pt x="121708" y="62951"/>
                  <a:pt x="121708" y="68792"/>
                </a:cubicBezTo>
                <a:cubicBezTo>
                  <a:pt x="121708" y="74633"/>
                  <a:pt x="116966" y="79375"/>
                  <a:pt x="111125" y="79375"/>
                </a:cubicBezTo>
                <a:cubicBezTo>
                  <a:pt x="105284" y="79375"/>
                  <a:pt x="100542" y="74633"/>
                  <a:pt x="100542" y="68792"/>
                </a:cubicBezTo>
                <a:cubicBezTo>
                  <a:pt x="100542" y="62951"/>
                  <a:pt x="105284" y="58208"/>
                  <a:pt x="111125" y="5820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0" name="Text 38"/>
          <p:cNvSpPr/>
          <p:nvPr/>
        </p:nvSpPr>
        <p:spPr>
          <a:xfrm>
            <a:off x="8812389" y="5679726"/>
            <a:ext cx="762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用户满意度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516056" y="6018392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正面评价: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80%+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516056" y="6314726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GitHub Stars: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100+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71586" y="0"/>
                </a:moveTo>
                <a:lnTo>
                  <a:pt x="182711" y="0"/>
                </a:lnTo>
                <a:cubicBezTo>
                  <a:pt x="195858" y="0"/>
                  <a:pt x="206573" y="10815"/>
                  <a:pt x="206077" y="23912"/>
                </a:cubicBezTo>
                <a:cubicBezTo>
                  <a:pt x="205978" y="26541"/>
                  <a:pt x="205879" y="29170"/>
                  <a:pt x="205730" y="31750"/>
                </a:cubicBezTo>
                <a:lnTo>
                  <a:pt x="230336" y="31750"/>
                </a:lnTo>
                <a:cubicBezTo>
                  <a:pt x="243284" y="31750"/>
                  <a:pt x="254695" y="42466"/>
                  <a:pt x="253702" y="56455"/>
                </a:cubicBezTo>
                <a:cubicBezTo>
                  <a:pt x="249982" y="107900"/>
                  <a:pt x="223689" y="136178"/>
                  <a:pt x="195163" y="150961"/>
                </a:cubicBezTo>
                <a:cubicBezTo>
                  <a:pt x="187325" y="155029"/>
                  <a:pt x="179338" y="158055"/>
                  <a:pt x="171748" y="160288"/>
                </a:cubicBezTo>
                <a:cubicBezTo>
                  <a:pt x="161727" y="174476"/>
                  <a:pt x="151309" y="181967"/>
                  <a:pt x="143024" y="185986"/>
                </a:cubicBezTo>
                <a:lnTo>
                  <a:pt x="143024" y="222250"/>
                </a:lnTo>
                <a:lnTo>
                  <a:pt x="174774" y="222250"/>
                </a:lnTo>
                <a:cubicBezTo>
                  <a:pt x="183555" y="222250"/>
                  <a:pt x="190649" y="229344"/>
                  <a:pt x="190649" y="238125"/>
                </a:cubicBezTo>
                <a:cubicBezTo>
                  <a:pt x="190649" y="246906"/>
                  <a:pt x="183555" y="254000"/>
                  <a:pt x="174774" y="254000"/>
                </a:cubicBezTo>
                <a:lnTo>
                  <a:pt x="79524" y="254000"/>
                </a:lnTo>
                <a:cubicBezTo>
                  <a:pt x="70743" y="254000"/>
                  <a:pt x="63649" y="246906"/>
                  <a:pt x="63649" y="238125"/>
                </a:cubicBezTo>
                <a:cubicBezTo>
                  <a:pt x="63649" y="229344"/>
                  <a:pt x="70743" y="222250"/>
                  <a:pt x="79524" y="222250"/>
                </a:cubicBezTo>
                <a:lnTo>
                  <a:pt x="111274" y="222250"/>
                </a:lnTo>
                <a:lnTo>
                  <a:pt x="111274" y="185986"/>
                </a:lnTo>
                <a:cubicBezTo>
                  <a:pt x="103336" y="182166"/>
                  <a:pt x="93464" y="175071"/>
                  <a:pt x="83840" y="162024"/>
                </a:cubicBezTo>
                <a:cubicBezTo>
                  <a:pt x="74712" y="159643"/>
                  <a:pt x="64790" y="156021"/>
                  <a:pt x="55116" y="150564"/>
                </a:cubicBezTo>
                <a:cubicBezTo>
                  <a:pt x="28277" y="135533"/>
                  <a:pt x="4068" y="107206"/>
                  <a:pt x="595" y="56356"/>
                </a:cubicBezTo>
                <a:cubicBezTo>
                  <a:pt x="-347" y="42416"/>
                  <a:pt x="11013" y="31700"/>
                  <a:pt x="23961" y="31700"/>
                </a:cubicBezTo>
                <a:lnTo>
                  <a:pt x="48568" y="31700"/>
                </a:lnTo>
                <a:cubicBezTo>
                  <a:pt x="48419" y="29121"/>
                  <a:pt x="48320" y="26541"/>
                  <a:pt x="48220" y="23862"/>
                </a:cubicBezTo>
                <a:cubicBezTo>
                  <a:pt x="47724" y="10716"/>
                  <a:pt x="58440" y="-50"/>
                  <a:pt x="71586" y="-50"/>
                </a:cubicBezTo>
                <a:close/>
                <a:moveTo>
                  <a:pt x="50354" y="55563"/>
                </a:moveTo>
                <a:lnTo>
                  <a:pt x="24358" y="55563"/>
                </a:lnTo>
                <a:cubicBezTo>
                  <a:pt x="27434" y="97582"/>
                  <a:pt x="46732" y="118616"/>
                  <a:pt x="66625" y="129778"/>
                </a:cubicBezTo>
                <a:cubicBezTo>
                  <a:pt x="59482" y="111274"/>
                  <a:pt x="53578" y="87114"/>
                  <a:pt x="50354" y="55563"/>
                </a:cubicBezTo>
                <a:close/>
                <a:moveTo>
                  <a:pt x="188516" y="127397"/>
                </a:moveTo>
                <a:cubicBezTo>
                  <a:pt x="208607" y="115590"/>
                  <a:pt x="226764" y="94605"/>
                  <a:pt x="229840" y="55563"/>
                </a:cubicBezTo>
                <a:lnTo>
                  <a:pt x="203895" y="55563"/>
                </a:lnTo>
                <a:cubicBezTo>
                  <a:pt x="200819" y="85775"/>
                  <a:pt x="195263" y="109240"/>
                  <a:pt x="188516" y="12739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084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EXPECTED OUTCOMES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预期成果与评估指标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43" name="Shape 41"/>
          <p:cNvSpPr/>
          <p:nvPr/>
        </p:nvSpPr>
        <p:spPr>
          <a:xfrm>
            <a:off x="360186" y="1881958"/>
            <a:ext cx="7616472" cy="2885722"/>
          </a:xfrm>
          <a:custGeom>
            <a:avLst/>
            <a:gdLst/>
            <a:ahLst/>
            <a:cxnLst/>
            <a:rect l="l" t="t" r="r" b="b"/>
            <a:pathLst>
              <a:path w="7616472" h="2885722">
                <a:moveTo>
                  <a:pt x="127001" y="0"/>
                </a:moveTo>
                <a:lnTo>
                  <a:pt x="7489472" y="0"/>
                </a:lnTo>
                <a:cubicBezTo>
                  <a:pt x="7559612" y="0"/>
                  <a:pt x="7616472" y="56860"/>
                  <a:pt x="7616472" y="127001"/>
                </a:cubicBezTo>
                <a:lnTo>
                  <a:pt x="7616472" y="2758722"/>
                </a:lnTo>
                <a:cubicBezTo>
                  <a:pt x="7616472" y="2828862"/>
                  <a:pt x="7559612" y="2885722"/>
                  <a:pt x="7489472" y="2885722"/>
                </a:cubicBezTo>
                <a:lnTo>
                  <a:pt x="127001" y="2885722"/>
                </a:lnTo>
                <a:cubicBezTo>
                  <a:pt x="56860" y="2885722"/>
                  <a:pt x="0" y="2828862"/>
                  <a:pt x="0" y="2758722"/>
                </a:cubicBezTo>
                <a:lnTo>
                  <a:pt x="0" y="127001"/>
                </a:lnTo>
                <a:cubicBezTo>
                  <a:pt x="0" y="56860"/>
                  <a:pt x="56860" y="0"/>
                  <a:pt x="127001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533047" y="205482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5" name="Shape 43"/>
          <p:cNvSpPr/>
          <p:nvPr/>
        </p:nvSpPr>
        <p:spPr>
          <a:xfrm>
            <a:off x="640204" y="2171239"/>
            <a:ext cx="214313" cy="190500"/>
          </a:xfrm>
          <a:custGeom>
            <a:avLst/>
            <a:gdLst/>
            <a:ahLst/>
            <a:cxnLst/>
            <a:rect l="l" t="t" r="r" b="b"/>
            <a:pathLst>
              <a:path w="214313" h="190500">
                <a:moveTo>
                  <a:pt x="115156" y="-7032"/>
                </a:moveTo>
                <a:cubicBezTo>
                  <a:pt x="113630" y="-10009"/>
                  <a:pt x="110542" y="-11906"/>
                  <a:pt x="107193" y="-11906"/>
                </a:cubicBezTo>
                <a:cubicBezTo>
                  <a:pt x="103845" y="-11906"/>
                  <a:pt x="100757" y="-10009"/>
                  <a:pt x="99231" y="-7032"/>
                </a:cubicBezTo>
                <a:lnTo>
                  <a:pt x="71847" y="46620"/>
                </a:lnTo>
                <a:lnTo>
                  <a:pt x="12353" y="56071"/>
                </a:lnTo>
                <a:cubicBezTo>
                  <a:pt x="9041" y="56592"/>
                  <a:pt x="6288" y="58936"/>
                  <a:pt x="5246" y="62136"/>
                </a:cubicBezTo>
                <a:cubicBezTo>
                  <a:pt x="4204" y="65336"/>
                  <a:pt x="5060" y="68833"/>
                  <a:pt x="7404" y="71214"/>
                </a:cubicBezTo>
                <a:lnTo>
                  <a:pt x="49969" y="113816"/>
                </a:lnTo>
                <a:lnTo>
                  <a:pt x="40593" y="173310"/>
                </a:lnTo>
                <a:cubicBezTo>
                  <a:pt x="40072" y="176622"/>
                  <a:pt x="41449" y="179970"/>
                  <a:pt x="44165" y="181942"/>
                </a:cubicBezTo>
                <a:cubicBezTo>
                  <a:pt x="46881" y="183914"/>
                  <a:pt x="50453" y="184212"/>
                  <a:pt x="53467" y="182687"/>
                </a:cubicBezTo>
                <a:lnTo>
                  <a:pt x="107193" y="155377"/>
                </a:lnTo>
                <a:lnTo>
                  <a:pt x="160883" y="182687"/>
                </a:lnTo>
                <a:cubicBezTo>
                  <a:pt x="163860" y="184212"/>
                  <a:pt x="167469" y="183914"/>
                  <a:pt x="170185" y="181942"/>
                </a:cubicBezTo>
                <a:cubicBezTo>
                  <a:pt x="172901" y="179970"/>
                  <a:pt x="174278" y="176659"/>
                  <a:pt x="173757" y="173310"/>
                </a:cubicBezTo>
                <a:lnTo>
                  <a:pt x="164343" y="113816"/>
                </a:lnTo>
                <a:lnTo>
                  <a:pt x="206908" y="71214"/>
                </a:lnTo>
                <a:cubicBezTo>
                  <a:pt x="209290" y="68833"/>
                  <a:pt x="210108" y="65336"/>
                  <a:pt x="209066" y="62136"/>
                </a:cubicBezTo>
                <a:cubicBezTo>
                  <a:pt x="208025" y="58936"/>
                  <a:pt x="205308" y="56592"/>
                  <a:pt x="201960" y="56071"/>
                </a:cubicBezTo>
                <a:lnTo>
                  <a:pt x="142503" y="46620"/>
                </a:lnTo>
                <a:lnTo>
                  <a:pt x="115156" y="-7032"/>
                </a:lnTo>
                <a:close/>
              </a:path>
            </a:pathLst>
          </a:custGeom>
          <a:solidFill>
            <a:srgbClr val="005F73"/>
          </a:solidFill>
        </p:spPr>
      </p:sp>
      <p:sp>
        <p:nvSpPr>
          <p:cNvPr id="46" name="Text 44"/>
          <p:cNvSpPr/>
          <p:nvPr/>
        </p:nvSpPr>
        <p:spPr>
          <a:xfrm>
            <a:off x="1083381" y="2118323"/>
            <a:ext cx="12911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创新性亮点呈现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33047" y="2605156"/>
            <a:ext cx="7355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重点体现本作品的技术突破和应用创新, 如LLM工具链结合在开源治理场景的首创性; 多维数据融合(时序+关系+文本)的综合分析能力等。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33047" y="3197823"/>
            <a:ext cx="7270750" cy="1397000"/>
          </a:xfrm>
          <a:custGeom>
            <a:avLst/>
            <a:gdLst/>
            <a:ahLst/>
            <a:cxnLst/>
            <a:rect l="l" t="t" r="r" b="b"/>
            <a:pathLst>
              <a:path w="7270750" h="1397000">
                <a:moveTo>
                  <a:pt x="84672" y="0"/>
                </a:moveTo>
                <a:lnTo>
                  <a:pt x="7186078" y="0"/>
                </a:lnTo>
                <a:cubicBezTo>
                  <a:pt x="7232841" y="0"/>
                  <a:pt x="7270750" y="37909"/>
                  <a:pt x="7270750" y="84672"/>
                </a:cubicBezTo>
                <a:lnTo>
                  <a:pt x="7270750" y="1312328"/>
                </a:lnTo>
                <a:cubicBezTo>
                  <a:pt x="7270750" y="1359091"/>
                  <a:pt x="7232841" y="1397000"/>
                  <a:pt x="71860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9" name="Text 47"/>
          <p:cNvSpPr/>
          <p:nvPr/>
        </p:nvSpPr>
        <p:spPr>
          <a:xfrm>
            <a:off x="660047" y="3338930"/>
            <a:ext cx="803010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展示方式: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660047" y="3621156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定量结果: 比较有无AI助手时社区指标的变化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660047" y="391748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定性结果: 用户反馈和案例研究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660047" y="4213823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技术突破: LLM+工具链协作架构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8149519" y="1881958"/>
            <a:ext cx="7616472" cy="2885722"/>
          </a:xfrm>
          <a:custGeom>
            <a:avLst/>
            <a:gdLst/>
            <a:ahLst/>
            <a:cxnLst/>
            <a:rect l="l" t="t" r="r" b="b"/>
            <a:pathLst>
              <a:path w="7616472" h="2885722">
                <a:moveTo>
                  <a:pt x="127001" y="0"/>
                </a:moveTo>
                <a:lnTo>
                  <a:pt x="7489472" y="0"/>
                </a:lnTo>
                <a:cubicBezTo>
                  <a:pt x="7559612" y="0"/>
                  <a:pt x="7616472" y="56860"/>
                  <a:pt x="7616472" y="127001"/>
                </a:cubicBezTo>
                <a:lnTo>
                  <a:pt x="7616472" y="2758722"/>
                </a:lnTo>
                <a:cubicBezTo>
                  <a:pt x="7616472" y="2828862"/>
                  <a:pt x="7559612" y="2885722"/>
                  <a:pt x="7489472" y="2885722"/>
                </a:cubicBezTo>
                <a:lnTo>
                  <a:pt x="127001" y="2885722"/>
                </a:lnTo>
                <a:cubicBezTo>
                  <a:pt x="56860" y="2885722"/>
                  <a:pt x="0" y="2828862"/>
                  <a:pt x="0" y="2758722"/>
                </a:cubicBezTo>
                <a:lnTo>
                  <a:pt x="0" y="127001"/>
                </a:lnTo>
                <a:cubicBezTo>
                  <a:pt x="0" y="56860"/>
                  <a:pt x="56860" y="0"/>
                  <a:pt x="12700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8322381" y="2054823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55" name="Shape 53"/>
          <p:cNvSpPr/>
          <p:nvPr/>
        </p:nvSpPr>
        <p:spPr>
          <a:xfrm>
            <a:off x="8441443" y="217123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6" name="Text 54"/>
          <p:cNvSpPr/>
          <p:nvPr/>
        </p:nvSpPr>
        <p:spPr>
          <a:xfrm>
            <a:off x="8872714" y="2118323"/>
            <a:ext cx="12911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风险评估及改进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8322381" y="2605156"/>
            <a:ext cx="7355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针对未达到目标的指标, 分析原因并列出改进计划。通过持续评估→反馈→改进的机制, 确保项目成果不断趋于完善。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322381" y="3197823"/>
            <a:ext cx="7270750" cy="1397000"/>
          </a:xfrm>
          <a:custGeom>
            <a:avLst/>
            <a:gdLst/>
            <a:ahLst/>
            <a:cxnLst/>
            <a:rect l="l" t="t" r="r" b="b"/>
            <a:pathLst>
              <a:path w="7270750" h="1397000">
                <a:moveTo>
                  <a:pt x="84672" y="0"/>
                </a:moveTo>
                <a:lnTo>
                  <a:pt x="7186078" y="0"/>
                </a:lnTo>
                <a:cubicBezTo>
                  <a:pt x="7232841" y="0"/>
                  <a:pt x="7270750" y="37909"/>
                  <a:pt x="7270750" y="84672"/>
                </a:cubicBezTo>
                <a:lnTo>
                  <a:pt x="7270750" y="1312328"/>
                </a:lnTo>
                <a:cubicBezTo>
                  <a:pt x="7270750" y="1359091"/>
                  <a:pt x="7232841" y="1397000"/>
                  <a:pt x="71860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9" name="Text 57"/>
          <p:cNvSpPr/>
          <p:nvPr/>
        </p:nvSpPr>
        <p:spPr>
          <a:xfrm>
            <a:off x="8449381" y="3338930"/>
            <a:ext cx="803010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改进示例: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8449381" y="3621156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问答准确率未达标 → 扩充知识库或微调模型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8449381" y="391748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响应速度慢 → 引入压缩模型或优化代码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449381" y="4213823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用户体验不佳 → 调整UI设计和交互流程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360186" y="4944066"/>
            <a:ext cx="15405806" cy="1234722"/>
          </a:xfrm>
          <a:custGeom>
            <a:avLst/>
            <a:gdLst/>
            <a:ahLst/>
            <a:cxnLst/>
            <a:rect l="l" t="t" r="r" b="b"/>
            <a:pathLst>
              <a:path w="15405806" h="1234722">
                <a:moveTo>
                  <a:pt x="127004" y="0"/>
                </a:moveTo>
                <a:lnTo>
                  <a:pt x="15278802" y="0"/>
                </a:lnTo>
                <a:cubicBezTo>
                  <a:pt x="15348944" y="0"/>
                  <a:pt x="15405806" y="56861"/>
                  <a:pt x="15405806" y="127004"/>
                </a:cubicBezTo>
                <a:lnTo>
                  <a:pt x="15405806" y="1107719"/>
                </a:lnTo>
                <a:cubicBezTo>
                  <a:pt x="15405806" y="1177861"/>
                  <a:pt x="15348944" y="1234722"/>
                  <a:pt x="15278802" y="1234722"/>
                </a:cubicBezTo>
                <a:lnTo>
                  <a:pt x="127004" y="1234722"/>
                </a:lnTo>
                <a:cubicBezTo>
                  <a:pt x="56908" y="1234722"/>
                  <a:pt x="0" y="1177814"/>
                  <a:pt x="0" y="1107719"/>
                </a:cubicBezTo>
                <a:lnTo>
                  <a:pt x="0" y="127004"/>
                </a:lnTo>
                <a:cubicBezTo>
                  <a:pt x="0" y="56908"/>
                  <a:pt x="56908" y="0"/>
                  <a:pt x="12700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40000"/>
                </a:srgbClr>
              </a:gs>
              <a:gs pos="50000">
                <a:srgbClr val="0A9396">
                  <a:alpha val="30000"/>
                </a:srgbClr>
              </a:gs>
              <a:gs pos="100000">
                <a:srgbClr val="005F73">
                  <a:alpha val="40000"/>
                </a:srgbClr>
              </a:gs>
            </a:gsLst>
            <a:lin ang="0" scaled="1"/>
          </a:gradFill>
          <a:ln w="8467">
            <a:solidFill>
              <a:srgbClr val="0A9396">
                <a:alpha val="50196"/>
              </a:srgbClr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533047" y="530743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5" name="Shape 63"/>
          <p:cNvSpPr/>
          <p:nvPr/>
        </p:nvSpPr>
        <p:spPr>
          <a:xfrm>
            <a:off x="694443" y="5455597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13229" y="0"/>
                </a:moveTo>
                <a:cubicBezTo>
                  <a:pt x="20547" y="0"/>
                  <a:pt x="26458" y="5912"/>
                  <a:pt x="26458" y="13229"/>
                </a:cubicBezTo>
                <a:lnTo>
                  <a:pt x="26458" y="19844"/>
                </a:lnTo>
                <a:lnTo>
                  <a:pt x="54984" y="12733"/>
                </a:lnTo>
                <a:cubicBezTo>
                  <a:pt x="70735" y="8806"/>
                  <a:pt x="87354" y="10625"/>
                  <a:pt x="101906" y="17901"/>
                </a:cubicBezTo>
                <a:cubicBezTo>
                  <a:pt x="121047" y="27492"/>
                  <a:pt x="143578" y="27492"/>
                  <a:pt x="162719" y="17901"/>
                </a:cubicBezTo>
                <a:lnTo>
                  <a:pt x="166688" y="15916"/>
                </a:lnTo>
                <a:cubicBezTo>
                  <a:pt x="175204" y="11617"/>
                  <a:pt x="185208" y="17818"/>
                  <a:pt x="185208" y="27326"/>
                </a:cubicBezTo>
                <a:lnTo>
                  <a:pt x="185208" y="142958"/>
                </a:lnTo>
                <a:cubicBezTo>
                  <a:pt x="185208" y="148456"/>
                  <a:pt x="181777" y="153417"/>
                  <a:pt x="176609" y="155360"/>
                </a:cubicBezTo>
                <a:lnTo>
                  <a:pt x="162264" y="160734"/>
                </a:lnTo>
                <a:cubicBezTo>
                  <a:pt x="143164" y="167886"/>
                  <a:pt x="121915" y="166770"/>
                  <a:pt x="103684" y="157675"/>
                </a:cubicBezTo>
                <a:cubicBezTo>
                  <a:pt x="88015" y="149820"/>
                  <a:pt x="70032" y="147877"/>
                  <a:pt x="53041" y="152135"/>
                </a:cubicBezTo>
                <a:lnTo>
                  <a:pt x="26458" y="158750"/>
                </a:lnTo>
                <a:lnTo>
                  <a:pt x="26458" y="198438"/>
                </a:lnTo>
                <a:cubicBezTo>
                  <a:pt x="26458" y="205755"/>
                  <a:pt x="20547" y="211667"/>
                  <a:pt x="13229" y="211667"/>
                </a:cubicBezTo>
                <a:cubicBezTo>
                  <a:pt x="5912" y="211667"/>
                  <a:pt x="0" y="205755"/>
                  <a:pt x="0" y="198438"/>
                </a:cubicBezTo>
                <a:lnTo>
                  <a:pt x="0" y="13229"/>
                </a:lnTo>
                <a:cubicBezTo>
                  <a:pt x="0" y="5912"/>
                  <a:pt x="5912" y="0"/>
                  <a:pt x="13229" y="0"/>
                </a:cubicBezTo>
                <a:close/>
                <a:moveTo>
                  <a:pt x="26458" y="77349"/>
                </a:moveTo>
                <a:lnTo>
                  <a:pt x="52917" y="71603"/>
                </a:lnTo>
                <a:lnTo>
                  <a:pt x="52917" y="98681"/>
                </a:lnTo>
                <a:lnTo>
                  <a:pt x="26458" y="104428"/>
                </a:lnTo>
                <a:lnTo>
                  <a:pt x="26458" y="131506"/>
                </a:lnTo>
                <a:lnTo>
                  <a:pt x="46633" y="126463"/>
                </a:lnTo>
                <a:cubicBezTo>
                  <a:pt x="48741" y="125925"/>
                  <a:pt x="50808" y="125470"/>
                  <a:pt x="52917" y="125098"/>
                </a:cubicBezTo>
                <a:lnTo>
                  <a:pt x="52917" y="98681"/>
                </a:lnTo>
                <a:lnTo>
                  <a:pt x="68998" y="95209"/>
                </a:lnTo>
                <a:cubicBezTo>
                  <a:pt x="72430" y="94465"/>
                  <a:pt x="75902" y="94175"/>
                  <a:pt x="79375" y="94340"/>
                </a:cubicBezTo>
                <a:lnTo>
                  <a:pt x="79375" y="67882"/>
                </a:lnTo>
                <a:cubicBezTo>
                  <a:pt x="84997" y="68048"/>
                  <a:pt x="90620" y="68957"/>
                  <a:pt x="96077" y="70528"/>
                </a:cubicBezTo>
                <a:lnTo>
                  <a:pt x="105833" y="73381"/>
                </a:lnTo>
                <a:lnTo>
                  <a:pt x="105833" y="100955"/>
                </a:lnTo>
                <a:lnTo>
                  <a:pt x="88594" y="95870"/>
                </a:lnTo>
                <a:cubicBezTo>
                  <a:pt x="85576" y="95002"/>
                  <a:pt x="82476" y="94465"/>
                  <a:pt x="79375" y="94299"/>
                </a:cubicBezTo>
                <a:lnTo>
                  <a:pt x="79375" y="123817"/>
                </a:lnTo>
                <a:cubicBezTo>
                  <a:pt x="88387" y="124602"/>
                  <a:pt x="97276" y="126587"/>
                  <a:pt x="105833" y="129770"/>
                </a:cubicBezTo>
                <a:lnTo>
                  <a:pt x="105833" y="100914"/>
                </a:lnTo>
                <a:lnTo>
                  <a:pt x="115218" y="103684"/>
                </a:lnTo>
                <a:cubicBezTo>
                  <a:pt x="120799" y="105337"/>
                  <a:pt x="126504" y="106329"/>
                  <a:pt x="132292" y="106743"/>
                </a:cubicBezTo>
                <a:lnTo>
                  <a:pt x="132292" y="80202"/>
                </a:lnTo>
                <a:cubicBezTo>
                  <a:pt x="129067" y="79871"/>
                  <a:pt x="125842" y="79251"/>
                  <a:pt x="122701" y="78341"/>
                </a:cubicBezTo>
                <a:lnTo>
                  <a:pt x="105833" y="73381"/>
                </a:lnTo>
                <a:lnTo>
                  <a:pt x="105833" y="47749"/>
                </a:lnTo>
                <a:cubicBezTo>
                  <a:pt x="100459" y="46178"/>
                  <a:pt x="95167" y="44111"/>
                  <a:pt x="90041" y="41548"/>
                </a:cubicBezTo>
                <a:cubicBezTo>
                  <a:pt x="86651" y="39853"/>
                  <a:pt x="83054" y="38654"/>
                  <a:pt x="79375" y="37910"/>
                </a:cubicBezTo>
                <a:lnTo>
                  <a:pt x="79375" y="67841"/>
                </a:lnTo>
                <a:cubicBezTo>
                  <a:pt x="74001" y="67675"/>
                  <a:pt x="68626" y="68172"/>
                  <a:pt x="63376" y="69329"/>
                </a:cubicBezTo>
                <a:lnTo>
                  <a:pt x="52917" y="71603"/>
                </a:lnTo>
                <a:lnTo>
                  <a:pt x="52917" y="40514"/>
                </a:lnTo>
                <a:lnTo>
                  <a:pt x="26458" y="47129"/>
                </a:lnTo>
                <a:lnTo>
                  <a:pt x="26458" y="77349"/>
                </a:lnTo>
                <a:close/>
                <a:moveTo>
                  <a:pt x="132292" y="138782"/>
                </a:moveTo>
                <a:cubicBezTo>
                  <a:pt x="139237" y="139402"/>
                  <a:pt x="146306" y="138493"/>
                  <a:pt x="152962" y="135971"/>
                </a:cubicBezTo>
                <a:lnTo>
                  <a:pt x="158750" y="133821"/>
                </a:lnTo>
                <a:lnTo>
                  <a:pt x="158750" y="104180"/>
                </a:lnTo>
                <a:lnTo>
                  <a:pt x="155484" y="104924"/>
                </a:lnTo>
                <a:cubicBezTo>
                  <a:pt x="147877" y="106701"/>
                  <a:pt x="140064" y="107280"/>
                  <a:pt x="132292" y="106784"/>
                </a:cubicBezTo>
                <a:lnTo>
                  <a:pt x="132292" y="138782"/>
                </a:lnTo>
                <a:close/>
                <a:moveTo>
                  <a:pt x="158750" y="77019"/>
                </a:moveTo>
                <a:lnTo>
                  <a:pt x="158750" y="47749"/>
                </a:lnTo>
                <a:cubicBezTo>
                  <a:pt x="150110" y="50271"/>
                  <a:pt x="141221" y="51511"/>
                  <a:pt x="132292" y="51511"/>
                </a:cubicBezTo>
                <a:lnTo>
                  <a:pt x="132292" y="80202"/>
                </a:lnTo>
                <a:cubicBezTo>
                  <a:pt x="138038" y="80781"/>
                  <a:pt x="143867" y="80409"/>
                  <a:pt x="149531" y="79127"/>
                </a:cubicBezTo>
                <a:lnTo>
                  <a:pt x="158750" y="76977"/>
                </a:lnTo>
                <a:close/>
              </a:path>
            </a:pathLst>
          </a:custGeom>
          <a:solidFill>
            <a:srgbClr val="005F73"/>
          </a:solidFill>
        </p:spPr>
      </p:sp>
      <p:sp>
        <p:nvSpPr>
          <p:cNvPr id="66" name="Text 64"/>
          <p:cNvSpPr/>
          <p:nvPr/>
        </p:nvSpPr>
        <p:spPr>
          <a:xfrm>
            <a:off x="1168047" y="5116930"/>
            <a:ext cx="1453091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成果展望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1168047" y="5497930"/>
            <a:ext cx="1450975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本项目最终的成功标志不仅在竞赛中获奖, 更在于其对开源社区的实际贡献。我们期待看到通过我们的AI助手, 开源项目的治理变得更加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数据驱动和智能高效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社区成员从中受益, 真正实现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"以AI赋能开源"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这是最有价值的成果衡量。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534458" y="550333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33400" y="26392"/>
                </a:moveTo>
                <a:lnTo>
                  <a:pt x="75555" y="90686"/>
                </a:lnTo>
                <a:cubicBezTo>
                  <a:pt x="73273" y="93216"/>
                  <a:pt x="73372" y="97135"/>
                  <a:pt x="75803" y="99566"/>
                </a:cubicBezTo>
                <a:cubicBezTo>
                  <a:pt x="90934" y="114697"/>
                  <a:pt x="115491" y="114697"/>
                  <a:pt x="130621" y="99566"/>
                </a:cubicBezTo>
                <a:lnTo>
                  <a:pt x="146397" y="83790"/>
                </a:lnTo>
                <a:cubicBezTo>
                  <a:pt x="148481" y="81707"/>
                  <a:pt x="151110" y="80566"/>
                  <a:pt x="153789" y="80367"/>
                </a:cubicBezTo>
                <a:cubicBezTo>
                  <a:pt x="157163" y="80070"/>
                  <a:pt x="160635" y="81211"/>
                  <a:pt x="163215" y="83790"/>
                </a:cubicBezTo>
                <a:lnTo>
                  <a:pt x="250825" y="170656"/>
                </a:lnTo>
                <a:lnTo>
                  <a:pt x="285750" y="142875"/>
                </a:lnTo>
                <a:lnTo>
                  <a:pt x="285750" y="0"/>
                </a:lnTo>
                <a:lnTo>
                  <a:pt x="230188" y="31750"/>
                </a:lnTo>
                <a:lnTo>
                  <a:pt x="218380" y="23862"/>
                </a:lnTo>
                <a:cubicBezTo>
                  <a:pt x="210542" y="18653"/>
                  <a:pt x="201364" y="15875"/>
                  <a:pt x="191939" y="15875"/>
                </a:cubicBezTo>
                <a:lnTo>
                  <a:pt x="157014" y="15875"/>
                </a:lnTo>
                <a:cubicBezTo>
                  <a:pt x="156468" y="15875"/>
                  <a:pt x="155873" y="15875"/>
                  <a:pt x="155327" y="15925"/>
                </a:cubicBezTo>
                <a:cubicBezTo>
                  <a:pt x="146943" y="16371"/>
                  <a:pt x="139055" y="20141"/>
                  <a:pt x="133400" y="26392"/>
                </a:cubicBezTo>
                <a:close/>
                <a:moveTo>
                  <a:pt x="57845" y="74761"/>
                </a:moveTo>
                <a:lnTo>
                  <a:pt x="110827" y="15875"/>
                </a:lnTo>
                <a:lnTo>
                  <a:pt x="91182" y="15875"/>
                </a:lnTo>
                <a:cubicBezTo>
                  <a:pt x="78532" y="15875"/>
                  <a:pt x="66427" y="20886"/>
                  <a:pt x="57497" y="29815"/>
                </a:cubicBezTo>
                <a:lnTo>
                  <a:pt x="0" y="95250"/>
                </a:lnTo>
                <a:lnTo>
                  <a:pt x="0" y="269875"/>
                </a:lnTo>
                <a:lnTo>
                  <a:pt x="71438" y="202406"/>
                </a:lnTo>
                <a:lnTo>
                  <a:pt x="77589" y="207516"/>
                </a:lnTo>
                <a:cubicBezTo>
                  <a:pt x="88999" y="217041"/>
                  <a:pt x="103386" y="222250"/>
                  <a:pt x="118219" y="222250"/>
                </a:cubicBezTo>
                <a:lnTo>
                  <a:pt x="126008" y="222250"/>
                </a:lnTo>
                <a:lnTo>
                  <a:pt x="122535" y="218777"/>
                </a:lnTo>
                <a:cubicBezTo>
                  <a:pt x="117872" y="214114"/>
                  <a:pt x="117872" y="206573"/>
                  <a:pt x="122535" y="201960"/>
                </a:cubicBezTo>
                <a:cubicBezTo>
                  <a:pt x="127198" y="197346"/>
                  <a:pt x="134739" y="197296"/>
                  <a:pt x="139353" y="201960"/>
                </a:cubicBezTo>
                <a:lnTo>
                  <a:pt x="159693" y="222300"/>
                </a:lnTo>
                <a:lnTo>
                  <a:pt x="164157" y="222300"/>
                </a:lnTo>
                <a:cubicBezTo>
                  <a:pt x="173633" y="222300"/>
                  <a:pt x="182910" y="220166"/>
                  <a:pt x="191343" y="216198"/>
                </a:cubicBezTo>
                <a:lnTo>
                  <a:pt x="178098" y="202902"/>
                </a:lnTo>
                <a:cubicBezTo>
                  <a:pt x="173434" y="198239"/>
                  <a:pt x="173434" y="190698"/>
                  <a:pt x="178098" y="186085"/>
                </a:cubicBezTo>
                <a:cubicBezTo>
                  <a:pt x="182761" y="181471"/>
                  <a:pt x="190302" y="181421"/>
                  <a:pt x="194915" y="186085"/>
                </a:cubicBezTo>
                <a:lnTo>
                  <a:pt x="210790" y="201960"/>
                </a:lnTo>
                <a:lnTo>
                  <a:pt x="219472" y="193278"/>
                </a:lnTo>
                <a:cubicBezTo>
                  <a:pt x="223887" y="188863"/>
                  <a:pt x="225177" y="182463"/>
                  <a:pt x="223242" y="176857"/>
                </a:cubicBezTo>
                <a:lnTo>
                  <a:pt x="154831" y="108992"/>
                </a:lnTo>
                <a:lnTo>
                  <a:pt x="147439" y="116384"/>
                </a:lnTo>
                <a:cubicBezTo>
                  <a:pt x="122982" y="140841"/>
                  <a:pt x="83393" y="140841"/>
                  <a:pt x="58936" y="116384"/>
                </a:cubicBezTo>
                <a:cubicBezTo>
                  <a:pt x="47526" y="104973"/>
                  <a:pt x="47079" y="86668"/>
                  <a:pt x="57845" y="74712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719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OPEN SOURCE &amp; COMMUNITY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开源协作与社区贡献思路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26720" y="1908810"/>
            <a:ext cx="5012690" cy="6777355"/>
          </a:xfrm>
          <a:custGeom>
            <a:avLst/>
            <a:gdLst/>
            <a:ahLst/>
            <a:cxnLst/>
            <a:rect l="l" t="t" r="r" b="b"/>
            <a:pathLst>
              <a:path w="5012972" h="7478889">
                <a:moveTo>
                  <a:pt x="126979" y="0"/>
                </a:moveTo>
                <a:lnTo>
                  <a:pt x="4885994" y="0"/>
                </a:lnTo>
                <a:cubicBezTo>
                  <a:pt x="4956122" y="0"/>
                  <a:pt x="5012972" y="56850"/>
                  <a:pt x="5012972" y="126979"/>
                </a:cubicBezTo>
                <a:lnTo>
                  <a:pt x="5012972" y="7351910"/>
                </a:lnTo>
                <a:cubicBezTo>
                  <a:pt x="5012972" y="7422039"/>
                  <a:pt x="4956122" y="7478889"/>
                  <a:pt x="4885994" y="7478889"/>
                </a:cubicBezTo>
                <a:lnTo>
                  <a:pt x="126979" y="7478889"/>
                </a:lnTo>
                <a:cubicBezTo>
                  <a:pt x="56850" y="7478889"/>
                  <a:pt x="0" y="7422039"/>
                  <a:pt x="0" y="7351910"/>
                </a:cubicBezTo>
                <a:lnTo>
                  <a:pt x="0" y="126979"/>
                </a:lnTo>
                <a:cubicBezTo>
                  <a:pt x="0" y="56897"/>
                  <a:pt x="56897" y="0"/>
                  <a:pt x="126979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99722" y="208138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761118" y="2229549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33073" y="42995"/>
                </a:moveTo>
                <a:cubicBezTo>
                  <a:pt x="38549" y="42995"/>
                  <a:pt x="42995" y="38549"/>
                  <a:pt x="42995" y="33073"/>
                </a:cubicBezTo>
                <a:cubicBezTo>
                  <a:pt x="42995" y="27597"/>
                  <a:pt x="38549" y="23151"/>
                  <a:pt x="33073" y="23151"/>
                </a:cubicBezTo>
                <a:cubicBezTo>
                  <a:pt x="27597" y="23151"/>
                  <a:pt x="23151" y="27597"/>
                  <a:pt x="23151" y="33073"/>
                </a:cubicBezTo>
                <a:cubicBezTo>
                  <a:pt x="23151" y="38549"/>
                  <a:pt x="27597" y="42995"/>
                  <a:pt x="33073" y="42995"/>
                </a:cubicBezTo>
                <a:close/>
                <a:moveTo>
                  <a:pt x="66146" y="33073"/>
                </a:moveTo>
                <a:cubicBezTo>
                  <a:pt x="66146" y="46633"/>
                  <a:pt x="58002" y="58291"/>
                  <a:pt x="46302" y="63376"/>
                </a:cubicBezTo>
                <a:lnTo>
                  <a:pt x="46302" y="92604"/>
                </a:lnTo>
                <a:lnTo>
                  <a:pt x="119063" y="92604"/>
                </a:lnTo>
                <a:cubicBezTo>
                  <a:pt x="130018" y="92604"/>
                  <a:pt x="138906" y="83716"/>
                  <a:pt x="138906" y="72760"/>
                </a:cubicBezTo>
                <a:lnTo>
                  <a:pt x="138906" y="63376"/>
                </a:lnTo>
                <a:cubicBezTo>
                  <a:pt x="127207" y="58291"/>
                  <a:pt x="119063" y="46633"/>
                  <a:pt x="119063" y="33073"/>
                </a:cubicBezTo>
                <a:cubicBezTo>
                  <a:pt x="119063" y="14800"/>
                  <a:pt x="133863" y="0"/>
                  <a:pt x="152135" y="0"/>
                </a:cubicBezTo>
                <a:cubicBezTo>
                  <a:pt x="170408" y="0"/>
                  <a:pt x="185208" y="14800"/>
                  <a:pt x="185208" y="33073"/>
                </a:cubicBezTo>
                <a:cubicBezTo>
                  <a:pt x="185208" y="46633"/>
                  <a:pt x="177064" y="58291"/>
                  <a:pt x="165365" y="63376"/>
                </a:cubicBezTo>
                <a:lnTo>
                  <a:pt x="165365" y="72760"/>
                </a:lnTo>
                <a:cubicBezTo>
                  <a:pt x="165365" y="98351"/>
                  <a:pt x="144653" y="119063"/>
                  <a:pt x="119063" y="119063"/>
                </a:cubicBezTo>
                <a:lnTo>
                  <a:pt x="46302" y="119063"/>
                </a:lnTo>
                <a:lnTo>
                  <a:pt x="46302" y="148291"/>
                </a:lnTo>
                <a:cubicBezTo>
                  <a:pt x="58002" y="153376"/>
                  <a:pt x="66146" y="165034"/>
                  <a:pt x="66146" y="178594"/>
                </a:cubicBezTo>
                <a:cubicBezTo>
                  <a:pt x="66146" y="196867"/>
                  <a:pt x="51346" y="211667"/>
                  <a:pt x="33073" y="211667"/>
                </a:cubicBezTo>
                <a:cubicBezTo>
                  <a:pt x="14800" y="211667"/>
                  <a:pt x="0" y="196867"/>
                  <a:pt x="0" y="178594"/>
                </a:cubicBezTo>
                <a:cubicBezTo>
                  <a:pt x="0" y="165034"/>
                  <a:pt x="8144" y="153376"/>
                  <a:pt x="19844" y="148291"/>
                </a:cubicBezTo>
                <a:lnTo>
                  <a:pt x="19844" y="63417"/>
                </a:lnTo>
                <a:cubicBezTo>
                  <a:pt x="8144" y="58291"/>
                  <a:pt x="0" y="46633"/>
                  <a:pt x="0" y="33073"/>
                </a:cubicBezTo>
                <a:cubicBezTo>
                  <a:pt x="0" y="14800"/>
                  <a:pt x="14800" y="0"/>
                  <a:pt x="33073" y="0"/>
                </a:cubicBezTo>
                <a:cubicBezTo>
                  <a:pt x="51346" y="0"/>
                  <a:pt x="66146" y="14800"/>
                  <a:pt x="66146" y="33073"/>
                </a:cubicBezTo>
                <a:close/>
                <a:moveTo>
                  <a:pt x="162057" y="33073"/>
                </a:moveTo>
                <a:cubicBezTo>
                  <a:pt x="162057" y="27597"/>
                  <a:pt x="157611" y="23151"/>
                  <a:pt x="152135" y="23151"/>
                </a:cubicBezTo>
                <a:cubicBezTo>
                  <a:pt x="146659" y="23151"/>
                  <a:pt x="142214" y="27597"/>
                  <a:pt x="142214" y="33073"/>
                </a:cubicBezTo>
                <a:cubicBezTo>
                  <a:pt x="142214" y="38549"/>
                  <a:pt x="146659" y="42995"/>
                  <a:pt x="152135" y="42995"/>
                </a:cubicBezTo>
                <a:cubicBezTo>
                  <a:pt x="157611" y="42995"/>
                  <a:pt x="162057" y="38549"/>
                  <a:pt x="162057" y="33073"/>
                </a:cubicBezTo>
                <a:close/>
                <a:moveTo>
                  <a:pt x="33073" y="188516"/>
                </a:moveTo>
                <a:cubicBezTo>
                  <a:pt x="38549" y="188516"/>
                  <a:pt x="42995" y="184070"/>
                  <a:pt x="42995" y="178594"/>
                </a:cubicBezTo>
                <a:cubicBezTo>
                  <a:pt x="42995" y="173118"/>
                  <a:pt x="38549" y="168672"/>
                  <a:pt x="33073" y="168672"/>
                </a:cubicBezTo>
                <a:cubicBezTo>
                  <a:pt x="27597" y="168672"/>
                  <a:pt x="23151" y="173118"/>
                  <a:pt x="23151" y="178594"/>
                </a:cubicBezTo>
                <a:cubicBezTo>
                  <a:pt x="23151" y="184070"/>
                  <a:pt x="27597" y="188516"/>
                  <a:pt x="33073" y="188516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234722" y="2187215"/>
            <a:ext cx="112183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项目开源计划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599722" y="2716382"/>
            <a:ext cx="4751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我们承诺本作品将以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开源形式发布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初赛提交即公开仓库, 允许任何人访问和使用。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599722" y="3351382"/>
            <a:ext cx="4667250" cy="846667"/>
          </a:xfrm>
          <a:custGeom>
            <a:avLst/>
            <a:gdLst/>
            <a:ahLst/>
            <a:cxnLst/>
            <a:rect l="l" t="t" r="r" b="b"/>
            <a:pathLst>
              <a:path w="4667250" h="846667">
                <a:moveTo>
                  <a:pt x="84667" y="0"/>
                </a:moveTo>
                <a:lnTo>
                  <a:pt x="4582583" y="0"/>
                </a:lnTo>
                <a:cubicBezTo>
                  <a:pt x="4629343" y="0"/>
                  <a:pt x="4667250" y="37907"/>
                  <a:pt x="4667250" y="84667"/>
                </a:cubicBezTo>
                <a:lnTo>
                  <a:pt x="4667250" y="762000"/>
                </a:lnTo>
                <a:cubicBezTo>
                  <a:pt x="4667250" y="808760"/>
                  <a:pt x="4629343" y="846667"/>
                  <a:pt x="4582583" y="846667"/>
                </a:cubicBezTo>
                <a:lnTo>
                  <a:pt x="84667" y="846667"/>
                </a:lnTo>
                <a:cubicBezTo>
                  <a:pt x="37907" y="846667"/>
                  <a:pt x="0" y="808760"/>
                  <a:pt x="0" y="762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747889" y="3520715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21795" y="75572"/>
                </a:moveTo>
                <a:cubicBezTo>
                  <a:pt x="26194" y="44814"/>
                  <a:pt x="52685" y="21167"/>
                  <a:pt x="84667" y="21167"/>
                </a:cubicBezTo>
                <a:cubicBezTo>
                  <a:pt x="102195" y="21167"/>
                  <a:pt x="118070" y="28277"/>
                  <a:pt x="129580" y="39754"/>
                </a:cubicBezTo>
                <a:cubicBezTo>
                  <a:pt x="129646" y="39820"/>
                  <a:pt x="129712" y="39886"/>
                  <a:pt x="129778" y="39952"/>
                </a:cubicBezTo>
                <a:lnTo>
                  <a:pt x="132292" y="42333"/>
                </a:lnTo>
                <a:lnTo>
                  <a:pt x="116450" y="42333"/>
                </a:lnTo>
                <a:cubicBezTo>
                  <a:pt x="110596" y="42333"/>
                  <a:pt x="105866" y="47063"/>
                  <a:pt x="105866" y="52917"/>
                </a:cubicBezTo>
                <a:cubicBezTo>
                  <a:pt x="105866" y="58771"/>
                  <a:pt x="110596" y="63500"/>
                  <a:pt x="116450" y="63500"/>
                </a:cubicBezTo>
                <a:lnTo>
                  <a:pt x="158783" y="63500"/>
                </a:lnTo>
                <a:cubicBezTo>
                  <a:pt x="164637" y="63500"/>
                  <a:pt x="169366" y="58771"/>
                  <a:pt x="169366" y="52917"/>
                </a:cubicBezTo>
                <a:lnTo>
                  <a:pt x="169366" y="10583"/>
                </a:lnTo>
                <a:cubicBezTo>
                  <a:pt x="169366" y="4729"/>
                  <a:pt x="164637" y="0"/>
                  <a:pt x="158783" y="0"/>
                </a:cubicBezTo>
                <a:cubicBezTo>
                  <a:pt x="152929" y="0"/>
                  <a:pt x="148200" y="4729"/>
                  <a:pt x="148200" y="10583"/>
                </a:cubicBezTo>
                <a:lnTo>
                  <a:pt x="148200" y="28244"/>
                </a:lnTo>
                <a:lnTo>
                  <a:pt x="144463" y="24705"/>
                </a:lnTo>
                <a:cubicBezTo>
                  <a:pt x="129150" y="9459"/>
                  <a:pt x="107983" y="0"/>
                  <a:pt x="84667" y="0"/>
                </a:cubicBezTo>
                <a:cubicBezTo>
                  <a:pt x="42003" y="0"/>
                  <a:pt x="6714" y="31552"/>
                  <a:pt x="860" y="72595"/>
                </a:cubicBezTo>
                <a:cubicBezTo>
                  <a:pt x="33" y="78383"/>
                  <a:pt x="4035" y="83741"/>
                  <a:pt x="9823" y="84567"/>
                </a:cubicBezTo>
                <a:cubicBezTo>
                  <a:pt x="15610" y="85394"/>
                  <a:pt x="20968" y="81359"/>
                  <a:pt x="21795" y="75605"/>
                </a:cubicBezTo>
                <a:close/>
                <a:moveTo>
                  <a:pt x="168473" y="96738"/>
                </a:moveTo>
                <a:cubicBezTo>
                  <a:pt x="169300" y="90951"/>
                  <a:pt x="165265" y="85593"/>
                  <a:pt x="159511" y="84766"/>
                </a:cubicBezTo>
                <a:cubicBezTo>
                  <a:pt x="153756" y="83939"/>
                  <a:pt x="148365" y="87974"/>
                  <a:pt x="147538" y="93729"/>
                </a:cubicBezTo>
                <a:cubicBezTo>
                  <a:pt x="143140" y="124486"/>
                  <a:pt x="116648" y="148134"/>
                  <a:pt x="84667" y="148134"/>
                </a:cubicBezTo>
                <a:cubicBezTo>
                  <a:pt x="67138" y="148134"/>
                  <a:pt x="51263" y="141023"/>
                  <a:pt x="39754" y="129547"/>
                </a:cubicBezTo>
                <a:cubicBezTo>
                  <a:pt x="39687" y="129480"/>
                  <a:pt x="39621" y="129414"/>
                  <a:pt x="39555" y="129348"/>
                </a:cubicBezTo>
                <a:lnTo>
                  <a:pt x="37042" y="126967"/>
                </a:lnTo>
                <a:lnTo>
                  <a:pt x="52884" y="126967"/>
                </a:lnTo>
                <a:cubicBezTo>
                  <a:pt x="58737" y="126967"/>
                  <a:pt x="63467" y="122238"/>
                  <a:pt x="63467" y="116384"/>
                </a:cubicBezTo>
                <a:cubicBezTo>
                  <a:pt x="63467" y="110530"/>
                  <a:pt x="58737" y="105800"/>
                  <a:pt x="52884" y="105800"/>
                </a:cubicBezTo>
                <a:lnTo>
                  <a:pt x="10583" y="105833"/>
                </a:lnTo>
                <a:cubicBezTo>
                  <a:pt x="7772" y="105833"/>
                  <a:pt x="5060" y="106958"/>
                  <a:pt x="3076" y="108975"/>
                </a:cubicBezTo>
                <a:cubicBezTo>
                  <a:pt x="1091" y="110993"/>
                  <a:pt x="-33" y="113672"/>
                  <a:pt x="0" y="116516"/>
                </a:cubicBezTo>
                <a:lnTo>
                  <a:pt x="331" y="158518"/>
                </a:lnTo>
                <a:cubicBezTo>
                  <a:pt x="364" y="164372"/>
                  <a:pt x="5159" y="169069"/>
                  <a:pt x="11013" y="169003"/>
                </a:cubicBezTo>
                <a:cubicBezTo>
                  <a:pt x="16867" y="168936"/>
                  <a:pt x="21564" y="164174"/>
                  <a:pt x="21497" y="158320"/>
                </a:cubicBezTo>
                <a:lnTo>
                  <a:pt x="21365" y="141288"/>
                </a:lnTo>
                <a:lnTo>
                  <a:pt x="24904" y="144628"/>
                </a:lnTo>
                <a:cubicBezTo>
                  <a:pt x="40217" y="159874"/>
                  <a:pt x="61350" y="169333"/>
                  <a:pt x="84667" y="169333"/>
                </a:cubicBezTo>
                <a:cubicBezTo>
                  <a:pt x="127331" y="169333"/>
                  <a:pt x="162620" y="137782"/>
                  <a:pt x="168473" y="9673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4" name="Text 12"/>
          <p:cNvSpPr/>
          <p:nvPr/>
        </p:nvSpPr>
        <p:spPr>
          <a:xfrm>
            <a:off x="1023056" y="3478382"/>
            <a:ext cx="7620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开源许可证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726722" y="3817049"/>
            <a:ext cx="4497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采用Apache 2.0或MIT等宽松许可证, 方便社区二次开发。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99722" y="4325049"/>
            <a:ext cx="4667250" cy="1100667"/>
          </a:xfrm>
          <a:custGeom>
            <a:avLst/>
            <a:gdLst/>
            <a:ahLst/>
            <a:cxnLst/>
            <a:rect l="l" t="t" r="r" b="b"/>
            <a:pathLst>
              <a:path w="4667250" h="1100667">
                <a:moveTo>
                  <a:pt x="84663" y="0"/>
                </a:moveTo>
                <a:lnTo>
                  <a:pt x="4582587" y="0"/>
                </a:lnTo>
                <a:cubicBezTo>
                  <a:pt x="4629345" y="0"/>
                  <a:pt x="4667250" y="37905"/>
                  <a:pt x="4667250" y="84663"/>
                </a:cubicBezTo>
                <a:lnTo>
                  <a:pt x="4667250" y="1016003"/>
                </a:lnTo>
                <a:cubicBezTo>
                  <a:pt x="4667250" y="1062762"/>
                  <a:pt x="4629345" y="1100667"/>
                  <a:pt x="45825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7" name="Shape 15"/>
          <p:cNvSpPr/>
          <p:nvPr/>
        </p:nvSpPr>
        <p:spPr>
          <a:xfrm>
            <a:off x="758472" y="4494382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127000" y="169333"/>
                </a:moveTo>
                <a:lnTo>
                  <a:pt x="31750" y="169333"/>
                </a:lnTo>
                <a:cubicBezTo>
                  <a:pt x="14221" y="169333"/>
                  <a:pt x="0" y="155112"/>
                  <a:pt x="0" y="137583"/>
                </a:cubicBezTo>
                <a:lnTo>
                  <a:pt x="0" y="31750"/>
                </a:lnTo>
                <a:cubicBezTo>
                  <a:pt x="0" y="14221"/>
                  <a:pt x="14221" y="0"/>
                  <a:pt x="31750" y="0"/>
                </a:cubicBezTo>
                <a:lnTo>
                  <a:pt x="132292" y="0"/>
                </a:lnTo>
                <a:cubicBezTo>
                  <a:pt x="141056" y="0"/>
                  <a:pt x="148167" y="7111"/>
                  <a:pt x="148167" y="15875"/>
                </a:cubicBezTo>
                <a:lnTo>
                  <a:pt x="148167" y="111125"/>
                </a:lnTo>
                <a:cubicBezTo>
                  <a:pt x="148167" y="118037"/>
                  <a:pt x="143735" y="123924"/>
                  <a:pt x="137583" y="126107"/>
                </a:cubicBezTo>
                <a:lnTo>
                  <a:pt x="137583" y="148167"/>
                </a:lnTo>
                <a:cubicBezTo>
                  <a:pt x="143437" y="148167"/>
                  <a:pt x="148167" y="152896"/>
                  <a:pt x="148167" y="158750"/>
                </a:cubicBezTo>
                <a:cubicBezTo>
                  <a:pt x="148167" y="164604"/>
                  <a:pt x="143437" y="169333"/>
                  <a:pt x="137583" y="169333"/>
                </a:cubicBezTo>
                <a:lnTo>
                  <a:pt x="127000" y="169333"/>
                </a:lnTo>
                <a:close/>
                <a:moveTo>
                  <a:pt x="31750" y="127000"/>
                </a:moveTo>
                <a:cubicBezTo>
                  <a:pt x="25896" y="127000"/>
                  <a:pt x="21167" y="131729"/>
                  <a:pt x="21167" y="137583"/>
                </a:cubicBezTo>
                <a:cubicBezTo>
                  <a:pt x="21167" y="143437"/>
                  <a:pt x="25896" y="148167"/>
                  <a:pt x="31750" y="148167"/>
                </a:cubicBezTo>
                <a:lnTo>
                  <a:pt x="116417" y="148167"/>
                </a:lnTo>
                <a:lnTo>
                  <a:pt x="116417" y="127000"/>
                </a:lnTo>
                <a:lnTo>
                  <a:pt x="31750" y="127000"/>
                </a:lnTo>
                <a:close/>
                <a:moveTo>
                  <a:pt x="42333" y="50271"/>
                </a:moveTo>
                <a:cubicBezTo>
                  <a:pt x="42333" y="54670"/>
                  <a:pt x="45872" y="58208"/>
                  <a:pt x="50271" y="58208"/>
                </a:cubicBezTo>
                <a:lnTo>
                  <a:pt x="108479" y="58208"/>
                </a:lnTo>
                <a:cubicBezTo>
                  <a:pt x="112878" y="58208"/>
                  <a:pt x="116417" y="54670"/>
                  <a:pt x="116417" y="50271"/>
                </a:cubicBezTo>
                <a:cubicBezTo>
                  <a:pt x="116417" y="45872"/>
                  <a:pt x="112878" y="42333"/>
                  <a:pt x="108479" y="42333"/>
                </a:cubicBezTo>
                <a:lnTo>
                  <a:pt x="50271" y="42333"/>
                </a:lnTo>
                <a:cubicBezTo>
                  <a:pt x="45872" y="42333"/>
                  <a:pt x="42333" y="45872"/>
                  <a:pt x="42333" y="50271"/>
                </a:cubicBezTo>
                <a:close/>
                <a:moveTo>
                  <a:pt x="50271" y="74083"/>
                </a:moveTo>
                <a:cubicBezTo>
                  <a:pt x="45872" y="74083"/>
                  <a:pt x="42333" y="77622"/>
                  <a:pt x="42333" y="82021"/>
                </a:cubicBezTo>
                <a:cubicBezTo>
                  <a:pt x="42333" y="86420"/>
                  <a:pt x="45872" y="89958"/>
                  <a:pt x="50271" y="89958"/>
                </a:cubicBezTo>
                <a:lnTo>
                  <a:pt x="108479" y="89958"/>
                </a:lnTo>
                <a:cubicBezTo>
                  <a:pt x="112878" y="89958"/>
                  <a:pt x="116417" y="86420"/>
                  <a:pt x="116417" y="82021"/>
                </a:cubicBezTo>
                <a:cubicBezTo>
                  <a:pt x="116417" y="77622"/>
                  <a:pt x="112878" y="74083"/>
                  <a:pt x="108479" y="74083"/>
                </a:cubicBezTo>
                <a:lnTo>
                  <a:pt x="50271" y="74083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8" name="Text 16"/>
          <p:cNvSpPr/>
          <p:nvPr/>
        </p:nvSpPr>
        <p:spPr>
          <a:xfrm>
            <a:off x="1023056" y="4452049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贡献指南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26722" y="4790715"/>
            <a:ext cx="4497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代码仓库将包含清晰的贡献指南、Issue模板和代码规范说明。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5619750" y="1908810"/>
            <a:ext cx="5012690" cy="6769735"/>
          </a:xfrm>
          <a:custGeom>
            <a:avLst/>
            <a:gdLst/>
            <a:ahLst/>
            <a:cxnLst/>
            <a:rect l="l" t="t" r="r" b="b"/>
            <a:pathLst>
              <a:path w="5012972" h="7478889">
                <a:moveTo>
                  <a:pt x="126979" y="0"/>
                </a:moveTo>
                <a:lnTo>
                  <a:pt x="4885994" y="0"/>
                </a:lnTo>
                <a:cubicBezTo>
                  <a:pt x="4956122" y="0"/>
                  <a:pt x="5012972" y="56850"/>
                  <a:pt x="5012972" y="126979"/>
                </a:cubicBezTo>
                <a:lnTo>
                  <a:pt x="5012972" y="7351910"/>
                </a:lnTo>
                <a:cubicBezTo>
                  <a:pt x="5012972" y="7422039"/>
                  <a:pt x="4956122" y="7478889"/>
                  <a:pt x="4885994" y="7478889"/>
                </a:cubicBezTo>
                <a:lnTo>
                  <a:pt x="126979" y="7478889"/>
                </a:lnTo>
                <a:cubicBezTo>
                  <a:pt x="56850" y="7478889"/>
                  <a:pt x="0" y="7422039"/>
                  <a:pt x="0" y="7351910"/>
                </a:cubicBezTo>
                <a:lnTo>
                  <a:pt x="0" y="126979"/>
                </a:lnTo>
                <a:cubicBezTo>
                  <a:pt x="0" y="56897"/>
                  <a:pt x="56897" y="0"/>
                  <a:pt x="126979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5792612" y="208138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2" name="Shape 20"/>
          <p:cNvSpPr/>
          <p:nvPr/>
        </p:nvSpPr>
        <p:spPr>
          <a:xfrm>
            <a:off x="5914320" y="2229549"/>
            <a:ext cx="264583" cy="211667"/>
          </a:xfrm>
          <a:custGeom>
            <a:avLst/>
            <a:gdLst/>
            <a:ahLst/>
            <a:cxnLst/>
            <a:rect l="l" t="t" r="r" b="b"/>
            <a:pathLst>
              <a:path w="264583" h="211667">
                <a:moveTo>
                  <a:pt x="132292" y="6615"/>
                </a:moveTo>
                <a:cubicBezTo>
                  <a:pt x="156021" y="6615"/>
                  <a:pt x="175286" y="25880"/>
                  <a:pt x="175286" y="49609"/>
                </a:cubicBezTo>
                <a:cubicBezTo>
                  <a:pt x="175286" y="73339"/>
                  <a:pt x="156021" y="92604"/>
                  <a:pt x="132292" y="92604"/>
                </a:cubicBezTo>
                <a:cubicBezTo>
                  <a:pt x="108562" y="92604"/>
                  <a:pt x="89297" y="73339"/>
                  <a:pt x="89297" y="49609"/>
                </a:cubicBezTo>
                <a:cubicBezTo>
                  <a:pt x="89297" y="25880"/>
                  <a:pt x="108562" y="6615"/>
                  <a:pt x="132292" y="6615"/>
                </a:cubicBezTo>
                <a:close/>
                <a:moveTo>
                  <a:pt x="39688" y="36380"/>
                </a:moveTo>
                <a:cubicBezTo>
                  <a:pt x="56116" y="36380"/>
                  <a:pt x="69453" y="49718"/>
                  <a:pt x="69453" y="66146"/>
                </a:cubicBezTo>
                <a:cubicBezTo>
                  <a:pt x="69453" y="82574"/>
                  <a:pt x="56116" y="95911"/>
                  <a:pt x="39688" y="95911"/>
                </a:cubicBezTo>
                <a:cubicBezTo>
                  <a:pt x="23259" y="95911"/>
                  <a:pt x="9922" y="82574"/>
                  <a:pt x="9922" y="66146"/>
                </a:cubicBezTo>
                <a:cubicBezTo>
                  <a:pt x="9922" y="49718"/>
                  <a:pt x="23259" y="36380"/>
                  <a:pt x="39687" y="36380"/>
                </a:cubicBezTo>
                <a:close/>
                <a:moveTo>
                  <a:pt x="0" y="171979"/>
                </a:moveTo>
                <a:cubicBezTo>
                  <a:pt x="0" y="142751"/>
                  <a:pt x="23688" y="119063"/>
                  <a:pt x="52917" y="119063"/>
                </a:cubicBezTo>
                <a:cubicBezTo>
                  <a:pt x="58208" y="119063"/>
                  <a:pt x="63335" y="119848"/>
                  <a:pt x="68172" y="121295"/>
                </a:cubicBezTo>
                <a:cubicBezTo>
                  <a:pt x="54570" y="136508"/>
                  <a:pt x="46302" y="156600"/>
                  <a:pt x="46302" y="178594"/>
                </a:cubicBezTo>
                <a:lnTo>
                  <a:pt x="46302" y="185208"/>
                </a:lnTo>
                <a:cubicBezTo>
                  <a:pt x="46302" y="189921"/>
                  <a:pt x="47294" y="194386"/>
                  <a:pt x="49072" y="198438"/>
                </a:cubicBezTo>
                <a:lnTo>
                  <a:pt x="13229" y="198438"/>
                </a:lnTo>
                <a:cubicBezTo>
                  <a:pt x="5912" y="198438"/>
                  <a:pt x="0" y="192526"/>
                  <a:pt x="0" y="185208"/>
                </a:cubicBezTo>
                <a:lnTo>
                  <a:pt x="0" y="171979"/>
                </a:lnTo>
                <a:close/>
                <a:moveTo>
                  <a:pt x="215511" y="198438"/>
                </a:moveTo>
                <a:cubicBezTo>
                  <a:pt x="217289" y="194386"/>
                  <a:pt x="218281" y="189921"/>
                  <a:pt x="218281" y="185208"/>
                </a:cubicBezTo>
                <a:lnTo>
                  <a:pt x="218281" y="178594"/>
                </a:lnTo>
                <a:cubicBezTo>
                  <a:pt x="218281" y="156600"/>
                  <a:pt x="210013" y="136508"/>
                  <a:pt x="196412" y="121295"/>
                </a:cubicBezTo>
                <a:cubicBezTo>
                  <a:pt x="201249" y="119848"/>
                  <a:pt x="206375" y="119063"/>
                  <a:pt x="211667" y="119063"/>
                </a:cubicBezTo>
                <a:cubicBezTo>
                  <a:pt x="240895" y="119063"/>
                  <a:pt x="264583" y="142751"/>
                  <a:pt x="264583" y="171979"/>
                </a:cubicBezTo>
                <a:lnTo>
                  <a:pt x="264583" y="185208"/>
                </a:lnTo>
                <a:cubicBezTo>
                  <a:pt x="264583" y="192526"/>
                  <a:pt x="258672" y="198438"/>
                  <a:pt x="251354" y="198438"/>
                </a:cubicBezTo>
                <a:lnTo>
                  <a:pt x="215511" y="198438"/>
                </a:lnTo>
                <a:close/>
                <a:moveTo>
                  <a:pt x="195130" y="66146"/>
                </a:moveTo>
                <a:cubicBezTo>
                  <a:pt x="195130" y="49718"/>
                  <a:pt x="208468" y="36380"/>
                  <a:pt x="224896" y="36380"/>
                </a:cubicBezTo>
                <a:cubicBezTo>
                  <a:pt x="241324" y="36380"/>
                  <a:pt x="254661" y="49718"/>
                  <a:pt x="254661" y="66146"/>
                </a:cubicBezTo>
                <a:cubicBezTo>
                  <a:pt x="254661" y="82574"/>
                  <a:pt x="241324" y="95911"/>
                  <a:pt x="224896" y="95911"/>
                </a:cubicBezTo>
                <a:cubicBezTo>
                  <a:pt x="208468" y="95911"/>
                  <a:pt x="195130" y="82574"/>
                  <a:pt x="195130" y="66146"/>
                </a:cubicBezTo>
                <a:close/>
                <a:moveTo>
                  <a:pt x="66146" y="178594"/>
                </a:moveTo>
                <a:cubicBezTo>
                  <a:pt x="66146" y="142048"/>
                  <a:pt x="95746" y="112448"/>
                  <a:pt x="132292" y="112448"/>
                </a:cubicBezTo>
                <a:cubicBezTo>
                  <a:pt x="168837" y="112448"/>
                  <a:pt x="198438" y="142048"/>
                  <a:pt x="198438" y="178594"/>
                </a:cubicBezTo>
                <a:lnTo>
                  <a:pt x="198438" y="185208"/>
                </a:lnTo>
                <a:cubicBezTo>
                  <a:pt x="198438" y="192526"/>
                  <a:pt x="192526" y="198438"/>
                  <a:pt x="185208" y="198438"/>
                </a:cubicBezTo>
                <a:lnTo>
                  <a:pt x="79375" y="198438"/>
                </a:lnTo>
                <a:cubicBezTo>
                  <a:pt x="72058" y="198438"/>
                  <a:pt x="66146" y="192526"/>
                  <a:pt x="66146" y="185208"/>
                </a:cubicBezTo>
                <a:lnTo>
                  <a:pt x="66146" y="178594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23" name="Text 21"/>
          <p:cNvSpPr/>
          <p:nvPr/>
        </p:nvSpPr>
        <p:spPr>
          <a:xfrm>
            <a:off x="6427612" y="2187215"/>
            <a:ext cx="112183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社区共建机制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5792612" y="2716382"/>
            <a:ext cx="4751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建立项目的开发者社区, 邀请开源爱好者试用并贡献意见, 用开放的态度接受PR。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792612" y="3351382"/>
            <a:ext cx="4667250" cy="1100667"/>
          </a:xfrm>
          <a:custGeom>
            <a:avLst/>
            <a:gdLst/>
            <a:ahLst/>
            <a:cxnLst/>
            <a:rect l="l" t="t" r="r" b="b"/>
            <a:pathLst>
              <a:path w="4667250" h="1100667">
                <a:moveTo>
                  <a:pt x="84663" y="0"/>
                </a:moveTo>
                <a:lnTo>
                  <a:pt x="4582587" y="0"/>
                </a:lnTo>
                <a:cubicBezTo>
                  <a:pt x="4629345" y="0"/>
                  <a:pt x="4667250" y="37905"/>
                  <a:pt x="4667250" y="84663"/>
                </a:cubicBezTo>
                <a:lnTo>
                  <a:pt x="4667250" y="1016003"/>
                </a:lnTo>
                <a:cubicBezTo>
                  <a:pt x="4667250" y="1062762"/>
                  <a:pt x="4629345" y="1100667"/>
                  <a:pt x="45825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6" name="Shape 24"/>
          <p:cNvSpPr/>
          <p:nvPr/>
        </p:nvSpPr>
        <p:spPr>
          <a:xfrm>
            <a:off x="5930195" y="3520715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127000" y="47625"/>
                </a:moveTo>
                <a:cubicBezTo>
                  <a:pt x="127000" y="79772"/>
                  <a:pt x="98557" y="105833"/>
                  <a:pt x="63500" y="105833"/>
                </a:cubicBezTo>
                <a:cubicBezTo>
                  <a:pt x="54670" y="105833"/>
                  <a:pt x="46269" y="104180"/>
                  <a:pt x="38629" y="101203"/>
                </a:cubicBezTo>
                <a:lnTo>
                  <a:pt x="11642" y="115491"/>
                </a:lnTo>
                <a:cubicBezTo>
                  <a:pt x="8566" y="117111"/>
                  <a:pt x="4796" y="116549"/>
                  <a:pt x="2315" y="114102"/>
                </a:cubicBezTo>
                <a:cubicBezTo>
                  <a:pt x="-165" y="111654"/>
                  <a:pt x="-728" y="107851"/>
                  <a:pt x="926" y="104775"/>
                </a:cubicBezTo>
                <a:lnTo>
                  <a:pt x="12700" y="82550"/>
                </a:lnTo>
                <a:cubicBezTo>
                  <a:pt x="4729" y="72827"/>
                  <a:pt x="0" y="60722"/>
                  <a:pt x="0" y="47625"/>
                </a:cubicBezTo>
                <a:cubicBezTo>
                  <a:pt x="0" y="15478"/>
                  <a:pt x="28443" y="-10583"/>
                  <a:pt x="63500" y="-10583"/>
                </a:cubicBezTo>
                <a:cubicBezTo>
                  <a:pt x="98557" y="-10583"/>
                  <a:pt x="127000" y="15478"/>
                  <a:pt x="127000" y="47625"/>
                </a:cubicBezTo>
                <a:close/>
                <a:moveTo>
                  <a:pt x="127000" y="169333"/>
                </a:moveTo>
                <a:cubicBezTo>
                  <a:pt x="95878" y="169333"/>
                  <a:pt x="69982" y="148795"/>
                  <a:pt x="64558" y="121708"/>
                </a:cubicBezTo>
                <a:cubicBezTo>
                  <a:pt x="104246" y="121212"/>
                  <a:pt x="138741" y="92968"/>
                  <a:pt x="142544" y="54670"/>
                </a:cubicBezTo>
                <a:cubicBezTo>
                  <a:pt x="170094" y="61020"/>
                  <a:pt x="190500" y="83873"/>
                  <a:pt x="190500" y="111125"/>
                </a:cubicBezTo>
                <a:cubicBezTo>
                  <a:pt x="190500" y="124222"/>
                  <a:pt x="185771" y="136327"/>
                  <a:pt x="177800" y="146050"/>
                </a:cubicBezTo>
                <a:lnTo>
                  <a:pt x="189574" y="168275"/>
                </a:lnTo>
                <a:cubicBezTo>
                  <a:pt x="191195" y="171351"/>
                  <a:pt x="190632" y="175121"/>
                  <a:pt x="188185" y="177602"/>
                </a:cubicBezTo>
                <a:cubicBezTo>
                  <a:pt x="185737" y="180082"/>
                  <a:pt x="181934" y="180644"/>
                  <a:pt x="178858" y="178991"/>
                </a:cubicBezTo>
                <a:lnTo>
                  <a:pt x="151871" y="164703"/>
                </a:lnTo>
                <a:cubicBezTo>
                  <a:pt x="144231" y="167680"/>
                  <a:pt x="135830" y="169333"/>
                  <a:pt x="127000" y="16933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7" name="Text 25"/>
          <p:cNvSpPr/>
          <p:nvPr/>
        </p:nvSpPr>
        <p:spPr>
          <a:xfrm>
            <a:off x="6215945" y="3478382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社区平台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5919612" y="3817049"/>
            <a:ext cx="4497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GitHub Discussions或微信群/QQ群, 积极响应社区提问和Issue。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5792612" y="4579049"/>
            <a:ext cx="4667250" cy="1100667"/>
          </a:xfrm>
          <a:custGeom>
            <a:avLst/>
            <a:gdLst/>
            <a:ahLst/>
            <a:cxnLst/>
            <a:rect l="l" t="t" r="r" b="b"/>
            <a:pathLst>
              <a:path w="4667250" h="1100667">
                <a:moveTo>
                  <a:pt x="84663" y="0"/>
                </a:moveTo>
                <a:lnTo>
                  <a:pt x="4582587" y="0"/>
                </a:lnTo>
                <a:cubicBezTo>
                  <a:pt x="4629345" y="0"/>
                  <a:pt x="4667250" y="37905"/>
                  <a:pt x="4667250" y="84663"/>
                </a:cubicBezTo>
                <a:lnTo>
                  <a:pt x="4667250" y="1016003"/>
                </a:lnTo>
                <a:cubicBezTo>
                  <a:pt x="4667250" y="1062762"/>
                  <a:pt x="4629345" y="1100667"/>
                  <a:pt x="45825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0" name="Shape 28"/>
          <p:cNvSpPr/>
          <p:nvPr/>
        </p:nvSpPr>
        <p:spPr>
          <a:xfrm>
            <a:off x="5951362" y="4748382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81326" y="-8566"/>
                </a:moveTo>
                <a:cubicBezTo>
                  <a:pt x="76895" y="-11278"/>
                  <a:pt x="71305" y="-11278"/>
                  <a:pt x="66873" y="-8566"/>
                </a:cubicBezTo>
                <a:cubicBezTo>
                  <a:pt x="58804" y="-3638"/>
                  <a:pt x="53810" y="-2315"/>
                  <a:pt x="44351" y="-2514"/>
                </a:cubicBezTo>
                <a:cubicBezTo>
                  <a:pt x="39158" y="-2646"/>
                  <a:pt x="34330" y="165"/>
                  <a:pt x="31816" y="4729"/>
                </a:cubicBezTo>
                <a:cubicBezTo>
                  <a:pt x="27285" y="13031"/>
                  <a:pt x="23614" y="16702"/>
                  <a:pt x="15313" y="21233"/>
                </a:cubicBezTo>
                <a:cubicBezTo>
                  <a:pt x="10749" y="23713"/>
                  <a:pt x="7971" y="28575"/>
                  <a:pt x="8070" y="33767"/>
                </a:cubicBezTo>
                <a:cubicBezTo>
                  <a:pt x="8301" y="43226"/>
                  <a:pt x="6945" y="48220"/>
                  <a:pt x="2017" y="56290"/>
                </a:cubicBezTo>
                <a:cubicBezTo>
                  <a:pt x="-695" y="60722"/>
                  <a:pt x="-695" y="66311"/>
                  <a:pt x="2017" y="70743"/>
                </a:cubicBezTo>
                <a:cubicBezTo>
                  <a:pt x="6945" y="78813"/>
                  <a:pt x="8268" y="83807"/>
                  <a:pt x="8070" y="93266"/>
                </a:cubicBezTo>
                <a:cubicBezTo>
                  <a:pt x="7937" y="98458"/>
                  <a:pt x="10749" y="103287"/>
                  <a:pt x="15313" y="105800"/>
                </a:cubicBezTo>
                <a:cubicBezTo>
                  <a:pt x="22622" y="109802"/>
                  <a:pt x="26326" y="113109"/>
                  <a:pt x="30229" y="119526"/>
                </a:cubicBezTo>
                <a:lnTo>
                  <a:pt x="14122" y="151639"/>
                </a:lnTo>
                <a:cubicBezTo>
                  <a:pt x="12171" y="155575"/>
                  <a:pt x="13758" y="160338"/>
                  <a:pt x="17661" y="162289"/>
                </a:cubicBezTo>
                <a:lnTo>
                  <a:pt x="46104" y="176510"/>
                </a:lnTo>
                <a:cubicBezTo>
                  <a:pt x="49907" y="178395"/>
                  <a:pt x="54537" y="176973"/>
                  <a:pt x="56588" y="173269"/>
                </a:cubicBezTo>
                <a:lnTo>
                  <a:pt x="74050" y="141817"/>
                </a:lnTo>
                <a:lnTo>
                  <a:pt x="91513" y="173269"/>
                </a:lnTo>
                <a:cubicBezTo>
                  <a:pt x="93563" y="176973"/>
                  <a:pt x="98193" y="178428"/>
                  <a:pt x="101997" y="176510"/>
                </a:cubicBezTo>
                <a:lnTo>
                  <a:pt x="130440" y="162289"/>
                </a:lnTo>
                <a:cubicBezTo>
                  <a:pt x="134375" y="160338"/>
                  <a:pt x="135963" y="155575"/>
                  <a:pt x="133978" y="151639"/>
                </a:cubicBezTo>
                <a:lnTo>
                  <a:pt x="117905" y="119492"/>
                </a:lnTo>
                <a:cubicBezTo>
                  <a:pt x="121774" y="113076"/>
                  <a:pt x="125512" y="109769"/>
                  <a:pt x="132821" y="105767"/>
                </a:cubicBezTo>
                <a:cubicBezTo>
                  <a:pt x="137385" y="103287"/>
                  <a:pt x="140163" y="98425"/>
                  <a:pt x="140064" y="93233"/>
                </a:cubicBezTo>
                <a:cubicBezTo>
                  <a:pt x="139832" y="83774"/>
                  <a:pt x="141188" y="78780"/>
                  <a:pt x="146116" y="70710"/>
                </a:cubicBezTo>
                <a:cubicBezTo>
                  <a:pt x="148828" y="66278"/>
                  <a:pt x="148828" y="60689"/>
                  <a:pt x="146116" y="56257"/>
                </a:cubicBezTo>
                <a:cubicBezTo>
                  <a:pt x="141188" y="48187"/>
                  <a:pt x="139865" y="43193"/>
                  <a:pt x="140064" y="33734"/>
                </a:cubicBezTo>
                <a:cubicBezTo>
                  <a:pt x="140196" y="28542"/>
                  <a:pt x="137385" y="23713"/>
                  <a:pt x="132821" y="21200"/>
                </a:cubicBezTo>
                <a:cubicBezTo>
                  <a:pt x="124520" y="16669"/>
                  <a:pt x="120848" y="12998"/>
                  <a:pt x="116317" y="4696"/>
                </a:cubicBezTo>
                <a:cubicBezTo>
                  <a:pt x="113837" y="132"/>
                  <a:pt x="108975" y="-2646"/>
                  <a:pt x="103783" y="-2547"/>
                </a:cubicBezTo>
                <a:cubicBezTo>
                  <a:pt x="94324" y="-2315"/>
                  <a:pt x="89330" y="-3671"/>
                  <a:pt x="81260" y="-8599"/>
                </a:cubicBezTo>
                <a:close/>
                <a:moveTo>
                  <a:pt x="74083" y="31750"/>
                </a:moveTo>
                <a:cubicBezTo>
                  <a:pt x="91607" y="31750"/>
                  <a:pt x="105833" y="45977"/>
                  <a:pt x="105833" y="63500"/>
                </a:cubicBezTo>
                <a:cubicBezTo>
                  <a:pt x="105833" y="81023"/>
                  <a:pt x="91607" y="95250"/>
                  <a:pt x="74083" y="95250"/>
                </a:cubicBezTo>
                <a:cubicBezTo>
                  <a:pt x="56560" y="95250"/>
                  <a:pt x="42333" y="81023"/>
                  <a:pt x="42333" y="63500"/>
                </a:cubicBezTo>
                <a:cubicBezTo>
                  <a:pt x="42333" y="45977"/>
                  <a:pt x="56560" y="31750"/>
                  <a:pt x="74083" y="317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1" name="Text 29"/>
          <p:cNvSpPr/>
          <p:nvPr/>
        </p:nvSpPr>
        <p:spPr>
          <a:xfrm>
            <a:off x="6215945" y="4706049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贡献认可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5919612" y="5044715"/>
            <a:ext cx="4497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通过OpenRank评价体系关注贡献者表现, 及时认可和感谢优秀贡献。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5792612" y="5806715"/>
            <a:ext cx="4667250" cy="1100667"/>
          </a:xfrm>
          <a:custGeom>
            <a:avLst/>
            <a:gdLst/>
            <a:ahLst/>
            <a:cxnLst/>
            <a:rect l="l" t="t" r="r" b="b"/>
            <a:pathLst>
              <a:path w="4667250" h="1100667">
                <a:moveTo>
                  <a:pt x="84663" y="0"/>
                </a:moveTo>
                <a:lnTo>
                  <a:pt x="4582587" y="0"/>
                </a:lnTo>
                <a:cubicBezTo>
                  <a:pt x="4629345" y="0"/>
                  <a:pt x="4667250" y="37905"/>
                  <a:pt x="4667250" y="84663"/>
                </a:cubicBezTo>
                <a:lnTo>
                  <a:pt x="4667250" y="1016003"/>
                </a:lnTo>
                <a:cubicBezTo>
                  <a:pt x="4667250" y="1062762"/>
                  <a:pt x="4629345" y="1100667"/>
                  <a:pt x="45825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4" name="Shape 32"/>
          <p:cNvSpPr/>
          <p:nvPr/>
        </p:nvSpPr>
        <p:spPr>
          <a:xfrm>
            <a:off x="5940778" y="5976049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152532" y="6251"/>
                </a:moveTo>
                <a:cubicBezTo>
                  <a:pt x="156336" y="7938"/>
                  <a:pt x="158750" y="11708"/>
                  <a:pt x="158750" y="15875"/>
                </a:cubicBezTo>
                <a:lnTo>
                  <a:pt x="158750" y="153458"/>
                </a:lnTo>
                <a:cubicBezTo>
                  <a:pt x="158750" y="157626"/>
                  <a:pt x="156336" y="161396"/>
                  <a:pt x="152532" y="163083"/>
                </a:cubicBezTo>
                <a:cubicBezTo>
                  <a:pt x="148729" y="164769"/>
                  <a:pt x="144330" y="164141"/>
                  <a:pt x="141188" y="161396"/>
                </a:cubicBezTo>
                <a:lnTo>
                  <a:pt x="125776" y="147935"/>
                </a:lnTo>
                <a:cubicBezTo>
                  <a:pt x="111357" y="135334"/>
                  <a:pt x="93133" y="127992"/>
                  <a:pt x="74050" y="127099"/>
                </a:cubicBezTo>
                <a:lnTo>
                  <a:pt x="74050" y="158750"/>
                </a:lnTo>
                <a:cubicBezTo>
                  <a:pt x="74050" y="164604"/>
                  <a:pt x="69321" y="169333"/>
                  <a:pt x="63467" y="169333"/>
                </a:cubicBezTo>
                <a:lnTo>
                  <a:pt x="52884" y="169333"/>
                </a:lnTo>
                <a:cubicBezTo>
                  <a:pt x="47030" y="169333"/>
                  <a:pt x="42300" y="164604"/>
                  <a:pt x="42300" y="158750"/>
                </a:cubicBezTo>
                <a:lnTo>
                  <a:pt x="42300" y="127000"/>
                </a:lnTo>
                <a:cubicBezTo>
                  <a:pt x="18951" y="127000"/>
                  <a:pt x="0" y="108049"/>
                  <a:pt x="0" y="84667"/>
                </a:cubicBezTo>
                <a:cubicBezTo>
                  <a:pt x="0" y="61284"/>
                  <a:pt x="18951" y="42333"/>
                  <a:pt x="42333" y="42333"/>
                </a:cubicBezTo>
                <a:lnTo>
                  <a:pt x="70280" y="42333"/>
                </a:lnTo>
                <a:cubicBezTo>
                  <a:pt x="90719" y="42267"/>
                  <a:pt x="110430" y="34826"/>
                  <a:pt x="125809" y="21398"/>
                </a:cubicBezTo>
                <a:lnTo>
                  <a:pt x="141221" y="7938"/>
                </a:lnTo>
                <a:cubicBezTo>
                  <a:pt x="144330" y="5192"/>
                  <a:pt x="148795" y="4564"/>
                  <a:pt x="152565" y="6251"/>
                </a:cubicBezTo>
                <a:close/>
                <a:moveTo>
                  <a:pt x="74083" y="105833"/>
                </a:moveTo>
                <a:lnTo>
                  <a:pt x="74083" y="105899"/>
                </a:lnTo>
                <a:cubicBezTo>
                  <a:pt x="97334" y="106792"/>
                  <a:pt x="119658" y="115325"/>
                  <a:pt x="137583" y="130175"/>
                </a:cubicBezTo>
                <a:lnTo>
                  <a:pt x="137583" y="39125"/>
                </a:lnTo>
                <a:cubicBezTo>
                  <a:pt x="119658" y="53975"/>
                  <a:pt x="97334" y="62508"/>
                  <a:pt x="74083" y="63401"/>
                </a:cubicBezTo>
                <a:lnTo>
                  <a:pt x="74083" y="105833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35" name="Text 33"/>
          <p:cNvSpPr/>
          <p:nvPr/>
        </p:nvSpPr>
        <p:spPr>
          <a:xfrm>
            <a:off x="6215945" y="5933715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透明沟通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5919612" y="6272382"/>
            <a:ext cx="4497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定期发布社区更新公告, 透明分享项目进展, 营造活跃共建氛围。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10812780" y="1908810"/>
            <a:ext cx="5012690" cy="6769735"/>
          </a:xfrm>
          <a:custGeom>
            <a:avLst/>
            <a:gdLst/>
            <a:ahLst/>
            <a:cxnLst/>
            <a:rect l="l" t="t" r="r" b="b"/>
            <a:pathLst>
              <a:path w="5012972" h="7478889">
                <a:moveTo>
                  <a:pt x="126979" y="0"/>
                </a:moveTo>
                <a:lnTo>
                  <a:pt x="4885994" y="0"/>
                </a:lnTo>
                <a:cubicBezTo>
                  <a:pt x="4956122" y="0"/>
                  <a:pt x="5012972" y="56850"/>
                  <a:pt x="5012972" y="126979"/>
                </a:cubicBezTo>
                <a:lnTo>
                  <a:pt x="5012972" y="7351910"/>
                </a:lnTo>
                <a:cubicBezTo>
                  <a:pt x="5012972" y="7422039"/>
                  <a:pt x="4956122" y="7478889"/>
                  <a:pt x="4885994" y="7478889"/>
                </a:cubicBezTo>
                <a:lnTo>
                  <a:pt x="126979" y="7478889"/>
                </a:lnTo>
                <a:cubicBezTo>
                  <a:pt x="56850" y="7478889"/>
                  <a:pt x="0" y="7422039"/>
                  <a:pt x="0" y="7351910"/>
                </a:cubicBezTo>
                <a:lnTo>
                  <a:pt x="0" y="126979"/>
                </a:lnTo>
                <a:cubicBezTo>
                  <a:pt x="0" y="56897"/>
                  <a:pt x="56897" y="0"/>
                  <a:pt x="126979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10985500" y="208138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9" name="Shape 37"/>
          <p:cNvSpPr/>
          <p:nvPr/>
        </p:nvSpPr>
        <p:spPr>
          <a:xfrm>
            <a:off x="11160125" y="2229549"/>
            <a:ext cx="158750" cy="211667"/>
          </a:xfrm>
          <a:custGeom>
            <a:avLst/>
            <a:gdLst/>
            <a:ahLst/>
            <a:cxnLst/>
            <a:rect l="l" t="t" r="r" b="b"/>
            <a:pathLst>
              <a:path w="158750" h="211667">
                <a:moveTo>
                  <a:pt x="88718" y="7193"/>
                </a:moveTo>
                <a:cubicBezTo>
                  <a:pt x="83550" y="2026"/>
                  <a:pt x="75158" y="2026"/>
                  <a:pt x="69991" y="7193"/>
                </a:cubicBezTo>
                <a:lnTo>
                  <a:pt x="3845" y="73339"/>
                </a:lnTo>
                <a:cubicBezTo>
                  <a:pt x="-1323" y="78507"/>
                  <a:pt x="-1323" y="86899"/>
                  <a:pt x="3845" y="92067"/>
                </a:cubicBezTo>
                <a:cubicBezTo>
                  <a:pt x="9012" y="97234"/>
                  <a:pt x="17405" y="97234"/>
                  <a:pt x="22572" y="92067"/>
                </a:cubicBezTo>
                <a:lnTo>
                  <a:pt x="66146" y="48493"/>
                </a:lnTo>
                <a:lnTo>
                  <a:pt x="66146" y="201745"/>
                </a:lnTo>
                <a:cubicBezTo>
                  <a:pt x="66146" y="209062"/>
                  <a:pt x="72058" y="214974"/>
                  <a:pt x="79375" y="214974"/>
                </a:cubicBezTo>
                <a:cubicBezTo>
                  <a:pt x="86692" y="214974"/>
                  <a:pt x="92604" y="209062"/>
                  <a:pt x="92604" y="201745"/>
                </a:cubicBezTo>
                <a:lnTo>
                  <a:pt x="92604" y="48493"/>
                </a:lnTo>
                <a:lnTo>
                  <a:pt x="136178" y="92067"/>
                </a:lnTo>
                <a:cubicBezTo>
                  <a:pt x="141345" y="97234"/>
                  <a:pt x="149738" y="97234"/>
                  <a:pt x="154905" y="92067"/>
                </a:cubicBezTo>
                <a:cubicBezTo>
                  <a:pt x="160073" y="86899"/>
                  <a:pt x="160073" y="78507"/>
                  <a:pt x="154905" y="73339"/>
                </a:cubicBezTo>
                <a:lnTo>
                  <a:pt x="88759" y="7193"/>
                </a:lnTo>
                <a:close/>
              </a:path>
            </a:pathLst>
          </a:custGeom>
          <a:solidFill>
            <a:srgbClr val="005F73"/>
          </a:solidFill>
        </p:spPr>
      </p:sp>
      <p:sp>
        <p:nvSpPr>
          <p:cNvPr id="40" name="Text 38"/>
          <p:cNvSpPr/>
          <p:nvPr/>
        </p:nvSpPr>
        <p:spPr>
          <a:xfrm>
            <a:off x="11620500" y="2187215"/>
            <a:ext cx="95250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贡献于上游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0985500" y="2716382"/>
            <a:ext cx="4751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本项目基于多款优秀的开源软件, 我们也计划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反哺上游社区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10985500" y="3097382"/>
            <a:ext cx="4667250" cy="1100667"/>
          </a:xfrm>
          <a:custGeom>
            <a:avLst/>
            <a:gdLst/>
            <a:ahLst/>
            <a:cxnLst/>
            <a:rect l="l" t="t" r="r" b="b"/>
            <a:pathLst>
              <a:path w="4667250" h="1100667">
                <a:moveTo>
                  <a:pt x="84663" y="0"/>
                </a:moveTo>
                <a:lnTo>
                  <a:pt x="4582587" y="0"/>
                </a:lnTo>
                <a:cubicBezTo>
                  <a:pt x="4629345" y="0"/>
                  <a:pt x="4667250" y="37905"/>
                  <a:pt x="4667250" y="84663"/>
                </a:cubicBezTo>
                <a:lnTo>
                  <a:pt x="4667250" y="1016003"/>
                </a:lnTo>
                <a:cubicBezTo>
                  <a:pt x="4667250" y="1062762"/>
                  <a:pt x="4629345" y="1100667"/>
                  <a:pt x="45825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3" name="Shape 41"/>
          <p:cNvSpPr/>
          <p:nvPr/>
        </p:nvSpPr>
        <p:spPr>
          <a:xfrm>
            <a:off x="11123083" y="3266715"/>
            <a:ext cx="190500" cy="169333"/>
          </a:xfrm>
          <a:custGeom>
            <a:avLst/>
            <a:gdLst/>
            <a:ahLst/>
            <a:cxnLst/>
            <a:rect l="l" t="t" r="r" b="b"/>
            <a:pathLst>
              <a:path w="190500" h="169333">
                <a:moveTo>
                  <a:pt x="63500" y="31750"/>
                </a:moveTo>
                <a:cubicBezTo>
                  <a:pt x="63500" y="14221"/>
                  <a:pt x="77721" y="0"/>
                  <a:pt x="95250" y="0"/>
                </a:cubicBezTo>
                <a:cubicBezTo>
                  <a:pt x="112779" y="0"/>
                  <a:pt x="127000" y="14221"/>
                  <a:pt x="127000" y="31750"/>
                </a:cubicBezTo>
                <a:lnTo>
                  <a:pt x="127000" y="32941"/>
                </a:lnTo>
                <a:cubicBezTo>
                  <a:pt x="127000" y="38133"/>
                  <a:pt x="122800" y="42333"/>
                  <a:pt x="117607" y="42333"/>
                </a:cubicBezTo>
                <a:lnTo>
                  <a:pt x="72926" y="42333"/>
                </a:lnTo>
                <a:cubicBezTo>
                  <a:pt x="67733" y="42333"/>
                  <a:pt x="63533" y="38133"/>
                  <a:pt x="63533" y="32941"/>
                </a:cubicBezTo>
                <a:lnTo>
                  <a:pt x="63533" y="31750"/>
                </a:lnTo>
                <a:close/>
                <a:moveTo>
                  <a:pt x="177800" y="35983"/>
                </a:moveTo>
                <a:cubicBezTo>
                  <a:pt x="181306" y="40647"/>
                  <a:pt x="180347" y="47294"/>
                  <a:pt x="175683" y="50800"/>
                </a:cubicBezTo>
                <a:lnTo>
                  <a:pt x="143338" y="75042"/>
                </a:lnTo>
                <a:cubicBezTo>
                  <a:pt x="145091" y="77986"/>
                  <a:pt x="146414" y="81227"/>
                  <a:pt x="147241" y="84667"/>
                </a:cubicBezTo>
                <a:lnTo>
                  <a:pt x="179917" y="84667"/>
                </a:lnTo>
                <a:cubicBezTo>
                  <a:pt x="185771" y="84667"/>
                  <a:pt x="190500" y="89396"/>
                  <a:pt x="190500" y="95250"/>
                </a:cubicBezTo>
                <a:cubicBezTo>
                  <a:pt x="190500" y="101104"/>
                  <a:pt x="185771" y="105833"/>
                  <a:pt x="179917" y="105833"/>
                </a:cubicBezTo>
                <a:lnTo>
                  <a:pt x="148167" y="105833"/>
                </a:lnTo>
                <a:lnTo>
                  <a:pt x="148167" y="116417"/>
                </a:lnTo>
                <a:cubicBezTo>
                  <a:pt x="148167" y="117277"/>
                  <a:pt x="148134" y="118170"/>
                  <a:pt x="148101" y="119029"/>
                </a:cubicBezTo>
                <a:lnTo>
                  <a:pt x="175683" y="139700"/>
                </a:lnTo>
                <a:cubicBezTo>
                  <a:pt x="180347" y="143206"/>
                  <a:pt x="181306" y="149853"/>
                  <a:pt x="177800" y="154517"/>
                </a:cubicBezTo>
                <a:cubicBezTo>
                  <a:pt x="174294" y="159180"/>
                  <a:pt x="167647" y="160139"/>
                  <a:pt x="162983" y="156633"/>
                </a:cubicBezTo>
                <a:lnTo>
                  <a:pt x="142114" y="140990"/>
                </a:lnTo>
                <a:cubicBezTo>
                  <a:pt x="134441" y="155608"/>
                  <a:pt x="120121" y="166191"/>
                  <a:pt x="103188" y="168738"/>
                </a:cubicBezTo>
                <a:lnTo>
                  <a:pt x="103188" y="92604"/>
                </a:lnTo>
                <a:cubicBezTo>
                  <a:pt x="103188" y="88205"/>
                  <a:pt x="99649" y="84667"/>
                  <a:pt x="95250" y="84667"/>
                </a:cubicBezTo>
                <a:cubicBezTo>
                  <a:pt x="90851" y="84667"/>
                  <a:pt x="87313" y="88205"/>
                  <a:pt x="87313" y="92604"/>
                </a:cubicBezTo>
                <a:lnTo>
                  <a:pt x="87313" y="168738"/>
                </a:lnTo>
                <a:cubicBezTo>
                  <a:pt x="70379" y="166191"/>
                  <a:pt x="56059" y="155608"/>
                  <a:pt x="48386" y="140990"/>
                </a:cubicBezTo>
                <a:lnTo>
                  <a:pt x="27517" y="156633"/>
                </a:lnTo>
                <a:cubicBezTo>
                  <a:pt x="22853" y="160139"/>
                  <a:pt x="16206" y="159180"/>
                  <a:pt x="12700" y="154517"/>
                </a:cubicBezTo>
                <a:cubicBezTo>
                  <a:pt x="9194" y="149853"/>
                  <a:pt x="10153" y="143206"/>
                  <a:pt x="14817" y="139700"/>
                </a:cubicBezTo>
                <a:lnTo>
                  <a:pt x="42399" y="119029"/>
                </a:lnTo>
                <a:cubicBezTo>
                  <a:pt x="42366" y="118170"/>
                  <a:pt x="42333" y="117310"/>
                  <a:pt x="42333" y="116417"/>
                </a:cubicBezTo>
                <a:lnTo>
                  <a:pt x="42333" y="105833"/>
                </a:lnTo>
                <a:lnTo>
                  <a:pt x="10583" y="105833"/>
                </a:lnTo>
                <a:cubicBezTo>
                  <a:pt x="4729" y="105833"/>
                  <a:pt x="0" y="101104"/>
                  <a:pt x="0" y="95250"/>
                </a:cubicBezTo>
                <a:cubicBezTo>
                  <a:pt x="0" y="89396"/>
                  <a:pt x="4729" y="84667"/>
                  <a:pt x="10583" y="84667"/>
                </a:cubicBezTo>
                <a:lnTo>
                  <a:pt x="43259" y="84667"/>
                </a:lnTo>
                <a:cubicBezTo>
                  <a:pt x="44086" y="81227"/>
                  <a:pt x="45409" y="77986"/>
                  <a:pt x="47162" y="75042"/>
                </a:cubicBezTo>
                <a:lnTo>
                  <a:pt x="14817" y="50800"/>
                </a:lnTo>
                <a:cubicBezTo>
                  <a:pt x="10153" y="47294"/>
                  <a:pt x="9194" y="40647"/>
                  <a:pt x="12700" y="35983"/>
                </a:cubicBezTo>
                <a:cubicBezTo>
                  <a:pt x="16206" y="31320"/>
                  <a:pt x="22853" y="30361"/>
                  <a:pt x="27517" y="33867"/>
                </a:cubicBezTo>
                <a:lnTo>
                  <a:pt x="63500" y="60854"/>
                </a:lnTo>
                <a:cubicBezTo>
                  <a:pt x="67568" y="59167"/>
                  <a:pt x="72033" y="58208"/>
                  <a:pt x="76729" y="58208"/>
                </a:cubicBezTo>
                <a:lnTo>
                  <a:pt x="113771" y="58208"/>
                </a:lnTo>
                <a:cubicBezTo>
                  <a:pt x="118467" y="58208"/>
                  <a:pt x="122932" y="59134"/>
                  <a:pt x="127000" y="60854"/>
                </a:cubicBezTo>
                <a:lnTo>
                  <a:pt x="162983" y="33867"/>
                </a:lnTo>
                <a:cubicBezTo>
                  <a:pt x="167647" y="30361"/>
                  <a:pt x="174294" y="31320"/>
                  <a:pt x="177800" y="3598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4" name="Text 42"/>
          <p:cNvSpPr/>
          <p:nvPr/>
        </p:nvSpPr>
        <p:spPr>
          <a:xfrm>
            <a:off x="11408833" y="3224382"/>
            <a:ext cx="582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Bug修复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112500" y="3563049"/>
            <a:ext cx="4497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在集成EasyGraph过程中, 如发现并解决了其在大规模图上的性能Bug, 向EasyGraph项目提交补丁。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0985500" y="4325049"/>
            <a:ext cx="4667250" cy="1100667"/>
          </a:xfrm>
          <a:custGeom>
            <a:avLst/>
            <a:gdLst/>
            <a:ahLst/>
            <a:cxnLst/>
            <a:rect l="l" t="t" r="r" b="b"/>
            <a:pathLst>
              <a:path w="4667250" h="1100667">
                <a:moveTo>
                  <a:pt x="84663" y="0"/>
                </a:moveTo>
                <a:lnTo>
                  <a:pt x="4582587" y="0"/>
                </a:lnTo>
                <a:cubicBezTo>
                  <a:pt x="4629345" y="0"/>
                  <a:pt x="4667250" y="37905"/>
                  <a:pt x="4667250" y="84663"/>
                </a:cubicBezTo>
                <a:lnTo>
                  <a:pt x="4667250" y="1016003"/>
                </a:lnTo>
                <a:cubicBezTo>
                  <a:pt x="4667250" y="1062762"/>
                  <a:pt x="4629345" y="1100667"/>
                  <a:pt x="4582587" y="1100667"/>
                </a:cubicBezTo>
                <a:lnTo>
                  <a:pt x="84663" y="1100667"/>
                </a:lnTo>
                <a:cubicBezTo>
                  <a:pt x="37905" y="1100667"/>
                  <a:pt x="0" y="1062762"/>
                  <a:pt x="0" y="1016003"/>
                </a:cubicBezTo>
                <a:lnTo>
                  <a:pt x="0" y="84663"/>
                </a:lnTo>
                <a:cubicBezTo>
                  <a:pt x="0" y="37936"/>
                  <a:pt x="37936" y="0"/>
                  <a:pt x="8466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7" name="Shape 45"/>
          <p:cNvSpPr/>
          <p:nvPr/>
        </p:nvSpPr>
        <p:spPr>
          <a:xfrm>
            <a:off x="11133667" y="4494382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84667" y="169333"/>
                </a:moveTo>
                <a:cubicBezTo>
                  <a:pt x="131395" y="169333"/>
                  <a:pt x="169333" y="131395"/>
                  <a:pt x="169333" y="84667"/>
                </a:cubicBezTo>
                <a:cubicBezTo>
                  <a:pt x="169333" y="37938"/>
                  <a:pt x="131395" y="0"/>
                  <a:pt x="84667" y="0"/>
                </a:cubicBezTo>
                <a:cubicBezTo>
                  <a:pt x="37938" y="0"/>
                  <a:pt x="0" y="37938"/>
                  <a:pt x="0" y="84667"/>
                </a:cubicBezTo>
                <a:cubicBezTo>
                  <a:pt x="0" y="131395"/>
                  <a:pt x="37938" y="169333"/>
                  <a:pt x="84667" y="169333"/>
                </a:cubicBezTo>
                <a:close/>
                <a:moveTo>
                  <a:pt x="76729" y="113771"/>
                </a:moveTo>
                <a:lnTo>
                  <a:pt x="76729" y="92604"/>
                </a:lnTo>
                <a:lnTo>
                  <a:pt x="55563" y="92604"/>
                </a:lnTo>
                <a:cubicBezTo>
                  <a:pt x="51164" y="92604"/>
                  <a:pt x="47625" y="89065"/>
                  <a:pt x="47625" y="84667"/>
                </a:cubicBezTo>
                <a:cubicBezTo>
                  <a:pt x="47625" y="80268"/>
                  <a:pt x="51164" y="76729"/>
                  <a:pt x="55563" y="76729"/>
                </a:cubicBezTo>
                <a:lnTo>
                  <a:pt x="76729" y="76729"/>
                </a:lnTo>
                <a:lnTo>
                  <a:pt x="76729" y="55563"/>
                </a:lnTo>
                <a:cubicBezTo>
                  <a:pt x="76729" y="51164"/>
                  <a:pt x="80268" y="47625"/>
                  <a:pt x="84667" y="47625"/>
                </a:cubicBezTo>
                <a:cubicBezTo>
                  <a:pt x="89065" y="47625"/>
                  <a:pt x="92604" y="51164"/>
                  <a:pt x="92604" y="55563"/>
                </a:cubicBezTo>
                <a:lnTo>
                  <a:pt x="92604" y="76729"/>
                </a:lnTo>
                <a:lnTo>
                  <a:pt x="113771" y="76729"/>
                </a:lnTo>
                <a:cubicBezTo>
                  <a:pt x="118170" y="76729"/>
                  <a:pt x="121708" y="80268"/>
                  <a:pt x="121708" y="84667"/>
                </a:cubicBezTo>
                <a:cubicBezTo>
                  <a:pt x="121708" y="89065"/>
                  <a:pt x="118170" y="92604"/>
                  <a:pt x="113771" y="92604"/>
                </a:cubicBezTo>
                <a:lnTo>
                  <a:pt x="92604" y="92604"/>
                </a:lnTo>
                <a:lnTo>
                  <a:pt x="92604" y="113771"/>
                </a:lnTo>
                <a:cubicBezTo>
                  <a:pt x="92604" y="118170"/>
                  <a:pt x="89065" y="121708"/>
                  <a:pt x="84667" y="121708"/>
                </a:cubicBezTo>
                <a:cubicBezTo>
                  <a:pt x="80268" y="121708"/>
                  <a:pt x="76729" y="118170"/>
                  <a:pt x="76729" y="11377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8" name="Text 46"/>
          <p:cNvSpPr/>
          <p:nvPr/>
        </p:nvSpPr>
        <p:spPr>
          <a:xfrm>
            <a:off x="11408833" y="4452049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功能增强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11112500" y="4790715"/>
            <a:ext cx="44979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使用OpenDigger数据时, 如开发了新的有意义指标算法, 也将贡献回OpenDigger社区。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0985500" y="5552715"/>
            <a:ext cx="4667250" cy="508000"/>
          </a:xfrm>
          <a:custGeom>
            <a:avLst/>
            <a:gdLst/>
            <a:ahLst/>
            <a:cxnLst/>
            <a:rect l="l" t="t" r="r" b="b"/>
            <a:pathLst>
              <a:path w="4667250" h="508000">
                <a:moveTo>
                  <a:pt x="84668" y="0"/>
                </a:moveTo>
                <a:lnTo>
                  <a:pt x="4582582" y="0"/>
                </a:lnTo>
                <a:cubicBezTo>
                  <a:pt x="4629343" y="0"/>
                  <a:pt x="4667250" y="37907"/>
                  <a:pt x="4667250" y="84668"/>
                </a:cubicBezTo>
                <a:lnTo>
                  <a:pt x="4667250" y="423332"/>
                </a:lnTo>
                <a:cubicBezTo>
                  <a:pt x="4667250" y="470093"/>
                  <a:pt x="4629343" y="508000"/>
                  <a:pt x="458258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E9D8A6">
              <a:alpha val="20000"/>
            </a:srgbClr>
          </a:solidFill>
        </p:spPr>
      </p:sp>
      <p:sp>
        <p:nvSpPr>
          <p:cNvPr id="51" name="Shape 49"/>
          <p:cNvSpPr/>
          <p:nvPr/>
        </p:nvSpPr>
        <p:spPr>
          <a:xfrm>
            <a:off x="11133667" y="5715000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79706" y="28807"/>
                </a:moveTo>
                <a:lnTo>
                  <a:pt x="84667" y="35653"/>
                </a:lnTo>
                <a:lnTo>
                  <a:pt x="89628" y="28807"/>
                </a:lnTo>
                <a:cubicBezTo>
                  <a:pt x="97896" y="17363"/>
                  <a:pt x="111191" y="10583"/>
                  <a:pt x="125313" y="10583"/>
                </a:cubicBezTo>
                <a:cubicBezTo>
                  <a:pt x="149622" y="10583"/>
                  <a:pt x="169333" y="30295"/>
                  <a:pt x="169333" y="54603"/>
                </a:cubicBezTo>
                <a:lnTo>
                  <a:pt x="169333" y="55463"/>
                </a:lnTo>
                <a:cubicBezTo>
                  <a:pt x="169333" y="92571"/>
                  <a:pt x="123064" y="135665"/>
                  <a:pt x="98921" y="154087"/>
                </a:cubicBezTo>
                <a:cubicBezTo>
                  <a:pt x="94820" y="157196"/>
                  <a:pt x="89793" y="158750"/>
                  <a:pt x="84667" y="158750"/>
                </a:cubicBezTo>
                <a:cubicBezTo>
                  <a:pt x="79540" y="158750"/>
                  <a:pt x="74480" y="157229"/>
                  <a:pt x="70412" y="154087"/>
                </a:cubicBezTo>
                <a:cubicBezTo>
                  <a:pt x="46269" y="135665"/>
                  <a:pt x="0" y="92571"/>
                  <a:pt x="0" y="55463"/>
                </a:cubicBezTo>
                <a:lnTo>
                  <a:pt x="0" y="54603"/>
                </a:lnTo>
                <a:cubicBezTo>
                  <a:pt x="0" y="30295"/>
                  <a:pt x="19711" y="10583"/>
                  <a:pt x="44020" y="10583"/>
                </a:cubicBezTo>
                <a:cubicBezTo>
                  <a:pt x="58142" y="10583"/>
                  <a:pt x="71438" y="17363"/>
                  <a:pt x="79706" y="2880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2" name="Text 50"/>
          <p:cNvSpPr/>
          <p:nvPr/>
        </p:nvSpPr>
        <p:spPr>
          <a:xfrm>
            <a:off x="11394722" y="5679715"/>
            <a:ext cx="4215694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体现竞赛"开源贡献奖"精神, 推动整个开源生态繁荣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534458" y="550333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33400" y="26392"/>
                </a:moveTo>
                <a:lnTo>
                  <a:pt x="75555" y="90686"/>
                </a:lnTo>
                <a:cubicBezTo>
                  <a:pt x="73273" y="93216"/>
                  <a:pt x="73372" y="97135"/>
                  <a:pt x="75803" y="99566"/>
                </a:cubicBezTo>
                <a:cubicBezTo>
                  <a:pt x="90934" y="114697"/>
                  <a:pt x="115491" y="114697"/>
                  <a:pt x="130621" y="99566"/>
                </a:cubicBezTo>
                <a:lnTo>
                  <a:pt x="146397" y="83790"/>
                </a:lnTo>
                <a:cubicBezTo>
                  <a:pt x="148481" y="81707"/>
                  <a:pt x="151110" y="80566"/>
                  <a:pt x="153789" y="80367"/>
                </a:cubicBezTo>
                <a:cubicBezTo>
                  <a:pt x="157163" y="80070"/>
                  <a:pt x="160635" y="81211"/>
                  <a:pt x="163215" y="83790"/>
                </a:cubicBezTo>
                <a:lnTo>
                  <a:pt x="250825" y="170656"/>
                </a:lnTo>
                <a:lnTo>
                  <a:pt x="285750" y="142875"/>
                </a:lnTo>
                <a:lnTo>
                  <a:pt x="285750" y="0"/>
                </a:lnTo>
                <a:lnTo>
                  <a:pt x="230188" y="31750"/>
                </a:lnTo>
                <a:lnTo>
                  <a:pt x="218380" y="23862"/>
                </a:lnTo>
                <a:cubicBezTo>
                  <a:pt x="210542" y="18653"/>
                  <a:pt x="201364" y="15875"/>
                  <a:pt x="191939" y="15875"/>
                </a:cubicBezTo>
                <a:lnTo>
                  <a:pt x="157014" y="15875"/>
                </a:lnTo>
                <a:cubicBezTo>
                  <a:pt x="156468" y="15875"/>
                  <a:pt x="155873" y="15875"/>
                  <a:pt x="155327" y="15925"/>
                </a:cubicBezTo>
                <a:cubicBezTo>
                  <a:pt x="146943" y="16371"/>
                  <a:pt x="139055" y="20141"/>
                  <a:pt x="133400" y="26392"/>
                </a:cubicBezTo>
                <a:close/>
                <a:moveTo>
                  <a:pt x="57845" y="74761"/>
                </a:moveTo>
                <a:lnTo>
                  <a:pt x="110827" y="15875"/>
                </a:lnTo>
                <a:lnTo>
                  <a:pt x="91182" y="15875"/>
                </a:lnTo>
                <a:cubicBezTo>
                  <a:pt x="78532" y="15875"/>
                  <a:pt x="66427" y="20886"/>
                  <a:pt x="57497" y="29815"/>
                </a:cubicBezTo>
                <a:lnTo>
                  <a:pt x="0" y="95250"/>
                </a:lnTo>
                <a:lnTo>
                  <a:pt x="0" y="269875"/>
                </a:lnTo>
                <a:lnTo>
                  <a:pt x="71438" y="202406"/>
                </a:lnTo>
                <a:lnTo>
                  <a:pt x="77589" y="207516"/>
                </a:lnTo>
                <a:cubicBezTo>
                  <a:pt x="88999" y="217041"/>
                  <a:pt x="103386" y="222250"/>
                  <a:pt x="118219" y="222250"/>
                </a:cubicBezTo>
                <a:lnTo>
                  <a:pt x="126008" y="222250"/>
                </a:lnTo>
                <a:lnTo>
                  <a:pt x="122535" y="218777"/>
                </a:lnTo>
                <a:cubicBezTo>
                  <a:pt x="117872" y="214114"/>
                  <a:pt x="117872" y="206573"/>
                  <a:pt x="122535" y="201960"/>
                </a:cubicBezTo>
                <a:cubicBezTo>
                  <a:pt x="127198" y="197346"/>
                  <a:pt x="134739" y="197296"/>
                  <a:pt x="139353" y="201960"/>
                </a:cubicBezTo>
                <a:lnTo>
                  <a:pt x="159693" y="222300"/>
                </a:lnTo>
                <a:lnTo>
                  <a:pt x="164157" y="222300"/>
                </a:lnTo>
                <a:cubicBezTo>
                  <a:pt x="173633" y="222300"/>
                  <a:pt x="182910" y="220166"/>
                  <a:pt x="191343" y="216198"/>
                </a:cubicBezTo>
                <a:lnTo>
                  <a:pt x="178098" y="202902"/>
                </a:lnTo>
                <a:cubicBezTo>
                  <a:pt x="173434" y="198239"/>
                  <a:pt x="173434" y="190698"/>
                  <a:pt x="178098" y="186085"/>
                </a:cubicBezTo>
                <a:cubicBezTo>
                  <a:pt x="182761" y="181471"/>
                  <a:pt x="190302" y="181421"/>
                  <a:pt x="194915" y="186085"/>
                </a:cubicBezTo>
                <a:lnTo>
                  <a:pt x="210790" y="201960"/>
                </a:lnTo>
                <a:lnTo>
                  <a:pt x="219472" y="193278"/>
                </a:lnTo>
                <a:cubicBezTo>
                  <a:pt x="223887" y="188863"/>
                  <a:pt x="225177" y="182463"/>
                  <a:pt x="223242" y="176857"/>
                </a:cubicBezTo>
                <a:lnTo>
                  <a:pt x="154831" y="108992"/>
                </a:lnTo>
                <a:lnTo>
                  <a:pt x="147439" y="116384"/>
                </a:lnTo>
                <a:cubicBezTo>
                  <a:pt x="122982" y="140841"/>
                  <a:pt x="83393" y="140841"/>
                  <a:pt x="58936" y="116384"/>
                </a:cubicBezTo>
                <a:cubicBezTo>
                  <a:pt x="47526" y="104973"/>
                  <a:pt x="47079" y="86668"/>
                  <a:pt x="57845" y="74712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719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OPEN SOURCE &amp; COMMUNITY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开源协作与社区贡献思路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3" name="Shape 51"/>
          <p:cNvSpPr/>
          <p:nvPr/>
        </p:nvSpPr>
        <p:spPr>
          <a:xfrm>
            <a:off x="338596" y="1916238"/>
            <a:ext cx="7616472" cy="2885722"/>
          </a:xfrm>
          <a:custGeom>
            <a:avLst/>
            <a:gdLst/>
            <a:ahLst/>
            <a:cxnLst/>
            <a:rect l="l" t="t" r="r" b="b"/>
            <a:pathLst>
              <a:path w="7616472" h="2885722">
                <a:moveTo>
                  <a:pt x="127001" y="0"/>
                </a:moveTo>
                <a:lnTo>
                  <a:pt x="7489472" y="0"/>
                </a:lnTo>
                <a:cubicBezTo>
                  <a:pt x="7559612" y="0"/>
                  <a:pt x="7616472" y="56860"/>
                  <a:pt x="7616472" y="127001"/>
                </a:cubicBezTo>
                <a:lnTo>
                  <a:pt x="7616472" y="2758722"/>
                </a:lnTo>
                <a:cubicBezTo>
                  <a:pt x="7616472" y="2828862"/>
                  <a:pt x="7559612" y="2885722"/>
                  <a:pt x="7489472" y="2885722"/>
                </a:cubicBezTo>
                <a:lnTo>
                  <a:pt x="127001" y="2885722"/>
                </a:lnTo>
                <a:cubicBezTo>
                  <a:pt x="56860" y="2885722"/>
                  <a:pt x="0" y="2828862"/>
                  <a:pt x="0" y="2758722"/>
                </a:cubicBezTo>
                <a:lnTo>
                  <a:pt x="0" y="127001"/>
                </a:lnTo>
                <a:cubicBezTo>
                  <a:pt x="0" y="56860"/>
                  <a:pt x="56860" y="0"/>
                  <a:pt x="12700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54" name="Shape 52"/>
          <p:cNvSpPr/>
          <p:nvPr/>
        </p:nvSpPr>
        <p:spPr>
          <a:xfrm>
            <a:off x="511457" y="2089102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55" name="Shape 53"/>
          <p:cNvSpPr/>
          <p:nvPr/>
        </p:nvSpPr>
        <p:spPr>
          <a:xfrm>
            <a:off x="630520" y="22055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95250" y="52574"/>
                </a:moveTo>
                <a:lnTo>
                  <a:pt x="95250" y="167655"/>
                </a:lnTo>
                <a:lnTo>
                  <a:pt x="95436" y="167580"/>
                </a:lnTo>
                <a:cubicBezTo>
                  <a:pt x="115751" y="159134"/>
                  <a:pt x="137554" y="154781"/>
                  <a:pt x="159544" y="154781"/>
                </a:cubicBezTo>
                <a:lnTo>
                  <a:pt x="166688" y="154781"/>
                </a:lnTo>
                <a:lnTo>
                  <a:pt x="166688" y="35719"/>
                </a:lnTo>
                <a:lnTo>
                  <a:pt x="159544" y="35719"/>
                </a:lnTo>
                <a:cubicBezTo>
                  <a:pt x="143842" y="35719"/>
                  <a:pt x="128253" y="38844"/>
                  <a:pt x="113742" y="44872"/>
                </a:cubicBezTo>
                <a:cubicBezTo>
                  <a:pt x="107491" y="47476"/>
                  <a:pt x="101315" y="50043"/>
                  <a:pt x="95250" y="52574"/>
                </a:cubicBezTo>
                <a:close/>
                <a:moveTo>
                  <a:pt x="85911" y="22882"/>
                </a:moveTo>
                <a:lnTo>
                  <a:pt x="95250" y="26789"/>
                </a:lnTo>
                <a:lnTo>
                  <a:pt x="104589" y="22882"/>
                </a:lnTo>
                <a:cubicBezTo>
                  <a:pt x="122002" y="15627"/>
                  <a:pt x="140680" y="11906"/>
                  <a:pt x="159544" y="11906"/>
                </a:cubicBezTo>
                <a:lnTo>
                  <a:pt x="172641" y="11906"/>
                </a:lnTo>
                <a:cubicBezTo>
                  <a:pt x="182500" y="11906"/>
                  <a:pt x="190500" y="19906"/>
                  <a:pt x="190500" y="29766"/>
                </a:cubicBezTo>
                <a:lnTo>
                  <a:pt x="190500" y="160734"/>
                </a:lnTo>
                <a:cubicBezTo>
                  <a:pt x="190500" y="170594"/>
                  <a:pt x="182500" y="178594"/>
                  <a:pt x="172641" y="178594"/>
                </a:cubicBezTo>
                <a:lnTo>
                  <a:pt x="159544" y="178594"/>
                </a:lnTo>
                <a:cubicBezTo>
                  <a:pt x="140680" y="178594"/>
                  <a:pt x="122002" y="182314"/>
                  <a:pt x="104589" y="189570"/>
                </a:cubicBezTo>
                <a:lnTo>
                  <a:pt x="99826" y="191542"/>
                </a:lnTo>
                <a:cubicBezTo>
                  <a:pt x="96887" y="192770"/>
                  <a:pt x="93613" y="192770"/>
                  <a:pt x="90674" y="191542"/>
                </a:cubicBezTo>
                <a:lnTo>
                  <a:pt x="85911" y="189570"/>
                </a:lnTo>
                <a:cubicBezTo>
                  <a:pt x="68498" y="182314"/>
                  <a:pt x="49820" y="178594"/>
                  <a:pt x="30956" y="178594"/>
                </a:cubicBezTo>
                <a:lnTo>
                  <a:pt x="17859" y="178594"/>
                </a:lnTo>
                <a:cubicBezTo>
                  <a:pt x="8000" y="178594"/>
                  <a:pt x="0" y="170594"/>
                  <a:pt x="0" y="160734"/>
                </a:cubicBezTo>
                <a:lnTo>
                  <a:pt x="0" y="29766"/>
                </a:lnTo>
                <a:cubicBezTo>
                  <a:pt x="0" y="19906"/>
                  <a:pt x="8000" y="11906"/>
                  <a:pt x="17859" y="11906"/>
                </a:cubicBezTo>
                <a:lnTo>
                  <a:pt x="30956" y="11906"/>
                </a:lnTo>
                <a:cubicBezTo>
                  <a:pt x="49820" y="11906"/>
                  <a:pt x="68498" y="15627"/>
                  <a:pt x="85911" y="22882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6" name="Text 54"/>
          <p:cNvSpPr/>
          <p:nvPr/>
        </p:nvSpPr>
        <p:spPr>
          <a:xfrm>
            <a:off x="1061791" y="2152602"/>
            <a:ext cx="12911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文档与教程输出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511457" y="2639436"/>
            <a:ext cx="7355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为降低学习成本, 我们将编写中文教程博客和B站视频, 对项目的搭建过程、大模型结合开源治理的思路进行总结分享。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511457" y="3232102"/>
            <a:ext cx="7270750" cy="1397000"/>
          </a:xfrm>
          <a:custGeom>
            <a:avLst/>
            <a:gdLst/>
            <a:ahLst/>
            <a:cxnLst/>
            <a:rect l="l" t="t" r="r" b="b"/>
            <a:pathLst>
              <a:path w="7270750" h="1397000">
                <a:moveTo>
                  <a:pt x="84672" y="0"/>
                </a:moveTo>
                <a:lnTo>
                  <a:pt x="7186078" y="0"/>
                </a:lnTo>
                <a:cubicBezTo>
                  <a:pt x="7232841" y="0"/>
                  <a:pt x="7270750" y="37909"/>
                  <a:pt x="7270750" y="84672"/>
                </a:cubicBezTo>
                <a:lnTo>
                  <a:pt x="7270750" y="1312328"/>
                </a:lnTo>
                <a:cubicBezTo>
                  <a:pt x="7270750" y="1359091"/>
                  <a:pt x="7232841" y="1397000"/>
                  <a:pt x="71860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9" name="Text 57"/>
          <p:cNvSpPr/>
          <p:nvPr/>
        </p:nvSpPr>
        <p:spPr>
          <a:xfrm>
            <a:off x="638457" y="3373210"/>
            <a:ext cx="464344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价值: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638457" y="3655436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帮助潜在用户使用本系统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638457" y="395177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为后来者提供经验参考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638457" y="4248113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扩大项目影响力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127929" y="1916238"/>
            <a:ext cx="7616472" cy="2885722"/>
          </a:xfrm>
          <a:custGeom>
            <a:avLst/>
            <a:gdLst/>
            <a:ahLst/>
            <a:cxnLst/>
            <a:rect l="l" t="t" r="r" b="b"/>
            <a:pathLst>
              <a:path w="7616472" h="2885722">
                <a:moveTo>
                  <a:pt x="127001" y="0"/>
                </a:moveTo>
                <a:lnTo>
                  <a:pt x="7489472" y="0"/>
                </a:lnTo>
                <a:cubicBezTo>
                  <a:pt x="7559612" y="0"/>
                  <a:pt x="7616472" y="56860"/>
                  <a:pt x="7616472" y="127001"/>
                </a:cubicBezTo>
                <a:lnTo>
                  <a:pt x="7616472" y="2758722"/>
                </a:lnTo>
                <a:cubicBezTo>
                  <a:pt x="7616472" y="2828862"/>
                  <a:pt x="7559612" y="2885722"/>
                  <a:pt x="7489472" y="2885722"/>
                </a:cubicBezTo>
                <a:lnTo>
                  <a:pt x="127001" y="2885722"/>
                </a:lnTo>
                <a:cubicBezTo>
                  <a:pt x="56860" y="2885722"/>
                  <a:pt x="0" y="2828862"/>
                  <a:pt x="0" y="2758722"/>
                </a:cubicBezTo>
                <a:lnTo>
                  <a:pt x="0" y="127001"/>
                </a:lnTo>
                <a:cubicBezTo>
                  <a:pt x="0" y="56860"/>
                  <a:pt x="56860" y="0"/>
                  <a:pt x="127001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64" name="Shape 62"/>
          <p:cNvSpPr/>
          <p:nvPr/>
        </p:nvSpPr>
        <p:spPr>
          <a:xfrm>
            <a:off x="8300791" y="2089102"/>
            <a:ext cx="423333" cy="423333"/>
          </a:xfrm>
          <a:custGeom>
            <a:avLst/>
            <a:gdLst/>
            <a:ahLst/>
            <a:cxnLst/>
            <a:rect l="l" t="t" r="r" b="b"/>
            <a:pathLst>
              <a:path w="423333" h="423333">
                <a:moveTo>
                  <a:pt x="211667" y="0"/>
                </a:moveTo>
                <a:lnTo>
                  <a:pt x="211667" y="0"/>
                </a:lnTo>
                <a:cubicBezTo>
                  <a:pt x="328489" y="0"/>
                  <a:pt x="423333" y="94845"/>
                  <a:pt x="423333" y="211667"/>
                </a:cubicBezTo>
                <a:lnTo>
                  <a:pt x="423333" y="211667"/>
                </a:lnTo>
                <a:cubicBezTo>
                  <a:pt x="423333" y="328489"/>
                  <a:pt x="328489" y="423333"/>
                  <a:pt x="211667" y="423333"/>
                </a:cubicBezTo>
                <a:lnTo>
                  <a:pt x="211667" y="423333"/>
                </a:lnTo>
                <a:cubicBezTo>
                  <a:pt x="94845" y="423333"/>
                  <a:pt x="0" y="328489"/>
                  <a:pt x="0" y="211667"/>
                </a:cubicBezTo>
                <a:lnTo>
                  <a:pt x="0" y="211667"/>
                </a:lnTo>
                <a:cubicBezTo>
                  <a:pt x="0" y="94845"/>
                  <a:pt x="94845" y="0"/>
                  <a:pt x="211667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65" name="Shape 63"/>
          <p:cNvSpPr/>
          <p:nvPr/>
        </p:nvSpPr>
        <p:spPr>
          <a:xfrm>
            <a:off x="8419853" y="2205519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47625" y="119063"/>
                </a:moveTo>
                <a:lnTo>
                  <a:pt x="9116" y="119063"/>
                </a:lnTo>
                <a:cubicBezTo>
                  <a:pt x="-149" y="119063"/>
                  <a:pt x="-5842" y="108979"/>
                  <a:pt x="-1079" y="101017"/>
                </a:cubicBezTo>
                <a:lnTo>
                  <a:pt x="18604" y="68200"/>
                </a:lnTo>
                <a:cubicBezTo>
                  <a:pt x="21841" y="62805"/>
                  <a:pt x="27645" y="59531"/>
                  <a:pt x="33933" y="59531"/>
                </a:cubicBezTo>
                <a:lnTo>
                  <a:pt x="69279" y="59531"/>
                </a:lnTo>
                <a:cubicBezTo>
                  <a:pt x="97594" y="11571"/>
                  <a:pt x="139824" y="9153"/>
                  <a:pt x="168064" y="13283"/>
                </a:cubicBezTo>
                <a:cubicBezTo>
                  <a:pt x="172827" y="13990"/>
                  <a:pt x="176547" y="17711"/>
                  <a:pt x="177217" y="22436"/>
                </a:cubicBezTo>
                <a:cubicBezTo>
                  <a:pt x="181347" y="50676"/>
                  <a:pt x="178929" y="92906"/>
                  <a:pt x="130969" y="121221"/>
                </a:cubicBezTo>
                <a:lnTo>
                  <a:pt x="130969" y="156567"/>
                </a:lnTo>
                <a:cubicBezTo>
                  <a:pt x="130969" y="162855"/>
                  <a:pt x="127695" y="168659"/>
                  <a:pt x="122300" y="171896"/>
                </a:cubicBezTo>
                <a:lnTo>
                  <a:pt x="89483" y="191579"/>
                </a:lnTo>
                <a:cubicBezTo>
                  <a:pt x="81558" y="196342"/>
                  <a:pt x="71438" y="190612"/>
                  <a:pt x="71438" y="181384"/>
                </a:cubicBezTo>
                <a:lnTo>
                  <a:pt x="71438" y="142875"/>
                </a:lnTo>
                <a:cubicBezTo>
                  <a:pt x="71438" y="129741"/>
                  <a:pt x="60759" y="119063"/>
                  <a:pt x="47625" y="119063"/>
                </a:cubicBezTo>
                <a:lnTo>
                  <a:pt x="47588" y="119063"/>
                </a:lnTo>
                <a:close/>
                <a:moveTo>
                  <a:pt x="148828" y="59531"/>
                </a:moveTo>
                <a:cubicBezTo>
                  <a:pt x="148828" y="49674"/>
                  <a:pt x="140826" y="41672"/>
                  <a:pt x="130969" y="41672"/>
                </a:cubicBezTo>
                <a:cubicBezTo>
                  <a:pt x="121112" y="41672"/>
                  <a:pt x="113109" y="49674"/>
                  <a:pt x="113109" y="59531"/>
                </a:cubicBezTo>
                <a:cubicBezTo>
                  <a:pt x="113109" y="69388"/>
                  <a:pt x="121112" y="77391"/>
                  <a:pt x="130969" y="77391"/>
                </a:cubicBezTo>
                <a:cubicBezTo>
                  <a:pt x="140826" y="77391"/>
                  <a:pt x="148828" y="69388"/>
                  <a:pt x="148828" y="5953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6" name="Text 64"/>
          <p:cNvSpPr/>
          <p:nvPr/>
        </p:nvSpPr>
        <p:spPr>
          <a:xfrm>
            <a:off x="8851124" y="2152602"/>
            <a:ext cx="112183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长期运营打算</a:t>
            </a:r>
            <a:endParaRPr lang="en-US" sz="1600" dirty="0"/>
          </a:p>
        </p:txBody>
      </p:sp>
      <p:sp>
        <p:nvSpPr>
          <p:cNvPr id="67" name="Text 65"/>
          <p:cNvSpPr/>
          <p:nvPr/>
        </p:nvSpPr>
        <p:spPr>
          <a:xfrm>
            <a:off x="8300791" y="2639436"/>
            <a:ext cx="7355417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竞赛结束后, 我们计划继续维护和发展该项目, 争取与开放原子开源基金会或国内开源社区组织合作。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300791" y="3232102"/>
            <a:ext cx="7270750" cy="1397000"/>
          </a:xfrm>
          <a:custGeom>
            <a:avLst/>
            <a:gdLst/>
            <a:ahLst/>
            <a:cxnLst/>
            <a:rect l="l" t="t" r="r" b="b"/>
            <a:pathLst>
              <a:path w="7270750" h="1397000">
                <a:moveTo>
                  <a:pt x="84672" y="0"/>
                </a:moveTo>
                <a:lnTo>
                  <a:pt x="7186078" y="0"/>
                </a:lnTo>
                <a:cubicBezTo>
                  <a:pt x="7232841" y="0"/>
                  <a:pt x="7270750" y="37909"/>
                  <a:pt x="7270750" y="84672"/>
                </a:cubicBezTo>
                <a:lnTo>
                  <a:pt x="7270750" y="1312328"/>
                </a:lnTo>
                <a:cubicBezTo>
                  <a:pt x="7270750" y="1359091"/>
                  <a:pt x="7232841" y="1397000"/>
                  <a:pt x="7186078" y="1397000"/>
                </a:cubicBezTo>
                <a:lnTo>
                  <a:pt x="84672" y="1397000"/>
                </a:lnTo>
                <a:cubicBezTo>
                  <a:pt x="37909" y="1397000"/>
                  <a:pt x="0" y="1359091"/>
                  <a:pt x="0" y="1312328"/>
                </a:cubicBezTo>
                <a:lnTo>
                  <a:pt x="0" y="84672"/>
                </a:lnTo>
                <a:cubicBezTo>
                  <a:pt x="0" y="37940"/>
                  <a:pt x="37940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69" name="Text 67"/>
          <p:cNvSpPr/>
          <p:nvPr/>
        </p:nvSpPr>
        <p:spPr>
          <a:xfrm>
            <a:off x="8427791" y="3373210"/>
            <a:ext cx="464344" cy="22577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计划:</a:t>
            </a:r>
            <a:endParaRPr lang="en-US" sz="1600" dirty="0"/>
          </a:p>
        </p:txBody>
      </p:sp>
      <p:sp>
        <p:nvSpPr>
          <p:cNvPr id="70" name="Text 68"/>
          <p:cNvSpPr/>
          <p:nvPr/>
        </p:nvSpPr>
        <p:spPr>
          <a:xfrm>
            <a:off x="8427791" y="3655436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作为社区治理工具示范项目推广</a:t>
            </a:r>
            <a:endParaRPr lang="en-US" sz="1600" dirty="0"/>
          </a:p>
        </p:txBody>
      </p:sp>
      <p:sp>
        <p:nvSpPr>
          <p:cNvPr id="71" name="Text 69"/>
          <p:cNvSpPr/>
          <p:nvPr/>
        </p:nvSpPr>
        <p:spPr>
          <a:xfrm>
            <a:off x="8427791" y="3951779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参与开源相关会议/沙龙</a:t>
            </a:r>
            <a:endParaRPr lang="en-US" sz="1600" dirty="0"/>
          </a:p>
        </p:txBody>
      </p:sp>
      <p:sp>
        <p:nvSpPr>
          <p:cNvPr id="72" name="Text 70"/>
          <p:cNvSpPr/>
          <p:nvPr/>
        </p:nvSpPr>
        <p:spPr>
          <a:xfrm>
            <a:off x="8427791" y="4248113"/>
            <a:ext cx="7101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探索商业应用价值</a:t>
            </a:r>
            <a:endParaRPr lang="en-US" sz="1600" dirty="0"/>
          </a:p>
        </p:txBody>
      </p:sp>
      <p:sp>
        <p:nvSpPr>
          <p:cNvPr id="73" name="Shape 71"/>
          <p:cNvSpPr/>
          <p:nvPr/>
        </p:nvSpPr>
        <p:spPr>
          <a:xfrm>
            <a:off x="338596" y="4978356"/>
            <a:ext cx="15405806" cy="1234722"/>
          </a:xfrm>
          <a:custGeom>
            <a:avLst/>
            <a:gdLst/>
            <a:ahLst/>
            <a:cxnLst/>
            <a:rect l="l" t="t" r="r" b="b"/>
            <a:pathLst>
              <a:path w="15405806" h="1234722">
                <a:moveTo>
                  <a:pt x="127004" y="0"/>
                </a:moveTo>
                <a:lnTo>
                  <a:pt x="15278802" y="0"/>
                </a:lnTo>
                <a:cubicBezTo>
                  <a:pt x="15348944" y="0"/>
                  <a:pt x="15405806" y="56861"/>
                  <a:pt x="15405806" y="127004"/>
                </a:cubicBezTo>
                <a:lnTo>
                  <a:pt x="15405806" y="1107719"/>
                </a:lnTo>
                <a:cubicBezTo>
                  <a:pt x="15405806" y="1177861"/>
                  <a:pt x="15348944" y="1234722"/>
                  <a:pt x="15278802" y="1234722"/>
                </a:cubicBezTo>
                <a:lnTo>
                  <a:pt x="127004" y="1234722"/>
                </a:lnTo>
                <a:cubicBezTo>
                  <a:pt x="56908" y="1234722"/>
                  <a:pt x="0" y="1177814"/>
                  <a:pt x="0" y="1107719"/>
                </a:cubicBezTo>
                <a:lnTo>
                  <a:pt x="0" y="127004"/>
                </a:lnTo>
                <a:cubicBezTo>
                  <a:pt x="0" y="56908"/>
                  <a:pt x="56908" y="0"/>
                  <a:pt x="127004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40000"/>
                </a:srgbClr>
              </a:gs>
              <a:gs pos="50000">
                <a:srgbClr val="0A9396">
                  <a:alpha val="30000"/>
                </a:srgbClr>
              </a:gs>
              <a:gs pos="100000">
                <a:srgbClr val="005F73">
                  <a:alpha val="40000"/>
                </a:srgbClr>
              </a:gs>
            </a:gsLst>
            <a:lin ang="0" scaled="1"/>
          </a:gradFill>
          <a:ln w="8467">
            <a:solidFill>
              <a:srgbClr val="0A9396">
                <a:alpha val="50196"/>
              </a:srgbClr>
            </a:solidFill>
            <a:prstDash val="solid"/>
          </a:ln>
        </p:spPr>
      </p:sp>
      <p:sp>
        <p:nvSpPr>
          <p:cNvPr id="74" name="Shape 72"/>
          <p:cNvSpPr/>
          <p:nvPr/>
        </p:nvSpPr>
        <p:spPr>
          <a:xfrm>
            <a:off x="511457" y="534171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75" name="Shape 73"/>
          <p:cNvSpPr/>
          <p:nvPr/>
        </p:nvSpPr>
        <p:spPr>
          <a:xfrm>
            <a:off x="659624" y="5489877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99632" y="36008"/>
                </a:moveTo>
                <a:lnTo>
                  <a:pt x="105833" y="44566"/>
                </a:lnTo>
                <a:lnTo>
                  <a:pt x="112035" y="36008"/>
                </a:lnTo>
                <a:cubicBezTo>
                  <a:pt x="122370" y="21704"/>
                  <a:pt x="138989" y="13229"/>
                  <a:pt x="156642" y="13229"/>
                </a:cubicBezTo>
                <a:cubicBezTo>
                  <a:pt x="187027" y="13229"/>
                  <a:pt x="211667" y="37868"/>
                  <a:pt x="211667" y="68254"/>
                </a:cubicBezTo>
                <a:lnTo>
                  <a:pt x="211667" y="69329"/>
                </a:lnTo>
                <a:cubicBezTo>
                  <a:pt x="211667" y="115714"/>
                  <a:pt x="153830" y="169581"/>
                  <a:pt x="123651" y="192608"/>
                </a:cubicBezTo>
                <a:cubicBezTo>
                  <a:pt x="118525" y="196494"/>
                  <a:pt x="112241" y="198438"/>
                  <a:pt x="105833" y="198438"/>
                </a:cubicBezTo>
                <a:cubicBezTo>
                  <a:pt x="99425" y="198438"/>
                  <a:pt x="93100" y="196536"/>
                  <a:pt x="88015" y="192608"/>
                </a:cubicBezTo>
                <a:cubicBezTo>
                  <a:pt x="57836" y="169581"/>
                  <a:pt x="0" y="115714"/>
                  <a:pt x="0" y="69329"/>
                </a:cubicBezTo>
                <a:lnTo>
                  <a:pt x="0" y="68254"/>
                </a:lnTo>
                <a:cubicBezTo>
                  <a:pt x="0" y="37868"/>
                  <a:pt x="24639" y="13229"/>
                  <a:pt x="55025" y="13229"/>
                </a:cubicBezTo>
                <a:cubicBezTo>
                  <a:pt x="72678" y="13229"/>
                  <a:pt x="89297" y="21704"/>
                  <a:pt x="99632" y="36008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76" name="Text 74"/>
          <p:cNvSpPr/>
          <p:nvPr/>
        </p:nvSpPr>
        <p:spPr>
          <a:xfrm>
            <a:off x="1146457" y="5151210"/>
            <a:ext cx="1453091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展望</a:t>
            </a:r>
            <a:endParaRPr lang="en-US" sz="1600" dirty="0"/>
          </a:p>
        </p:txBody>
      </p:sp>
      <p:sp>
        <p:nvSpPr>
          <p:cNvPr id="77" name="Text 75"/>
          <p:cNvSpPr/>
          <p:nvPr/>
        </p:nvSpPr>
        <p:spPr>
          <a:xfrm>
            <a:off x="1146457" y="5532210"/>
            <a:ext cx="14509750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希望"开源治理AI助手"项目成为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连接开源与AI的桥梁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在更多开源社区中落地, 为维护者和贡献者赋能。通过拥抱开源协作模式, 我们有信心在比赛之余, 将本项目真正打造成为开源社区治理与运营的实用利器, 持续创造价值。这份思路也契合大赛宗旨: 在开源中实践协作, 在协作中收获创新成果, 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最终回馈整个开源生态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zh-CN" alt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部分效果展示</a:t>
            </a:r>
            <a:endParaRPr lang="zh-CN" altLang="en-US" sz="4000" b="1" dirty="0">
              <a:solidFill>
                <a:srgbClr val="E0E0E0"/>
              </a:solidFill>
              <a:latin typeface="得意黑" pitchFamily="34" charset="-122"/>
              <a:ea typeface="得意黑" pitchFamily="34" charset="-122"/>
              <a:cs typeface="得意黑" pitchFamily="34" charset="-12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7690" y="1862455"/>
            <a:ext cx="15005050" cy="648017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zh-CN" alt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部分效果展示</a:t>
            </a:r>
            <a:endParaRPr lang="zh-CN" altLang="en-US" sz="4000" b="1" dirty="0">
              <a:solidFill>
                <a:srgbClr val="E0E0E0"/>
              </a:solidFill>
              <a:latin typeface="得意黑" pitchFamily="34" charset="-122"/>
              <a:ea typeface="得意黑" pitchFamily="34" charset="-122"/>
              <a:cs typeface="得意黑" pitchFamily="34" charset="-12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9920" y="2311400"/>
            <a:ext cx="14917420" cy="6280150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zh-CN" alt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部分代码展示</a:t>
            </a:r>
            <a:endParaRPr lang="zh-CN" altLang="en-US" sz="4000" b="1" dirty="0">
              <a:solidFill>
                <a:srgbClr val="E0E0E0"/>
              </a:solidFill>
              <a:latin typeface="得意黑" pitchFamily="34" charset="-122"/>
              <a:ea typeface="得意黑" pitchFamily="34" charset="-122"/>
              <a:cs typeface="得意黑" pitchFamily="34" charset="-12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3775" y="2068195"/>
            <a:ext cx="14364335" cy="647890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ascentoptics.com/47a7f4e66f30092e77893e736845596f94ed4499.png"/>
          <p:cNvPicPr>
            <a:picLocks noChangeAspect="1"/>
          </p:cNvPicPr>
          <p:nvPr/>
        </p:nvPicPr>
        <p:blipFill>
          <a:blip r:embed="rId1">
            <a:alphaModFix amt="30000"/>
          </a:blip>
          <a:srcRect t="2431" b="2431"/>
          <a:stretch>
            <a:fillRect/>
          </a:stretch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70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1A1D21">
                  <a:alpha val="95000"/>
                </a:srgbClr>
              </a:gs>
            </a:gsLst>
            <a:lin ang="2700000" scaled="1"/>
          </a:gradFill>
        </p:spPr>
      </p:sp>
      <p:sp>
        <p:nvSpPr>
          <p:cNvPr id="4" name="Shape 1"/>
          <p:cNvSpPr/>
          <p:nvPr/>
        </p:nvSpPr>
        <p:spPr>
          <a:xfrm>
            <a:off x="7315200" y="286792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" name="Text 2"/>
          <p:cNvSpPr/>
          <p:nvPr/>
        </p:nvSpPr>
        <p:spPr>
          <a:xfrm>
            <a:off x="5232400" y="743992"/>
            <a:ext cx="5791200" cy="2286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以AI赋能开源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0A939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让治理更智能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315200" y="3334792"/>
            <a:ext cx="1625600" cy="50800"/>
          </a:xfrm>
          <a:custGeom>
            <a:avLst/>
            <a:gdLst/>
            <a:ahLst/>
            <a:cxnLst/>
            <a:rect l="l" t="t" r="r" b="b"/>
            <a:pathLst>
              <a:path w="1625600" h="50800">
                <a:moveTo>
                  <a:pt x="0" y="0"/>
                </a:moveTo>
                <a:lnTo>
                  <a:pt x="1625600" y="0"/>
                </a:lnTo>
                <a:lnTo>
                  <a:pt x="1625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Text 4"/>
          <p:cNvSpPr/>
          <p:nvPr/>
        </p:nvSpPr>
        <p:spPr>
          <a:xfrm>
            <a:off x="5365750" y="3791992"/>
            <a:ext cx="5524500" cy="1244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30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连接开源与AI的桥梁</a:t>
            </a:r>
            <a:endParaRPr lang="en-US" sz="1600" dirty="0"/>
          </a:p>
          <a:p>
            <a:pPr algn="ctr">
              <a:lnSpc>
                <a:spcPct val="140000"/>
              </a:lnSpc>
            </a:pPr>
            <a:r>
              <a:rPr lang="en-US" sz="30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为社区可持续发展注入智能动力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738033" y="5440875"/>
            <a:ext cx="2650067" cy="2446867"/>
          </a:xfrm>
          <a:custGeom>
            <a:avLst/>
            <a:gdLst/>
            <a:ahLst/>
            <a:cxnLst/>
            <a:rect l="l" t="t" r="r" b="b"/>
            <a:pathLst>
              <a:path w="2650067" h="2446867">
                <a:moveTo>
                  <a:pt x="152391" y="0"/>
                </a:moveTo>
                <a:lnTo>
                  <a:pt x="2497676" y="0"/>
                </a:lnTo>
                <a:cubicBezTo>
                  <a:pt x="2581839" y="0"/>
                  <a:pt x="2650067" y="68228"/>
                  <a:pt x="2650067" y="152391"/>
                </a:cubicBezTo>
                <a:lnTo>
                  <a:pt x="2650067" y="2294476"/>
                </a:lnTo>
                <a:cubicBezTo>
                  <a:pt x="2650067" y="2378639"/>
                  <a:pt x="2581839" y="2446867"/>
                  <a:pt x="2497676" y="2446867"/>
                </a:cubicBezTo>
                <a:lnTo>
                  <a:pt x="152391" y="2446867"/>
                </a:lnTo>
                <a:cubicBezTo>
                  <a:pt x="68228" y="2446867"/>
                  <a:pt x="0" y="2378639"/>
                  <a:pt x="0" y="2294476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05F73">
              <a:alpha val="40000"/>
            </a:srgbClr>
          </a:solidFill>
          <a:ln w="8467">
            <a:solidFill>
              <a:srgbClr val="0A9396">
                <a:alpha val="50196"/>
              </a:srgbClr>
            </a:solidFill>
            <a:prstDash val="solid"/>
          </a:ln>
        </p:spPr>
      </p:sp>
      <p:sp>
        <p:nvSpPr>
          <p:cNvPr id="9" name="Shape 6"/>
          <p:cNvSpPr/>
          <p:nvPr/>
        </p:nvSpPr>
        <p:spPr>
          <a:xfrm>
            <a:off x="4656667" y="5749925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Shape 7"/>
          <p:cNvSpPr/>
          <p:nvPr/>
        </p:nvSpPr>
        <p:spPr>
          <a:xfrm>
            <a:off x="4910667" y="60039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1438" y="33338"/>
                </a:moveTo>
                <a:cubicBezTo>
                  <a:pt x="71438" y="14942"/>
                  <a:pt x="86380" y="0"/>
                  <a:pt x="104775" y="0"/>
                </a:cubicBezTo>
                <a:lnTo>
                  <a:pt x="119062" y="0"/>
                </a:lnTo>
                <a:cubicBezTo>
                  <a:pt x="129600" y="0"/>
                  <a:pt x="138113" y="8513"/>
                  <a:pt x="138113" y="19050"/>
                </a:cubicBezTo>
                <a:lnTo>
                  <a:pt x="138113" y="285750"/>
                </a:lnTo>
                <a:cubicBezTo>
                  <a:pt x="138113" y="296287"/>
                  <a:pt x="129600" y="304800"/>
                  <a:pt x="119062" y="304800"/>
                </a:cubicBezTo>
                <a:lnTo>
                  <a:pt x="100013" y="304800"/>
                </a:lnTo>
                <a:cubicBezTo>
                  <a:pt x="82272" y="304800"/>
                  <a:pt x="67330" y="292656"/>
                  <a:pt x="63103" y="276225"/>
                </a:cubicBezTo>
                <a:cubicBezTo>
                  <a:pt x="62686" y="276225"/>
                  <a:pt x="62329" y="276225"/>
                  <a:pt x="61912" y="276225"/>
                </a:cubicBezTo>
                <a:cubicBezTo>
                  <a:pt x="35600" y="276225"/>
                  <a:pt x="14288" y="254913"/>
                  <a:pt x="14288" y="228600"/>
                </a:cubicBezTo>
                <a:cubicBezTo>
                  <a:pt x="14288" y="217884"/>
                  <a:pt x="17859" y="208002"/>
                  <a:pt x="23813" y="200025"/>
                </a:cubicBezTo>
                <a:cubicBezTo>
                  <a:pt x="12263" y="191333"/>
                  <a:pt x="4763" y="177522"/>
                  <a:pt x="4763" y="161925"/>
                </a:cubicBezTo>
                <a:cubicBezTo>
                  <a:pt x="4763" y="143530"/>
                  <a:pt x="15240" y="127516"/>
                  <a:pt x="30480" y="119598"/>
                </a:cubicBezTo>
                <a:cubicBezTo>
                  <a:pt x="26253" y="112455"/>
                  <a:pt x="23813" y="104120"/>
                  <a:pt x="23813" y="95250"/>
                </a:cubicBezTo>
                <a:cubicBezTo>
                  <a:pt x="23813" y="68937"/>
                  <a:pt x="45125" y="47625"/>
                  <a:pt x="71438" y="47625"/>
                </a:cubicBezTo>
                <a:lnTo>
                  <a:pt x="71438" y="33338"/>
                </a:lnTo>
                <a:close/>
                <a:moveTo>
                  <a:pt x="233363" y="33338"/>
                </a:moveTo>
                <a:lnTo>
                  <a:pt x="233363" y="47625"/>
                </a:lnTo>
                <a:cubicBezTo>
                  <a:pt x="259675" y="47625"/>
                  <a:pt x="280987" y="68937"/>
                  <a:pt x="280987" y="95250"/>
                </a:cubicBezTo>
                <a:cubicBezTo>
                  <a:pt x="280987" y="104180"/>
                  <a:pt x="278547" y="112514"/>
                  <a:pt x="274320" y="119598"/>
                </a:cubicBezTo>
                <a:cubicBezTo>
                  <a:pt x="289620" y="127516"/>
                  <a:pt x="300038" y="143470"/>
                  <a:pt x="300038" y="161925"/>
                </a:cubicBezTo>
                <a:cubicBezTo>
                  <a:pt x="300038" y="177522"/>
                  <a:pt x="292537" y="191333"/>
                  <a:pt x="280987" y="200025"/>
                </a:cubicBezTo>
                <a:cubicBezTo>
                  <a:pt x="286941" y="208002"/>
                  <a:pt x="290513" y="217884"/>
                  <a:pt x="290513" y="228600"/>
                </a:cubicBezTo>
                <a:cubicBezTo>
                  <a:pt x="290513" y="254913"/>
                  <a:pt x="269200" y="276225"/>
                  <a:pt x="242888" y="276225"/>
                </a:cubicBezTo>
                <a:cubicBezTo>
                  <a:pt x="242471" y="276225"/>
                  <a:pt x="242114" y="276225"/>
                  <a:pt x="241697" y="276225"/>
                </a:cubicBezTo>
                <a:cubicBezTo>
                  <a:pt x="237470" y="292656"/>
                  <a:pt x="222528" y="304800"/>
                  <a:pt x="204787" y="304800"/>
                </a:cubicBezTo>
                <a:lnTo>
                  <a:pt x="185738" y="304800"/>
                </a:lnTo>
                <a:cubicBezTo>
                  <a:pt x="175200" y="304800"/>
                  <a:pt x="166688" y="296287"/>
                  <a:pt x="166688" y="285750"/>
                </a:cubicBezTo>
                <a:lnTo>
                  <a:pt x="166688" y="19050"/>
                </a:lnTo>
                <a:cubicBezTo>
                  <a:pt x="166688" y="8513"/>
                  <a:pt x="175200" y="0"/>
                  <a:pt x="185738" y="0"/>
                </a:cubicBezTo>
                <a:lnTo>
                  <a:pt x="200025" y="0"/>
                </a:lnTo>
                <a:cubicBezTo>
                  <a:pt x="218420" y="0"/>
                  <a:pt x="233363" y="14942"/>
                  <a:pt x="233363" y="33338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11" name="Text 8"/>
          <p:cNvSpPr/>
          <p:nvPr/>
        </p:nvSpPr>
        <p:spPr>
          <a:xfrm>
            <a:off x="3970867" y="6765925"/>
            <a:ext cx="2184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智能分析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996267" y="7273925"/>
            <a:ext cx="213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大模型驱动的深度洞察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802967" y="5440875"/>
            <a:ext cx="2650067" cy="2446867"/>
          </a:xfrm>
          <a:custGeom>
            <a:avLst/>
            <a:gdLst/>
            <a:ahLst/>
            <a:cxnLst/>
            <a:rect l="l" t="t" r="r" b="b"/>
            <a:pathLst>
              <a:path w="2650067" h="2446867">
                <a:moveTo>
                  <a:pt x="152391" y="0"/>
                </a:moveTo>
                <a:lnTo>
                  <a:pt x="2497676" y="0"/>
                </a:lnTo>
                <a:cubicBezTo>
                  <a:pt x="2581839" y="0"/>
                  <a:pt x="2650067" y="68228"/>
                  <a:pt x="2650067" y="152391"/>
                </a:cubicBezTo>
                <a:lnTo>
                  <a:pt x="2650067" y="2294476"/>
                </a:lnTo>
                <a:cubicBezTo>
                  <a:pt x="2650067" y="2378639"/>
                  <a:pt x="2581839" y="2446867"/>
                  <a:pt x="2497676" y="2446867"/>
                </a:cubicBezTo>
                <a:lnTo>
                  <a:pt x="152391" y="2446867"/>
                </a:lnTo>
                <a:cubicBezTo>
                  <a:pt x="68228" y="2446867"/>
                  <a:pt x="0" y="2378639"/>
                  <a:pt x="0" y="2294476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0A9396">
              <a:alpha val="40000"/>
            </a:srgbClr>
          </a:solidFill>
          <a:ln w="8467">
            <a:solidFill>
              <a:srgbClr val="005F73">
                <a:alpha val="5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7721600" y="5749925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5" name="Shape 12"/>
          <p:cNvSpPr/>
          <p:nvPr/>
        </p:nvSpPr>
        <p:spPr>
          <a:xfrm>
            <a:off x="7956550" y="6003925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60080" y="50721"/>
                </a:moveTo>
                <a:lnTo>
                  <a:pt x="90666" y="127873"/>
                </a:lnTo>
                <a:cubicBezTo>
                  <a:pt x="87928" y="130909"/>
                  <a:pt x="88047" y="135612"/>
                  <a:pt x="90964" y="138529"/>
                </a:cubicBezTo>
                <a:cubicBezTo>
                  <a:pt x="109121" y="156686"/>
                  <a:pt x="138589" y="156686"/>
                  <a:pt x="156746" y="138529"/>
                </a:cubicBezTo>
                <a:lnTo>
                  <a:pt x="175677" y="119598"/>
                </a:lnTo>
                <a:cubicBezTo>
                  <a:pt x="178177" y="117098"/>
                  <a:pt x="181332" y="115729"/>
                  <a:pt x="184547" y="115491"/>
                </a:cubicBezTo>
                <a:cubicBezTo>
                  <a:pt x="188595" y="115133"/>
                  <a:pt x="192762" y="116503"/>
                  <a:pt x="195858" y="119598"/>
                </a:cubicBezTo>
                <a:lnTo>
                  <a:pt x="300990" y="223838"/>
                </a:lnTo>
                <a:lnTo>
                  <a:pt x="342900" y="190500"/>
                </a:lnTo>
                <a:lnTo>
                  <a:pt x="342900" y="19050"/>
                </a:lnTo>
                <a:lnTo>
                  <a:pt x="276225" y="57150"/>
                </a:lnTo>
                <a:lnTo>
                  <a:pt x="262057" y="47685"/>
                </a:lnTo>
                <a:cubicBezTo>
                  <a:pt x="252651" y="41434"/>
                  <a:pt x="241637" y="38100"/>
                  <a:pt x="230326" y="38100"/>
                </a:cubicBezTo>
                <a:lnTo>
                  <a:pt x="188416" y="38100"/>
                </a:lnTo>
                <a:cubicBezTo>
                  <a:pt x="187762" y="38100"/>
                  <a:pt x="187047" y="38100"/>
                  <a:pt x="186392" y="38160"/>
                </a:cubicBezTo>
                <a:cubicBezTo>
                  <a:pt x="176332" y="38695"/>
                  <a:pt x="166866" y="43220"/>
                  <a:pt x="160080" y="50721"/>
                </a:cubicBezTo>
                <a:close/>
                <a:moveTo>
                  <a:pt x="69413" y="108764"/>
                </a:moveTo>
                <a:lnTo>
                  <a:pt x="132993" y="38100"/>
                </a:lnTo>
                <a:lnTo>
                  <a:pt x="109418" y="38100"/>
                </a:lnTo>
                <a:cubicBezTo>
                  <a:pt x="94238" y="38100"/>
                  <a:pt x="79712" y="44113"/>
                  <a:pt x="68997" y="54828"/>
                </a:cubicBezTo>
                <a:lnTo>
                  <a:pt x="66675" y="57150"/>
                </a:lnTo>
                <a:lnTo>
                  <a:pt x="0" y="19050"/>
                </a:lnTo>
                <a:lnTo>
                  <a:pt x="0" y="190500"/>
                </a:lnTo>
                <a:lnTo>
                  <a:pt x="93107" y="268069"/>
                </a:lnTo>
                <a:cubicBezTo>
                  <a:pt x="106799" y="279499"/>
                  <a:pt x="124063" y="285750"/>
                  <a:pt x="141863" y="285750"/>
                </a:cubicBezTo>
                <a:lnTo>
                  <a:pt x="151209" y="285750"/>
                </a:lnTo>
                <a:lnTo>
                  <a:pt x="147042" y="281583"/>
                </a:lnTo>
                <a:cubicBezTo>
                  <a:pt x="141446" y="275987"/>
                  <a:pt x="141446" y="266938"/>
                  <a:pt x="147042" y="261402"/>
                </a:cubicBezTo>
                <a:cubicBezTo>
                  <a:pt x="152638" y="255865"/>
                  <a:pt x="161687" y="255806"/>
                  <a:pt x="167223" y="261402"/>
                </a:cubicBezTo>
                <a:lnTo>
                  <a:pt x="191631" y="285810"/>
                </a:lnTo>
                <a:lnTo>
                  <a:pt x="196989" y="285810"/>
                </a:lnTo>
                <a:cubicBezTo>
                  <a:pt x="208359" y="285810"/>
                  <a:pt x="219492" y="283250"/>
                  <a:pt x="229612" y="278487"/>
                </a:cubicBezTo>
                <a:lnTo>
                  <a:pt x="213717" y="262533"/>
                </a:lnTo>
                <a:cubicBezTo>
                  <a:pt x="208121" y="256937"/>
                  <a:pt x="208121" y="247888"/>
                  <a:pt x="213717" y="242352"/>
                </a:cubicBezTo>
                <a:cubicBezTo>
                  <a:pt x="219313" y="236815"/>
                  <a:pt x="228362" y="236756"/>
                  <a:pt x="233898" y="242352"/>
                </a:cubicBezTo>
                <a:lnTo>
                  <a:pt x="252948" y="261402"/>
                </a:lnTo>
                <a:lnTo>
                  <a:pt x="263366" y="250984"/>
                </a:lnTo>
                <a:cubicBezTo>
                  <a:pt x="268665" y="245685"/>
                  <a:pt x="270212" y="238006"/>
                  <a:pt x="267891" y="231279"/>
                </a:cubicBezTo>
                <a:lnTo>
                  <a:pt x="185797" y="149840"/>
                </a:lnTo>
                <a:lnTo>
                  <a:pt x="176927" y="158710"/>
                </a:lnTo>
                <a:cubicBezTo>
                  <a:pt x="147578" y="188059"/>
                  <a:pt x="100072" y="188059"/>
                  <a:pt x="70723" y="158710"/>
                </a:cubicBezTo>
                <a:cubicBezTo>
                  <a:pt x="57031" y="145018"/>
                  <a:pt x="56495" y="123051"/>
                  <a:pt x="69413" y="108704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16" name="Text 13"/>
          <p:cNvSpPr/>
          <p:nvPr/>
        </p:nvSpPr>
        <p:spPr>
          <a:xfrm>
            <a:off x="7035800" y="6765925"/>
            <a:ext cx="2184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开源协作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061200" y="7273925"/>
            <a:ext cx="213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共建共享的社区精神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9867900" y="5440875"/>
            <a:ext cx="2650067" cy="2446867"/>
          </a:xfrm>
          <a:custGeom>
            <a:avLst/>
            <a:gdLst/>
            <a:ahLst/>
            <a:cxnLst/>
            <a:rect l="l" t="t" r="r" b="b"/>
            <a:pathLst>
              <a:path w="2650067" h="2446867">
                <a:moveTo>
                  <a:pt x="152391" y="0"/>
                </a:moveTo>
                <a:lnTo>
                  <a:pt x="2497676" y="0"/>
                </a:lnTo>
                <a:cubicBezTo>
                  <a:pt x="2581839" y="0"/>
                  <a:pt x="2650067" y="68228"/>
                  <a:pt x="2650067" y="152391"/>
                </a:cubicBezTo>
                <a:lnTo>
                  <a:pt x="2650067" y="2294476"/>
                </a:lnTo>
                <a:cubicBezTo>
                  <a:pt x="2650067" y="2378639"/>
                  <a:pt x="2581839" y="2446867"/>
                  <a:pt x="2497676" y="2446867"/>
                </a:cubicBezTo>
                <a:lnTo>
                  <a:pt x="152391" y="2446867"/>
                </a:lnTo>
                <a:cubicBezTo>
                  <a:pt x="68228" y="2446867"/>
                  <a:pt x="0" y="2378639"/>
                  <a:pt x="0" y="2294476"/>
                </a:cubicBezTo>
                <a:lnTo>
                  <a:pt x="0" y="152391"/>
                </a:lnTo>
                <a:cubicBezTo>
                  <a:pt x="0" y="68284"/>
                  <a:pt x="68284" y="0"/>
                  <a:pt x="152391" y="0"/>
                </a:cubicBezTo>
                <a:close/>
              </a:path>
            </a:pathLst>
          </a:custGeom>
          <a:solidFill>
            <a:srgbClr val="E9D8A6">
              <a:alpha val="30196"/>
            </a:srgbClr>
          </a:solidFill>
          <a:ln w="8467">
            <a:solidFill>
              <a:srgbClr val="E9D8A6">
                <a:alpha val="50196"/>
              </a:srgbClr>
            </a:solidFill>
            <a:prstDash val="solid"/>
          </a:ln>
        </p:spPr>
      </p:sp>
      <p:sp>
        <p:nvSpPr>
          <p:cNvPr id="19" name="Shape 16"/>
          <p:cNvSpPr/>
          <p:nvPr/>
        </p:nvSpPr>
        <p:spPr>
          <a:xfrm>
            <a:off x="10786534" y="5749925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0" name="Shape 17"/>
          <p:cNvSpPr/>
          <p:nvPr/>
        </p:nvSpPr>
        <p:spPr>
          <a:xfrm>
            <a:off x="11040534" y="6003925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190500"/>
                </a:moveTo>
                <a:lnTo>
                  <a:pt x="14585" y="190500"/>
                </a:lnTo>
                <a:cubicBezTo>
                  <a:pt x="-238" y="190500"/>
                  <a:pt x="-9346" y="174367"/>
                  <a:pt x="-1726" y="161627"/>
                </a:cubicBezTo>
                <a:lnTo>
                  <a:pt x="29766" y="109121"/>
                </a:lnTo>
                <a:cubicBezTo>
                  <a:pt x="34945" y="100489"/>
                  <a:pt x="44232" y="95250"/>
                  <a:pt x="54293" y="95250"/>
                </a:cubicBezTo>
                <a:lnTo>
                  <a:pt x="110847" y="95250"/>
                </a:lnTo>
                <a:cubicBezTo>
                  <a:pt x="156150" y="18514"/>
                  <a:pt x="223718" y="14645"/>
                  <a:pt x="268903" y="21253"/>
                </a:cubicBezTo>
                <a:cubicBezTo>
                  <a:pt x="276523" y="22384"/>
                  <a:pt x="282476" y="28337"/>
                  <a:pt x="283547" y="35897"/>
                </a:cubicBezTo>
                <a:cubicBezTo>
                  <a:pt x="290155" y="81082"/>
                  <a:pt x="286286" y="148650"/>
                  <a:pt x="209550" y="193953"/>
                </a:cubicBezTo>
                <a:lnTo>
                  <a:pt x="209550" y="250508"/>
                </a:lnTo>
                <a:cubicBezTo>
                  <a:pt x="209550" y="260568"/>
                  <a:pt x="204311" y="269855"/>
                  <a:pt x="195679" y="275034"/>
                </a:cubicBezTo>
                <a:lnTo>
                  <a:pt x="143173" y="306526"/>
                </a:lnTo>
                <a:cubicBezTo>
                  <a:pt x="130493" y="314146"/>
                  <a:pt x="114300" y="304979"/>
                  <a:pt x="114300" y="290215"/>
                </a:cubicBezTo>
                <a:lnTo>
                  <a:pt x="114300" y="228600"/>
                </a:lnTo>
                <a:cubicBezTo>
                  <a:pt x="114300" y="207585"/>
                  <a:pt x="97215" y="190500"/>
                  <a:pt x="76200" y="190500"/>
                </a:cubicBezTo>
                <a:lnTo>
                  <a:pt x="76140" y="190500"/>
                </a:lnTo>
                <a:close/>
                <a:moveTo>
                  <a:pt x="238125" y="95250"/>
                </a:moveTo>
                <a:cubicBezTo>
                  <a:pt x="238125" y="79479"/>
                  <a:pt x="225321" y="66675"/>
                  <a:pt x="209550" y="66675"/>
                </a:cubicBezTo>
                <a:cubicBezTo>
                  <a:pt x="193779" y="66675"/>
                  <a:pt x="180975" y="79479"/>
                  <a:pt x="180975" y="95250"/>
                </a:cubicBezTo>
                <a:cubicBezTo>
                  <a:pt x="180975" y="111021"/>
                  <a:pt x="193779" y="123825"/>
                  <a:pt x="209550" y="123825"/>
                </a:cubicBezTo>
                <a:cubicBezTo>
                  <a:pt x="225321" y="123825"/>
                  <a:pt x="238125" y="111021"/>
                  <a:pt x="238125" y="9525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21" name="Text 18"/>
          <p:cNvSpPr/>
          <p:nvPr/>
        </p:nvSpPr>
        <p:spPr>
          <a:xfrm>
            <a:off x="10100734" y="6765925"/>
            <a:ext cx="2184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持续创新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0126134" y="7273925"/>
            <a:ext cx="2133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推动生态繁荣发展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6023" y="506023"/>
            <a:ext cx="607228" cy="607228"/>
          </a:xfrm>
          <a:custGeom>
            <a:avLst/>
            <a:gdLst/>
            <a:ahLst/>
            <a:cxnLst/>
            <a:rect l="l" t="t" r="r" b="b"/>
            <a:pathLst>
              <a:path w="607228" h="607228">
                <a:moveTo>
                  <a:pt x="101207" y="0"/>
                </a:moveTo>
                <a:lnTo>
                  <a:pt x="506021" y="0"/>
                </a:lnTo>
                <a:cubicBezTo>
                  <a:pt x="561879" y="0"/>
                  <a:pt x="607228" y="45349"/>
                  <a:pt x="607228" y="101207"/>
                </a:cubicBezTo>
                <a:lnTo>
                  <a:pt x="607228" y="506021"/>
                </a:lnTo>
                <a:cubicBezTo>
                  <a:pt x="607228" y="561879"/>
                  <a:pt x="561879" y="607228"/>
                  <a:pt x="506021" y="607228"/>
                </a:cubicBezTo>
                <a:lnTo>
                  <a:pt x="101207" y="607228"/>
                </a:lnTo>
                <a:cubicBezTo>
                  <a:pt x="45349" y="607228"/>
                  <a:pt x="0" y="561879"/>
                  <a:pt x="0" y="506021"/>
                </a:cubicBezTo>
                <a:lnTo>
                  <a:pt x="0" y="101207"/>
                </a:lnTo>
                <a:cubicBezTo>
                  <a:pt x="0" y="45349"/>
                  <a:pt x="45349" y="0"/>
                  <a:pt x="10120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695782" y="657830"/>
            <a:ext cx="227711" cy="303614"/>
          </a:xfrm>
          <a:custGeom>
            <a:avLst/>
            <a:gdLst/>
            <a:ahLst/>
            <a:cxnLst/>
            <a:rect l="l" t="t" r="r" b="b"/>
            <a:pathLst>
              <a:path w="227711" h="303614">
                <a:moveTo>
                  <a:pt x="173689" y="227711"/>
                </a:moveTo>
                <a:cubicBezTo>
                  <a:pt x="178017" y="214487"/>
                  <a:pt x="186675" y="202508"/>
                  <a:pt x="196460" y="192190"/>
                </a:cubicBezTo>
                <a:cubicBezTo>
                  <a:pt x="215851" y="171791"/>
                  <a:pt x="227711" y="144217"/>
                  <a:pt x="227711" y="113855"/>
                </a:cubicBezTo>
                <a:cubicBezTo>
                  <a:pt x="227711" y="50998"/>
                  <a:pt x="176713" y="0"/>
                  <a:pt x="113855" y="0"/>
                </a:cubicBezTo>
                <a:cubicBezTo>
                  <a:pt x="50998" y="0"/>
                  <a:pt x="0" y="50998"/>
                  <a:pt x="0" y="113855"/>
                </a:cubicBezTo>
                <a:cubicBezTo>
                  <a:pt x="0" y="144217"/>
                  <a:pt x="11860" y="171791"/>
                  <a:pt x="31251" y="192190"/>
                </a:cubicBezTo>
                <a:cubicBezTo>
                  <a:pt x="41035" y="202508"/>
                  <a:pt x="49752" y="214487"/>
                  <a:pt x="54022" y="227711"/>
                </a:cubicBezTo>
                <a:lnTo>
                  <a:pt x="173629" y="227711"/>
                </a:lnTo>
                <a:close/>
                <a:moveTo>
                  <a:pt x="170783" y="256174"/>
                </a:moveTo>
                <a:lnTo>
                  <a:pt x="56928" y="256174"/>
                </a:lnTo>
                <a:lnTo>
                  <a:pt x="56928" y="265662"/>
                </a:lnTo>
                <a:cubicBezTo>
                  <a:pt x="56928" y="291873"/>
                  <a:pt x="78157" y="313102"/>
                  <a:pt x="104367" y="313102"/>
                </a:cubicBezTo>
                <a:lnTo>
                  <a:pt x="123343" y="313102"/>
                </a:lnTo>
                <a:cubicBezTo>
                  <a:pt x="149554" y="313102"/>
                  <a:pt x="170783" y="291873"/>
                  <a:pt x="170783" y="265662"/>
                </a:cubicBezTo>
                <a:lnTo>
                  <a:pt x="170783" y="256174"/>
                </a:lnTo>
                <a:close/>
                <a:moveTo>
                  <a:pt x="109111" y="66416"/>
                </a:moveTo>
                <a:cubicBezTo>
                  <a:pt x="85510" y="66416"/>
                  <a:pt x="66416" y="85510"/>
                  <a:pt x="66416" y="109111"/>
                </a:cubicBezTo>
                <a:cubicBezTo>
                  <a:pt x="66416" y="116998"/>
                  <a:pt x="60071" y="123343"/>
                  <a:pt x="52184" y="123343"/>
                </a:cubicBezTo>
                <a:cubicBezTo>
                  <a:pt x="44297" y="123343"/>
                  <a:pt x="37952" y="116998"/>
                  <a:pt x="37952" y="109111"/>
                </a:cubicBezTo>
                <a:cubicBezTo>
                  <a:pt x="37952" y="69796"/>
                  <a:pt x="69796" y="37952"/>
                  <a:pt x="109111" y="37952"/>
                </a:cubicBezTo>
                <a:cubicBezTo>
                  <a:pt x="116998" y="37952"/>
                  <a:pt x="123343" y="44297"/>
                  <a:pt x="123343" y="52184"/>
                </a:cubicBezTo>
                <a:cubicBezTo>
                  <a:pt x="123343" y="60071"/>
                  <a:pt x="116998" y="66416"/>
                  <a:pt x="109111" y="66416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265058" y="657830"/>
            <a:ext cx="2643972" cy="3036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b="1" kern="0" spc="8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PROJECT BACKGROUND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6023" y="1265058"/>
            <a:ext cx="15547567" cy="607228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78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项目背景与意义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6023" y="2024093"/>
            <a:ext cx="1214456" cy="50602"/>
          </a:xfrm>
          <a:custGeom>
            <a:avLst/>
            <a:gdLst/>
            <a:ahLst/>
            <a:cxnLst/>
            <a:rect l="l" t="t" r="r" b="b"/>
            <a:pathLst>
              <a:path w="1214456" h="50602">
                <a:moveTo>
                  <a:pt x="0" y="0"/>
                </a:moveTo>
                <a:lnTo>
                  <a:pt x="1214456" y="0"/>
                </a:lnTo>
                <a:lnTo>
                  <a:pt x="1214456" y="50602"/>
                </a:lnTo>
                <a:lnTo>
                  <a:pt x="0" y="50602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510240" y="2281322"/>
            <a:ext cx="4904210" cy="4613246"/>
          </a:xfrm>
          <a:custGeom>
            <a:avLst/>
            <a:gdLst/>
            <a:ahLst/>
            <a:cxnLst/>
            <a:rect l="l" t="t" r="r" b="b"/>
            <a:pathLst>
              <a:path w="4904210" h="4613246">
                <a:moveTo>
                  <a:pt x="151822" y="0"/>
                </a:moveTo>
                <a:lnTo>
                  <a:pt x="4752388" y="0"/>
                </a:lnTo>
                <a:cubicBezTo>
                  <a:pt x="4836237" y="0"/>
                  <a:pt x="4904210" y="67973"/>
                  <a:pt x="4904210" y="151822"/>
                </a:cubicBezTo>
                <a:lnTo>
                  <a:pt x="4904210" y="4461424"/>
                </a:lnTo>
                <a:cubicBezTo>
                  <a:pt x="4904210" y="4545273"/>
                  <a:pt x="4836237" y="4613246"/>
                  <a:pt x="4752388" y="4613246"/>
                </a:cubicBezTo>
                <a:lnTo>
                  <a:pt x="151822" y="4613246"/>
                </a:lnTo>
                <a:cubicBezTo>
                  <a:pt x="67973" y="4613246"/>
                  <a:pt x="0" y="4545273"/>
                  <a:pt x="0" y="4461424"/>
                </a:cubicBezTo>
                <a:lnTo>
                  <a:pt x="0" y="151822"/>
                </a:lnTo>
                <a:cubicBezTo>
                  <a:pt x="0" y="68029"/>
                  <a:pt x="68029" y="0"/>
                  <a:pt x="151822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67469" y="2538551"/>
            <a:ext cx="708433" cy="708433"/>
          </a:xfrm>
          <a:custGeom>
            <a:avLst/>
            <a:gdLst/>
            <a:ahLst/>
            <a:cxnLst/>
            <a:rect l="l" t="t" r="r" b="b"/>
            <a:pathLst>
              <a:path w="708433" h="708433">
                <a:moveTo>
                  <a:pt x="354216" y="0"/>
                </a:moveTo>
                <a:lnTo>
                  <a:pt x="354216" y="0"/>
                </a:lnTo>
                <a:cubicBezTo>
                  <a:pt x="549714" y="0"/>
                  <a:pt x="708433" y="158719"/>
                  <a:pt x="708433" y="354216"/>
                </a:cubicBezTo>
                <a:lnTo>
                  <a:pt x="708433" y="354216"/>
                </a:lnTo>
                <a:cubicBezTo>
                  <a:pt x="708433" y="549714"/>
                  <a:pt x="549714" y="708433"/>
                  <a:pt x="354216" y="708433"/>
                </a:cubicBezTo>
                <a:lnTo>
                  <a:pt x="354216" y="708433"/>
                </a:lnTo>
                <a:cubicBezTo>
                  <a:pt x="158719" y="708433"/>
                  <a:pt x="0" y="549714"/>
                  <a:pt x="0" y="354216"/>
                </a:cubicBezTo>
                <a:lnTo>
                  <a:pt x="0" y="354216"/>
                </a:lnTo>
                <a:cubicBezTo>
                  <a:pt x="0" y="158719"/>
                  <a:pt x="158719" y="0"/>
                  <a:pt x="354216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969878" y="2740961"/>
            <a:ext cx="303614" cy="303614"/>
          </a:xfrm>
          <a:custGeom>
            <a:avLst/>
            <a:gdLst/>
            <a:ahLst/>
            <a:cxnLst/>
            <a:rect l="l" t="t" r="r" b="b"/>
            <a:pathLst>
              <a:path w="303614" h="303614">
                <a:moveTo>
                  <a:pt x="208675" y="166039"/>
                </a:moveTo>
                <a:lnTo>
                  <a:pt x="95472" y="166039"/>
                </a:lnTo>
                <a:cubicBezTo>
                  <a:pt x="97192" y="204287"/>
                  <a:pt x="105672" y="239511"/>
                  <a:pt x="117710" y="265306"/>
                </a:cubicBezTo>
                <a:cubicBezTo>
                  <a:pt x="124470" y="279835"/>
                  <a:pt x="131764" y="290094"/>
                  <a:pt x="138524" y="296379"/>
                </a:cubicBezTo>
                <a:cubicBezTo>
                  <a:pt x="145165" y="302606"/>
                  <a:pt x="149732" y="303614"/>
                  <a:pt x="152104" y="303614"/>
                </a:cubicBezTo>
                <a:cubicBezTo>
                  <a:pt x="154475" y="303614"/>
                  <a:pt x="159042" y="302606"/>
                  <a:pt x="165683" y="296379"/>
                </a:cubicBezTo>
                <a:cubicBezTo>
                  <a:pt x="172443" y="290094"/>
                  <a:pt x="179737" y="279776"/>
                  <a:pt x="186497" y="265306"/>
                </a:cubicBezTo>
                <a:cubicBezTo>
                  <a:pt x="198535" y="239511"/>
                  <a:pt x="207015" y="204287"/>
                  <a:pt x="208735" y="166039"/>
                </a:cubicBezTo>
                <a:close/>
                <a:moveTo>
                  <a:pt x="95413" y="137575"/>
                </a:moveTo>
                <a:lnTo>
                  <a:pt x="208616" y="137575"/>
                </a:lnTo>
                <a:cubicBezTo>
                  <a:pt x="206956" y="99327"/>
                  <a:pt x="198476" y="64103"/>
                  <a:pt x="186438" y="38308"/>
                </a:cubicBezTo>
                <a:cubicBezTo>
                  <a:pt x="179678" y="23838"/>
                  <a:pt x="172384" y="13520"/>
                  <a:pt x="165624" y="7235"/>
                </a:cubicBezTo>
                <a:cubicBezTo>
                  <a:pt x="158982" y="1008"/>
                  <a:pt x="154416" y="0"/>
                  <a:pt x="152044" y="0"/>
                </a:cubicBezTo>
                <a:cubicBezTo>
                  <a:pt x="149672" y="0"/>
                  <a:pt x="145106" y="1008"/>
                  <a:pt x="138465" y="7235"/>
                </a:cubicBezTo>
                <a:cubicBezTo>
                  <a:pt x="131704" y="13520"/>
                  <a:pt x="124411" y="23838"/>
                  <a:pt x="117650" y="38308"/>
                </a:cubicBezTo>
                <a:cubicBezTo>
                  <a:pt x="105613" y="64103"/>
                  <a:pt x="97133" y="99327"/>
                  <a:pt x="95413" y="137575"/>
                </a:cubicBezTo>
                <a:close/>
                <a:moveTo>
                  <a:pt x="66949" y="137575"/>
                </a:moveTo>
                <a:cubicBezTo>
                  <a:pt x="69025" y="86815"/>
                  <a:pt x="82130" y="39671"/>
                  <a:pt x="101284" y="8717"/>
                </a:cubicBezTo>
                <a:cubicBezTo>
                  <a:pt x="46669" y="28049"/>
                  <a:pt x="6464" y="77801"/>
                  <a:pt x="889" y="137575"/>
                </a:cubicBezTo>
                <a:lnTo>
                  <a:pt x="66949" y="137575"/>
                </a:lnTo>
                <a:close/>
                <a:moveTo>
                  <a:pt x="889" y="166039"/>
                </a:moveTo>
                <a:cubicBezTo>
                  <a:pt x="6464" y="225813"/>
                  <a:pt x="46669" y="275565"/>
                  <a:pt x="101284" y="294897"/>
                </a:cubicBezTo>
                <a:cubicBezTo>
                  <a:pt x="82130" y="263943"/>
                  <a:pt x="69025" y="216799"/>
                  <a:pt x="66949" y="166039"/>
                </a:cubicBezTo>
                <a:lnTo>
                  <a:pt x="889" y="166039"/>
                </a:lnTo>
                <a:close/>
                <a:moveTo>
                  <a:pt x="237139" y="166039"/>
                </a:moveTo>
                <a:cubicBezTo>
                  <a:pt x="235064" y="216799"/>
                  <a:pt x="221958" y="263943"/>
                  <a:pt x="202805" y="294897"/>
                </a:cubicBezTo>
                <a:cubicBezTo>
                  <a:pt x="257420" y="275506"/>
                  <a:pt x="297625" y="225813"/>
                  <a:pt x="303199" y="166039"/>
                </a:cubicBezTo>
                <a:lnTo>
                  <a:pt x="237139" y="166039"/>
                </a:lnTo>
                <a:close/>
                <a:moveTo>
                  <a:pt x="303199" y="137575"/>
                </a:moveTo>
                <a:cubicBezTo>
                  <a:pt x="297625" y="77801"/>
                  <a:pt x="257420" y="28049"/>
                  <a:pt x="202805" y="8717"/>
                </a:cubicBezTo>
                <a:cubicBezTo>
                  <a:pt x="221958" y="39671"/>
                  <a:pt x="235064" y="86815"/>
                  <a:pt x="237139" y="137575"/>
                </a:cubicBezTo>
                <a:lnTo>
                  <a:pt x="303199" y="137575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627708" y="2690358"/>
            <a:ext cx="1606624" cy="4048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9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开源生态现状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67469" y="3449394"/>
            <a:ext cx="4490957" cy="98674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9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开源软件项目激增</a:t>
            </a:r>
            <a:r>
              <a:rPr lang="en-US" sz="159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社区规模庞大, 协作产生海量数据。无数开发者每日提交代码、评审PR、报告Issue。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67469" y="4587946"/>
            <a:ext cx="4389753" cy="1290360"/>
          </a:xfrm>
          <a:custGeom>
            <a:avLst/>
            <a:gdLst/>
            <a:ahLst/>
            <a:cxnLst/>
            <a:rect l="l" t="t" r="r" b="b"/>
            <a:pathLst>
              <a:path w="4389753" h="1290360">
                <a:moveTo>
                  <a:pt x="101203" y="0"/>
                </a:moveTo>
                <a:lnTo>
                  <a:pt x="4288550" y="0"/>
                </a:lnTo>
                <a:cubicBezTo>
                  <a:pt x="4344442" y="0"/>
                  <a:pt x="4389753" y="45310"/>
                  <a:pt x="4389753" y="101203"/>
                </a:cubicBezTo>
                <a:lnTo>
                  <a:pt x="4389753" y="1189157"/>
                </a:lnTo>
                <a:cubicBezTo>
                  <a:pt x="4389753" y="1245049"/>
                  <a:pt x="4344442" y="1290360"/>
                  <a:pt x="4288550" y="1290360"/>
                </a:cubicBezTo>
                <a:lnTo>
                  <a:pt x="101203" y="1290360"/>
                </a:lnTo>
                <a:cubicBezTo>
                  <a:pt x="45310" y="1290360"/>
                  <a:pt x="0" y="1245049"/>
                  <a:pt x="0" y="1189157"/>
                </a:cubicBezTo>
                <a:lnTo>
                  <a:pt x="0" y="101203"/>
                </a:lnTo>
                <a:cubicBezTo>
                  <a:pt x="0" y="45310"/>
                  <a:pt x="45310" y="0"/>
                  <a:pt x="10120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3" name="Text 11"/>
          <p:cNvSpPr/>
          <p:nvPr/>
        </p:nvSpPr>
        <p:spPr>
          <a:xfrm>
            <a:off x="919276" y="4739753"/>
            <a:ext cx="4187343" cy="98674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9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开放协作过程积累了</a:t>
            </a:r>
            <a:r>
              <a:rPr lang="en-US" sz="1595" dirty="0">
                <a:solidFill>
                  <a:srgbClr val="E9D8A6"/>
                </a:solidFill>
                <a:highlight>
                  <a:srgbClr val="E9D8A6">
                    <a:alpha val="3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极具价值的行为数据 </a:t>
            </a:r>
            <a:r>
              <a:rPr lang="en-US" sz="159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如何从中提炼洞见, 保障社区健康发展成为一大挑战。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92770" y="6080715"/>
            <a:ext cx="202409" cy="202409"/>
          </a:xfrm>
          <a:custGeom>
            <a:avLst/>
            <a:gdLst/>
            <a:ahLst/>
            <a:cxnLst/>
            <a:rect l="l" t="t" r="r" b="b"/>
            <a:pathLst>
              <a:path w="202409" h="202409">
                <a:moveTo>
                  <a:pt x="25301" y="25301"/>
                </a:moveTo>
                <a:cubicBezTo>
                  <a:pt x="25301" y="18304"/>
                  <a:pt x="19648" y="12651"/>
                  <a:pt x="12651" y="12651"/>
                </a:cubicBezTo>
                <a:cubicBezTo>
                  <a:pt x="5653" y="12651"/>
                  <a:pt x="0" y="18304"/>
                  <a:pt x="0" y="25301"/>
                </a:cubicBezTo>
                <a:lnTo>
                  <a:pt x="0" y="158132"/>
                </a:lnTo>
                <a:cubicBezTo>
                  <a:pt x="0" y="175606"/>
                  <a:pt x="14153" y="189759"/>
                  <a:pt x="31626" y="189759"/>
                </a:cubicBezTo>
                <a:lnTo>
                  <a:pt x="189759" y="189759"/>
                </a:lnTo>
                <a:cubicBezTo>
                  <a:pt x="196756" y="189759"/>
                  <a:pt x="202409" y="184106"/>
                  <a:pt x="202409" y="177108"/>
                </a:cubicBezTo>
                <a:cubicBezTo>
                  <a:pt x="202409" y="170111"/>
                  <a:pt x="196756" y="164458"/>
                  <a:pt x="189759" y="164458"/>
                </a:cubicBezTo>
                <a:lnTo>
                  <a:pt x="31626" y="164458"/>
                </a:lnTo>
                <a:cubicBezTo>
                  <a:pt x="28148" y="164458"/>
                  <a:pt x="25301" y="161611"/>
                  <a:pt x="25301" y="158132"/>
                </a:cubicBezTo>
                <a:lnTo>
                  <a:pt x="25301" y="25301"/>
                </a:lnTo>
                <a:close/>
                <a:moveTo>
                  <a:pt x="186043" y="59537"/>
                </a:moveTo>
                <a:cubicBezTo>
                  <a:pt x="190984" y="54595"/>
                  <a:pt x="190984" y="46570"/>
                  <a:pt x="186043" y="41628"/>
                </a:cubicBezTo>
                <a:cubicBezTo>
                  <a:pt x="181101" y="36687"/>
                  <a:pt x="173076" y="36687"/>
                  <a:pt x="168134" y="41628"/>
                </a:cubicBezTo>
                <a:lnTo>
                  <a:pt x="126506" y="83296"/>
                </a:lnTo>
                <a:lnTo>
                  <a:pt x="103814" y="60644"/>
                </a:lnTo>
                <a:cubicBezTo>
                  <a:pt x="98872" y="55702"/>
                  <a:pt x="90847" y="55702"/>
                  <a:pt x="85905" y="60644"/>
                </a:cubicBezTo>
                <a:lnTo>
                  <a:pt x="47954" y="98595"/>
                </a:lnTo>
                <a:cubicBezTo>
                  <a:pt x="43012" y="103537"/>
                  <a:pt x="43012" y="111562"/>
                  <a:pt x="47954" y="116504"/>
                </a:cubicBezTo>
                <a:cubicBezTo>
                  <a:pt x="52895" y="121446"/>
                  <a:pt x="60920" y="121446"/>
                  <a:pt x="65862" y="116504"/>
                </a:cubicBezTo>
                <a:lnTo>
                  <a:pt x="94879" y="87487"/>
                </a:lnTo>
                <a:lnTo>
                  <a:pt x="117571" y="110179"/>
                </a:lnTo>
                <a:cubicBezTo>
                  <a:pt x="122513" y="115120"/>
                  <a:pt x="130538" y="115120"/>
                  <a:pt x="135480" y="110179"/>
                </a:cubicBezTo>
                <a:lnTo>
                  <a:pt x="186082" y="59576"/>
                </a:lnTo>
                <a:close/>
              </a:path>
            </a:pathLst>
          </a:custGeom>
          <a:solidFill>
            <a:srgbClr val="0A9396"/>
          </a:solidFill>
        </p:spPr>
      </p:sp>
      <p:sp>
        <p:nvSpPr>
          <p:cNvPr id="15" name="Text 13"/>
          <p:cNvSpPr/>
          <p:nvPr/>
        </p:nvSpPr>
        <p:spPr>
          <a:xfrm>
            <a:off x="1121685" y="6030113"/>
            <a:ext cx="1809033" cy="3036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数据来源: arxiv.org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677213" y="2281322"/>
            <a:ext cx="4904210" cy="4613246"/>
          </a:xfrm>
          <a:custGeom>
            <a:avLst/>
            <a:gdLst/>
            <a:ahLst/>
            <a:cxnLst/>
            <a:rect l="l" t="t" r="r" b="b"/>
            <a:pathLst>
              <a:path w="4904210" h="4613246">
                <a:moveTo>
                  <a:pt x="151822" y="0"/>
                </a:moveTo>
                <a:lnTo>
                  <a:pt x="4752388" y="0"/>
                </a:lnTo>
                <a:cubicBezTo>
                  <a:pt x="4836237" y="0"/>
                  <a:pt x="4904210" y="67973"/>
                  <a:pt x="4904210" y="151822"/>
                </a:cubicBezTo>
                <a:lnTo>
                  <a:pt x="4904210" y="4461424"/>
                </a:lnTo>
                <a:cubicBezTo>
                  <a:pt x="4904210" y="4545273"/>
                  <a:pt x="4836237" y="4613246"/>
                  <a:pt x="4752388" y="4613246"/>
                </a:cubicBezTo>
                <a:lnTo>
                  <a:pt x="151822" y="4613246"/>
                </a:lnTo>
                <a:cubicBezTo>
                  <a:pt x="67973" y="4613246"/>
                  <a:pt x="0" y="4545273"/>
                  <a:pt x="0" y="4461424"/>
                </a:cubicBezTo>
                <a:lnTo>
                  <a:pt x="0" y="151822"/>
                </a:lnTo>
                <a:cubicBezTo>
                  <a:pt x="0" y="68029"/>
                  <a:pt x="68029" y="0"/>
                  <a:pt x="151822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5934442" y="2538551"/>
            <a:ext cx="708433" cy="708433"/>
          </a:xfrm>
          <a:custGeom>
            <a:avLst/>
            <a:gdLst/>
            <a:ahLst/>
            <a:cxnLst/>
            <a:rect l="l" t="t" r="r" b="b"/>
            <a:pathLst>
              <a:path w="708433" h="708433">
                <a:moveTo>
                  <a:pt x="354216" y="0"/>
                </a:moveTo>
                <a:lnTo>
                  <a:pt x="354216" y="0"/>
                </a:lnTo>
                <a:cubicBezTo>
                  <a:pt x="549714" y="0"/>
                  <a:pt x="708433" y="158719"/>
                  <a:pt x="708433" y="354216"/>
                </a:cubicBezTo>
                <a:lnTo>
                  <a:pt x="708433" y="354216"/>
                </a:lnTo>
                <a:cubicBezTo>
                  <a:pt x="708433" y="549714"/>
                  <a:pt x="549714" y="708433"/>
                  <a:pt x="354216" y="708433"/>
                </a:cubicBezTo>
                <a:lnTo>
                  <a:pt x="354216" y="708433"/>
                </a:lnTo>
                <a:cubicBezTo>
                  <a:pt x="158719" y="708433"/>
                  <a:pt x="0" y="549714"/>
                  <a:pt x="0" y="354216"/>
                </a:cubicBezTo>
                <a:lnTo>
                  <a:pt x="0" y="354216"/>
                </a:lnTo>
                <a:cubicBezTo>
                  <a:pt x="0" y="158719"/>
                  <a:pt x="158719" y="0"/>
                  <a:pt x="354216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18" name="Shape 16"/>
          <p:cNvSpPr/>
          <p:nvPr/>
        </p:nvSpPr>
        <p:spPr>
          <a:xfrm>
            <a:off x="6136851" y="2740961"/>
            <a:ext cx="303614" cy="303614"/>
          </a:xfrm>
          <a:custGeom>
            <a:avLst/>
            <a:gdLst/>
            <a:ahLst/>
            <a:cxnLst/>
            <a:rect l="l" t="t" r="r" b="b"/>
            <a:pathLst>
              <a:path w="303614" h="303614">
                <a:moveTo>
                  <a:pt x="151807" y="0"/>
                </a:moveTo>
                <a:cubicBezTo>
                  <a:pt x="160524" y="0"/>
                  <a:pt x="168529" y="4803"/>
                  <a:pt x="172680" y="12453"/>
                </a:cubicBezTo>
                <a:lnTo>
                  <a:pt x="300768" y="249651"/>
                </a:lnTo>
                <a:cubicBezTo>
                  <a:pt x="304741" y="257005"/>
                  <a:pt x="304563" y="265899"/>
                  <a:pt x="300293" y="273075"/>
                </a:cubicBezTo>
                <a:cubicBezTo>
                  <a:pt x="296024" y="280250"/>
                  <a:pt x="288255" y="284638"/>
                  <a:pt x="279894" y="284638"/>
                </a:cubicBezTo>
                <a:lnTo>
                  <a:pt x="23720" y="284638"/>
                </a:lnTo>
                <a:cubicBezTo>
                  <a:pt x="15359" y="284638"/>
                  <a:pt x="7650" y="280250"/>
                  <a:pt x="3321" y="273075"/>
                </a:cubicBezTo>
                <a:cubicBezTo>
                  <a:pt x="-1008" y="265899"/>
                  <a:pt x="-1127" y="257005"/>
                  <a:pt x="2846" y="249651"/>
                </a:cubicBezTo>
                <a:lnTo>
                  <a:pt x="130934" y="12453"/>
                </a:lnTo>
                <a:cubicBezTo>
                  <a:pt x="135085" y="4803"/>
                  <a:pt x="143090" y="0"/>
                  <a:pt x="151807" y="0"/>
                </a:cubicBezTo>
                <a:close/>
                <a:moveTo>
                  <a:pt x="151807" y="99623"/>
                </a:moveTo>
                <a:cubicBezTo>
                  <a:pt x="143920" y="99623"/>
                  <a:pt x="137575" y="105968"/>
                  <a:pt x="137575" y="113855"/>
                </a:cubicBezTo>
                <a:lnTo>
                  <a:pt x="137575" y="180271"/>
                </a:lnTo>
                <a:cubicBezTo>
                  <a:pt x="137575" y="188158"/>
                  <a:pt x="143920" y="194503"/>
                  <a:pt x="151807" y="194503"/>
                </a:cubicBezTo>
                <a:cubicBezTo>
                  <a:pt x="159694" y="194503"/>
                  <a:pt x="166039" y="188158"/>
                  <a:pt x="166039" y="180271"/>
                </a:cubicBezTo>
                <a:lnTo>
                  <a:pt x="166039" y="113855"/>
                </a:lnTo>
                <a:cubicBezTo>
                  <a:pt x="166039" y="105968"/>
                  <a:pt x="159694" y="99623"/>
                  <a:pt x="151807" y="99623"/>
                </a:cubicBezTo>
                <a:close/>
                <a:moveTo>
                  <a:pt x="167640" y="227711"/>
                </a:moveTo>
                <a:cubicBezTo>
                  <a:pt x="168000" y="221833"/>
                  <a:pt x="165069" y="216242"/>
                  <a:pt x="160031" y="213195"/>
                </a:cubicBezTo>
                <a:cubicBezTo>
                  <a:pt x="154993" y="210147"/>
                  <a:pt x="148680" y="210147"/>
                  <a:pt x="143642" y="213195"/>
                </a:cubicBezTo>
                <a:cubicBezTo>
                  <a:pt x="138604" y="216242"/>
                  <a:pt x="135673" y="221833"/>
                  <a:pt x="136033" y="227711"/>
                </a:cubicBezTo>
                <a:cubicBezTo>
                  <a:pt x="135673" y="233588"/>
                  <a:pt x="138604" y="239179"/>
                  <a:pt x="143642" y="242226"/>
                </a:cubicBezTo>
                <a:cubicBezTo>
                  <a:pt x="148680" y="245274"/>
                  <a:pt x="154993" y="245274"/>
                  <a:pt x="160031" y="242226"/>
                </a:cubicBezTo>
                <a:cubicBezTo>
                  <a:pt x="165069" y="239179"/>
                  <a:pt x="168000" y="233588"/>
                  <a:pt x="167640" y="22771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9" name="Text 17"/>
          <p:cNvSpPr/>
          <p:nvPr/>
        </p:nvSpPr>
        <p:spPr>
          <a:xfrm>
            <a:off x="6794681" y="2690358"/>
            <a:ext cx="1846985" cy="4048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9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治理与运营痛点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5934442" y="3449394"/>
            <a:ext cx="4490957" cy="6578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9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项目维护者和企业OSPO在管理开源项目时面临</a:t>
            </a:r>
            <a:r>
              <a:rPr lang="en-US" sz="159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信息不透明、效率不高</a:t>
            </a:r>
            <a:r>
              <a:rPr lang="en-US" sz="159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等问题。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5934442" y="4259031"/>
            <a:ext cx="4389753" cy="1720479"/>
          </a:xfrm>
          <a:custGeom>
            <a:avLst/>
            <a:gdLst/>
            <a:ahLst/>
            <a:cxnLst/>
            <a:rect l="l" t="t" r="r" b="b"/>
            <a:pathLst>
              <a:path w="4389753" h="1720479">
                <a:moveTo>
                  <a:pt x="101199" y="0"/>
                </a:moveTo>
                <a:lnTo>
                  <a:pt x="4288554" y="0"/>
                </a:lnTo>
                <a:cubicBezTo>
                  <a:pt x="4344444" y="0"/>
                  <a:pt x="4389753" y="45308"/>
                  <a:pt x="4389753" y="101199"/>
                </a:cubicBezTo>
                <a:lnTo>
                  <a:pt x="4389753" y="1619281"/>
                </a:lnTo>
                <a:cubicBezTo>
                  <a:pt x="4389753" y="1675171"/>
                  <a:pt x="4344444" y="1720479"/>
                  <a:pt x="4288554" y="1720479"/>
                </a:cubicBezTo>
                <a:lnTo>
                  <a:pt x="101199" y="1720479"/>
                </a:lnTo>
                <a:cubicBezTo>
                  <a:pt x="45308" y="1720479"/>
                  <a:pt x="0" y="1675171"/>
                  <a:pt x="0" y="1619281"/>
                </a:cubicBezTo>
                <a:lnTo>
                  <a:pt x="0" y="101199"/>
                </a:lnTo>
                <a:cubicBezTo>
                  <a:pt x="0" y="45346"/>
                  <a:pt x="45346" y="0"/>
                  <a:pt x="101199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2" name="Shape 20"/>
          <p:cNvSpPr/>
          <p:nvPr/>
        </p:nvSpPr>
        <p:spPr>
          <a:xfrm>
            <a:off x="6111550" y="4461440"/>
            <a:ext cx="202409" cy="202409"/>
          </a:xfrm>
          <a:custGeom>
            <a:avLst/>
            <a:gdLst/>
            <a:ahLst/>
            <a:cxnLst/>
            <a:rect l="l" t="t" r="r" b="b"/>
            <a:pathLst>
              <a:path w="202409" h="202409">
                <a:moveTo>
                  <a:pt x="101205" y="0"/>
                </a:moveTo>
                <a:cubicBezTo>
                  <a:pt x="157061" y="0"/>
                  <a:pt x="202409" y="45348"/>
                  <a:pt x="202409" y="101205"/>
                </a:cubicBezTo>
                <a:cubicBezTo>
                  <a:pt x="202409" y="157061"/>
                  <a:pt x="157061" y="202409"/>
                  <a:pt x="101205" y="202409"/>
                </a:cubicBezTo>
                <a:cubicBezTo>
                  <a:pt x="45348" y="202409"/>
                  <a:pt x="0" y="157061"/>
                  <a:pt x="0" y="101205"/>
                </a:cubicBezTo>
                <a:cubicBezTo>
                  <a:pt x="0" y="45348"/>
                  <a:pt x="45348" y="0"/>
                  <a:pt x="101205" y="0"/>
                </a:cubicBezTo>
                <a:close/>
                <a:moveTo>
                  <a:pt x="91717" y="47440"/>
                </a:moveTo>
                <a:lnTo>
                  <a:pt x="91717" y="101205"/>
                </a:lnTo>
                <a:cubicBezTo>
                  <a:pt x="91717" y="104367"/>
                  <a:pt x="93298" y="107332"/>
                  <a:pt x="95947" y="109111"/>
                </a:cubicBezTo>
                <a:lnTo>
                  <a:pt x="133899" y="134412"/>
                </a:lnTo>
                <a:cubicBezTo>
                  <a:pt x="138247" y="137338"/>
                  <a:pt x="144138" y="136152"/>
                  <a:pt x="147063" y="131764"/>
                </a:cubicBezTo>
                <a:cubicBezTo>
                  <a:pt x="149988" y="127376"/>
                  <a:pt x="148802" y="121525"/>
                  <a:pt x="144414" y="118599"/>
                </a:cubicBezTo>
                <a:lnTo>
                  <a:pt x="110693" y="96144"/>
                </a:lnTo>
                <a:lnTo>
                  <a:pt x="110693" y="47440"/>
                </a:lnTo>
                <a:cubicBezTo>
                  <a:pt x="110693" y="42182"/>
                  <a:pt x="106463" y="37952"/>
                  <a:pt x="101205" y="37952"/>
                </a:cubicBezTo>
                <a:cubicBezTo>
                  <a:pt x="95947" y="37952"/>
                  <a:pt x="91717" y="42182"/>
                  <a:pt x="91717" y="4744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3" name="Text 21"/>
          <p:cNvSpPr/>
          <p:nvPr/>
        </p:nvSpPr>
        <p:spPr>
          <a:xfrm>
            <a:off x="6440071" y="4410838"/>
            <a:ext cx="3833521" cy="6578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9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手工统计指标费时费力, 难以及时发现问题并决策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098899" y="5220475"/>
            <a:ext cx="227711" cy="202409"/>
          </a:xfrm>
          <a:custGeom>
            <a:avLst/>
            <a:gdLst/>
            <a:ahLst/>
            <a:cxnLst/>
            <a:rect l="l" t="t" r="r" b="b"/>
            <a:pathLst>
              <a:path w="227711" h="202409">
                <a:moveTo>
                  <a:pt x="16209" y="-9844"/>
                </a:moveTo>
                <a:cubicBezTo>
                  <a:pt x="12492" y="-13560"/>
                  <a:pt x="6483" y="-13560"/>
                  <a:pt x="2807" y="-9844"/>
                </a:cubicBezTo>
                <a:cubicBezTo>
                  <a:pt x="-870" y="-6128"/>
                  <a:pt x="-909" y="-119"/>
                  <a:pt x="2767" y="3598"/>
                </a:cubicBezTo>
                <a:lnTo>
                  <a:pt x="211502" y="212332"/>
                </a:lnTo>
                <a:cubicBezTo>
                  <a:pt x="215218" y="216048"/>
                  <a:pt x="221227" y="216048"/>
                  <a:pt x="224904" y="212332"/>
                </a:cubicBezTo>
                <a:cubicBezTo>
                  <a:pt x="228580" y="208616"/>
                  <a:pt x="228620" y="202607"/>
                  <a:pt x="224904" y="198930"/>
                </a:cubicBezTo>
                <a:lnTo>
                  <a:pt x="186794" y="160821"/>
                </a:lnTo>
                <a:cubicBezTo>
                  <a:pt x="187861" y="159872"/>
                  <a:pt x="188929" y="158923"/>
                  <a:pt x="189956" y="157974"/>
                </a:cubicBezTo>
                <a:cubicBezTo>
                  <a:pt x="208458" y="140777"/>
                  <a:pt x="220832" y="120260"/>
                  <a:pt x="226722" y="106146"/>
                </a:cubicBezTo>
                <a:cubicBezTo>
                  <a:pt x="228027" y="103023"/>
                  <a:pt x="228027" y="99544"/>
                  <a:pt x="226722" y="96421"/>
                </a:cubicBezTo>
                <a:cubicBezTo>
                  <a:pt x="220832" y="82308"/>
                  <a:pt x="208458" y="61751"/>
                  <a:pt x="189956" y="44593"/>
                </a:cubicBezTo>
                <a:cubicBezTo>
                  <a:pt x="171336" y="27317"/>
                  <a:pt x="145758" y="12730"/>
                  <a:pt x="113816" y="12730"/>
                </a:cubicBezTo>
                <a:cubicBezTo>
                  <a:pt x="91361" y="12730"/>
                  <a:pt x="72069" y="19925"/>
                  <a:pt x="56097" y="30203"/>
                </a:cubicBezTo>
                <a:lnTo>
                  <a:pt x="16209" y="-9844"/>
                </a:lnTo>
                <a:close/>
                <a:moveTo>
                  <a:pt x="80845" y="54832"/>
                </a:moveTo>
                <a:cubicBezTo>
                  <a:pt x="90135" y="48191"/>
                  <a:pt x="101560" y="44277"/>
                  <a:pt x="113855" y="44277"/>
                </a:cubicBezTo>
                <a:cubicBezTo>
                  <a:pt x="145284" y="44277"/>
                  <a:pt x="170783" y="69776"/>
                  <a:pt x="170783" y="101205"/>
                </a:cubicBezTo>
                <a:cubicBezTo>
                  <a:pt x="170783" y="113499"/>
                  <a:pt x="166869" y="124885"/>
                  <a:pt x="160228" y="134215"/>
                </a:cubicBezTo>
                <a:lnTo>
                  <a:pt x="146510" y="120497"/>
                </a:lnTo>
                <a:cubicBezTo>
                  <a:pt x="151530" y="112037"/>
                  <a:pt x="153230" y="101640"/>
                  <a:pt x="150502" y="91361"/>
                </a:cubicBezTo>
                <a:cubicBezTo>
                  <a:pt x="145086" y="71120"/>
                  <a:pt x="124252" y="59102"/>
                  <a:pt x="104012" y="64518"/>
                </a:cubicBezTo>
                <a:cubicBezTo>
                  <a:pt x="100612" y="65427"/>
                  <a:pt x="97409" y="66771"/>
                  <a:pt x="94524" y="68471"/>
                </a:cubicBezTo>
                <a:lnTo>
                  <a:pt x="80806" y="54753"/>
                </a:lnTo>
                <a:close/>
                <a:moveTo>
                  <a:pt x="128601" y="156195"/>
                </a:moveTo>
                <a:cubicBezTo>
                  <a:pt x="123897" y="157460"/>
                  <a:pt x="118955" y="158132"/>
                  <a:pt x="113855" y="158132"/>
                </a:cubicBezTo>
                <a:cubicBezTo>
                  <a:pt x="82426" y="158132"/>
                  <a:pt x="56928" y="132633"/>
                  <a:pt x="56928" y="101205"/>
                </a:cubicBezTo>
                <a:cubicBezTo>
                  <a:pt x="56928" y="96105"/>
                  <a:pt x="57600" y="91163"/>
                  <a:pt x="58865" y="86459"/>
                </a:cubicBezTo>
                <a:lnTo>
                  <a:pt x="27436" y="55030"/>
                </a:lnTo>
                <a:cubicBezTo>
                  <a:pt x="14548" y="69578"/>
                  <a:pt x="5693" y="84996"/>
                  <a:pt x="988" y="96342"/>
                </a:cubicBezTo>
                <a:cubicBezTo>
                  <a:pt x="-316" y="99465"/>
                  <a:pt x="-316" y="102944"/>
                  <a:pt x="988" y="106067"/>
                </a:cubicBezTo>
                <a:cubicBezTo>
                  <a:pt x="6879" y="120181"/>
                  <a:pt x="19253" y="140738"/>
                  <a:pt x="37754" y="157895"/>
                </a:cubicBezTo>
                <a:cubicBezTo>
                  <a:pt x="56374" y="175171"/>
                  <a:pt x="81952" y="189759"/>
                  <a:pt x="113895" y="189759"/>
                </a:cubicBezTo>
                <a:cubicBezTo>
                  <a:pt x="128641" y="189759"/>
                  <a:pt x="142042" y="186636"/>
                  <a:pt x="154021" y="181615"/>
                </a:cubicBezTo>
                <a:lnTo>
                  <a:pt x="128641" y="156235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25" name="Text 23"/>
          <p:cNvSpPr/>
          <p:nvPr/>
        </p:nvSpPr>
        <p:spPr>
          <a:xfrm>
            <a:off x="6440071" y="5169873"/>
            <a:ext cx="3833521" cy="6578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9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需要借助数据分析提高项目透明度、协作效率和创新能力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5947092" y="6181920"/>
            <a:ext cx="227711" cy="202409"/>
          </a:xfrm>
          <a:custGeom>
            <a:avLst/>
            <a:gdLst/>
            <a:ahLst/>
            <a:cxnLst/>
            <a:rect l="l" t="t" r="r" b="b"/>
            <a:pathLst>
              <a:path w="227711" h="202409">
                <a:moveTo>
                  <a:pt x="165841" y="37952"/>
                </a:moveTo>
                <a:cubicBezTo>
                  <a:pt x="159279" y="37952"/>
                  <a:pt x="152914" y="39731"/>
                  <a:pt x="147340" y="42972"/>
                </a:cubicBezTo>
                <a:cubicBezTo>
                  <a:pt x="141094" y="36647"/>
                  <a:pt x="133819" y="31350"/>
                  <a:pt x="125794" y="27357"/>
                </a:cubicBezTo>
                <a:cubicBezTo>
                  <a:pt x="136943" y="17869"/>
                  <a:pt x="151135" y="12651"/>
                  <a:pt x="165841" y="12651"/>
                </a:cubicBezTo>
                <a:cubicBezTo>
                  <a:pt x="199998" y="12651"/>
                  <a:pt x="227711" y="40324"/>
                  <a:pt x="227711" y="74520"/>
                </a:cubicBezTo>
                <a:cubicBezTo>
                  <a:pt x="227711" y="90926"/>
                  <a:pt x="221188" y="106660"/>
                  <a:pt x="209604" y="118243"/>
                </a:cubicBezTo>
                <a:lnTo>
                  <a:pt x="181496" y="146351"/>
                </a:lnTo>
                <a:cubicBezTo>
                  <a:pt x="169913" y="157935"/>
                  <a:pt x="154179" y="164458"/>
                  <a:pt x="137773" y="164458"/>
                </a:cubicBezTo>
                <a:cubicBezTo>
                  <a:pt x="103616" y="164458"/>
                  <a:pt x="75904" y="136784"/>
                  <a:pt x="75904" y="102588"/>
                </a:cubicBezTo>
                <a:cubicBezTo>
                  <a:pt x="75904" y="101995"/>
                  <a:pt x="75904" y="101402"/>
                  <a:pt x="75943" y="100809"/>
                </a:cubicBezTo>
                <a:cubicBezTo>
                  <a:pt x="76141" y="93812"/>
                  <a:pt x="81952" y="88317"/>
                  <a:pt x="88949" y="88515"/>
                </a:cubicBezTo>
                <a:cubicBezTo>
                  <a:pt x="95947" y="88712"/>
                  <a:pt x="101442" y="94524"/>
                  <a:pt x="101244" y="101521"/>
                </a:cubicBezTo>
                <a:cubicBezTo>
                  <a:pt x="101244" y="101877"/>
                  <a:pt x="101244" y="102233"/>
                  <a:pt x="101244" y="102549"/>
                </a:cubicBezTo>
                <a:cubicBezTo>
                  <a:pt x="101244" y="122750"/>
                  <a:pt x="117611" y="139117"/>
                  <a:pt x="137812" y="139117"/>
                </a:cubicBezTo>
                <a:cubicBezTo>
                  <a:pt x="147498" y="139117"/>
                  <a:pt x="156788" y="135282"/>
                  <a:pt x="163667" y="128403"/>
                </a:cubicBezTo>
                <a:lnTo>
                  <a:pt x="191775" y="100295"/>
                </a:lnTo>
                <a:cubicBezTo>
                  <a:pt x="198614" y="93456"/>
                  <a:pt x="202488" y="84126"/>
                  <a:pt x="202488" y="74441"/>
                </a:cubicBezTo>
                <a:cubicBezTo>
                  <a:pt x="202488" y="54239"/>
                  <a:pt x="186122" y="37873"/>
                  <a:pt x="165920" y="37873"/>
                </a:cubicBezTo>
                <a:close/>
                <a:moveTo>
                  <a:pt x="108795" y="68511"/>
                </a:moveTo>
                <a:cubicBezTo>
                  <a:pt x="108044" y="68195"/>
                  <a:pt x="107293" y="67760"/>
                  <a:pt x="106621" y="67285"/>
                </a:cubicBezTo>
                <a:cubicBezTo>
                  <a:pt x="101640" y="64716"/>
                  <a:pt x="95947" y="63253"/>
                  <a:pt x="89977" y="63253"/>
                </a:cubicBezTo>
                <a:cubicBezTo>
                  <a:pt x="80292" y="63253"/>
                  <a:pt x="71001" y="67088"/>
                  <a:pt x="64123" y="73966"/>
                </a:cubicBezTo>
                <a:lnTo>
                  <a:pt x="36015" y="102074"/>
                </a:lnTo>
                <a:cubicBezTo>
                  <a:pt x="29175" y="108914"/>
                  <a:pt x="25301" y="118243"/>
                  <a:pt x="25301" y="127929"/>
                </a:cubicBezTo>
                <a:cubicBezTo>
                  <a:pt x="25301" y="148130"/>
                  <a:pt x="41668" y="164497"/>
                  <a:pt x="61869" y="164497"/>
                </a:cubicBezTo>
                <a:cubicBezTo>
                  <a:pt x="68392" y="164497"/>
                  <a:pt x="74757" y="162758"/>
                  <a:pt x="80331" y="159516"/>
                </a:cubicBezTo>
                <a:cubicBezTo>
                  <a:pt x="86577" y="165841"/>
                  <a:pt x="93852" y="171139"/>
                  <a:pt x="101916" y="175132"/>
                </a:cubicBezTo>
                <a:cubicBezTo>
                  <a:pt x="90768" y="184580"/>
                  <a:pt x="76615" y="189838"/>
                  <a:pt x="61869" y="189838"/>
                </a:cubicBezTo>
                <a:cubicBezTo>
                  <a:pt x="27713" y="189838"/>
                  <a:pt x="0" y="162165"/>
                  <a:pt x="0" y="127969"/>
                </a:cubicBezTo>
                <a:cubicBezTo>
                  <a:pt x="0" y="111562"/>
                  <a:pt x="6523" y="95828"/>
                  <a:pt x="18106" y="84245"/>
                </a:cubicBezTo>
                <a:lnTo>
                  <a:pt x="46214" y="56137"/>
                </a:lnTo>
                <a:cubicBezTo>
                  <a:pt x="57797" y="44554"/>
                  <a:pt x="73532" y="38031"/>
                  <a:pt x="89938" y="38031"/>
                </a:cubicBezTo>
                <a:cubicBezTo>
                  <a:pt x="124173" y="38031"/>
                  <a:pt x="151807" y="65941"/>
                  <a:pt x="151807" y="100058"/>
                </a:cubicBezTo>
                <a:cubicBezTo>
                  <a:pt x="151807" y="100572"/>
                  <a:pt x="151807" y="101086"/>
                  <a:pt x="151807" y="101600"/>
                </a:cubicBezTo>
                <a:cubicBezTo>
                  <a:pt x="151649" y="108597"/>
                  <a:pt x="145838" y="114092"/>
                  <a:pt x="138840" y="113934"/>
                </a:cubicBezTo>
                <a:cubicBezTo>
                  <a:pt x="131843" y="113776"/>
                  <a:pt x="126348" y="107965"/>
                  <a:pt x="126506" y="100967"/>
                </a:cubicBezTo>
                <a:cubicBezTo>
                  <a:pt x="126506" y="100651"/>
                  <a:pt x="126506" y="100374"/>
                  <a:pt x="126506" y="100058"/>
                </a:cubicBezTo>
                <a:cubicBezTo>
                  <a:pt x="126506" y="86736"/>
                  <a:pt x="119390" y="75034"/>
                  <a:pt x="108795" y="6859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7" name="Text 25"/>
          <p:cNvSpPr/>
          <p:nvPr/>
        </p:nvSpPr>
        <p:spPr>
          <a:xfrm>
            <a:off x="6288658" y="6131317"/>
            <a:ext cx="2580719" cy="3036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数据来源: competehub.dev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10844318" y="2281322"/>
            <a:ext cx="4904210" cy="4613246"/>
          </a:xfrm>
          <a:custGeom>
            <a:avLst/>
            <a:gdLst/>
            <a:ahLst/>
            <a:cxnLst/>
            <a:rect l="l" t="t" r="r" b="b"/>
            <a:pathLst>
              <a:path w="4904210" h="4613246">
                <a:moveTo>
                  <a:pt x="151822" y="0"/>
                </a:moveTo>
                <a:lnTo>
                  <a:pt x="4752388" y="0"/>
                </a:lnTo>
                <a:cubicBezTo>
                  <a:pt x="4836237" y="0"/>
                  <a:pt x="4904210" y="67973"/>
                  <a:pt x="4904210" y="151822"/>
                </a:cubicBezTo>
                <a:lnTo>
                  <a:pt x="4904210" y="4461424"/>
                </a:lnTo>
                <a:cubicBezTo>
                  <a:pt x="4904210" y="4545273"/>
                  <a:pt x="4836237" y="4613246"/>
                  <a:pt x="4752388" y="4613246"/>
                </a:cubicBezTo>
                <a:lnTo>
                  <a:pt x="151822" y="4613246"/>
                </a:lnTo>
                <a:cubicBezTo>
                  <a:pt x="67973" y="4613246"/>
                  <a:pt x="0" y="4545273"/>
                  <a:pt x="0" y="4461424"/>
                </a:cubicBezTo>
                <a:lnTo>
                  <a:pt x="0" y="151822"/>
                </a:lnTo>
                <a:cubicBezTo>
                  <a:pt x="0" y="68029"/>
                  <a:pt x="68029" y="0"/>
                  <a:pt x="151822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11101547" y="2538551"/>
            <a:ext cx="708433" cy="708433"/>
          </a:xfrm>
          <a:custGeom>
            <a:avLst/>
            <a:gdLst/>
            <a:ahLst/>
            <a:cxnLst/>
            <a:rect l="l" t="t" r="r" b="b"/>
            <a:pathLst>
              <a:path w="708433" h="708433">
                <a:moveTo>
                  <a:pt x="354216" y="0"/>
                </a:moveTo>
                <a:lnTo>
                  <a:pt x="354216" y="0"/>
                </a:lnTo>
                <a:cubicBezTo>
                  <a:pt x="549714" y="0"/>
                  <a:pt x="708433" y="158719"/>
                  <a:pt x="708433" y="354216"/>
                </a:cubicBezTo>
                <a:lnTo>
                  <a:pt x="708433" y="354216"/>
                </a:lnTo>
                <a:cubicBezTo>
                  <a:pt x="708433" y="549714"/>
                  <a:pt x="549714" y="708433"/>
                  <a:pt x="354216" y="708433"/>
                </a:cubicBezTo>
                <a:lnTo>
                  <a:pt x="354216" y="708433"/>
                </a:lnTo>
                <a:cubicBezTo>
                  <a:pt x="158719" y="708433"/>
                  <a:pt x="0" y="549714"/>
                  <a:pt x="0" y="354216"/>
                </a:cubicBezTo>
                <a:lnTo>
                  <a:pt x="0" y="354216"/>
                </a:lnTo>
                <a:cubicBezTo>
                  <a:pt x="0" y="158719"/>
                  <a:pt x="158719" y="0"/>
                  <a:pt x="354216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0" name="Shape 28"/>
          <p:cNvSpPr/>
          <p:nvPr/>
        </p:nvSpPr>
        <p:spPr>
          <a:xfrm>
            <a:off x="11266004" y="2740961"/>
            <a:ext cx="379518" cy="303614"/>
          </a:xfrm>
          <a:custGeom>
            <a:avLst/>
            <a:gdLst/>
            <a:ahLst/>
            <a:cxnLst/>
            <a:rect l="l" t="t" r="r" b="b"/>
            <a:pathLst>
              <a:path w="379518" h="303614">
                <a:moveTo>
                  <a:pt x="208735" y="0"/>
                </a:moveTo>
                <a:cubicBezTo>
                  <a:pt x="208735" y="-10496"/>
                  <a:pt x="200255" y="-18976"/>
                  <a:pt x="189759" y="-18976"/>
                </a:cubicBezTo>
                <a:cubicBezTo>
                  <a:pt x="179263" y="-18976"/>
                  <a:pt x="170783" y="-10496"/>
                  <a:pt x="170783" y="0"/>
                </a:cubicBezTo>
                <a:lnTo>
                  <a:pt x="170783" y="37952"/>
                </a:lnTo>
                <a:lnTo>
                  <a:pt x="113855" y="37952"/>
                </a:lnTo>
                <a:cubicBezTo>
                  <a:pt x="82426" y="37952"/>
                  <a:pt x="56928" y="63451"/>
                  <a:pt x="56928" y="94879"/>
                </a:cubicBezTo>
                <a:lnTo>
                  <a:pt x="56928" y="227711"/>
                </a:lnTo>
                <a:cubicBezTo>
                  <a:pt x="56928" y="259139"/>
                  <a:pt x="82426" y="284638"/>
                  <a:pt x="113855" y="284638"/>
                </a:cubicBezTo>
                <a:lnTo>
                  <a:pt x="265662" y="284638"/>
                </a:lnTo>
                <a:cubicBezTo>
                  <a:pt x="297091" y="284638"/>
                  <a:pt x="322590" y="259139"/>
                  <a:pt x="322590" y="227711"/>
                </a:cubicBezTo>
                <a:lnTo>
                  <a:pt x="322590" y="94879"/>
                </a:lnTo>
                <a:cubicBezTo>
                  <a:pt x="322590" y="63451"/>
                  <a:pt x="297091" y="37952"/>
                  <a:pt x="265662" y="37952"/>
                </a:cubicBezTo>
                <a:lnTo>
                  <a:pt x="208735" y="37952"/>
                </a:lnTo>
                <a:lnTo>
                  <a:pt x="208735" y="0"/>
                </a:lnTo>
                <a:close/>
                <a:moveTo>
                  <a:pt x="94879" y="218223"/>
                </a:moveTo>
                <a:cubicBezTo>
                  <a:pt x="94879" y="210336"/>
                  <a:pt x="101224" y="203991"/>
                  <a:pt x="109111" y="203991"/>
                </a:cubicBezTo>
                <a:lnTo>
                  <a:pt x="128087" y="203991"/>
                </a:lnTo>
                <a:cubicBezTo>
                  <a:pt x="135974" y="203991"/>
                  <a:pt x="142319" y="210336"/>
                  <a:pt x="142319" y="218223"/>
                </a:cubicBezTo>
                <a:cubicBezTo>
                  <a:pt x="142319" y="226109"/>
                  <a:pt x="135974" y="232454"/>
                  <a:pt x="128087" y="232454"/>
                </a:cubicBezTo>
                <a:lnTo>
                  <a:pt x="109111" y="232454"/>
                </a:lnTo>
                <a:cubicBezTo>
                  <a:pt x="101224" y="232454"/>
                  <a:pt x="94879" y="226109"/>
                  <a:pt x="94879" y="218223"/>
                </a:cubicBezTo>
                <a:close/>
                <a:moveTo>
                  <a:pt x="166039" y="218223"/>
                </a:moveTo>
                <a:cubicBezTo>
                  <a:pt x="166039" y="210336"/>
                  <a:pt x="172384" y="203991"/>
                  <a:pt x="180271" y="203991"/>
                </a:cubicBezTo>
                <a:lnTo>
                  <a:pt x="199247" y="203991"/>
                </a:lnTo>
                <a:cubicBezTo>
                  <a:pt x="207134" y="203991"/>
                  <a:pt x="213479" y="210336"/>
                  <a:pt x="213479" y="218223"/>
                </a:cubicBezTo>
                <a:cubicBezTo>
                  <a:pt x="213479" y="226109"/>
                  <a:pt x="207134" y="232454"/>
                  <a:pt x="199247" y="232454"/>
                </a:cubicBezTo>
                <a:lnTo>
                  <a:pt x="180271" y="232454"/>
                </a:lnTo>
                <a:cubicBezTo>
                  <a:pt x="172384" y="232454"/>
                  <a:pt x="166039" y="226109"/>
                  <a:pt x="166039" y="218223"/>
                </a:cubicBezTo>
                <a:close/>
                <a:moveTo>
                  <a:pt x="237198" y="218223"/>
                </a:moveTo>
                <a:cubicBezTo>
                  <a:pt x="237198" y="210336"/>
                  <a:pt x="243544" y="203991"/>
                  <a:pt x="251430" y="203991"/>
                </a:cubicBezTo>
                <a:lnTo>
                  <a:pt x="270406" y="203991"/>
                </a:lnTo>
                <a:cubicBezTo>
                  <a:pt x="278293" y="203991"/>
                  <a:pt x="284638" y="210336"/>
                  <a:pt x="284638" y="218223"/>
                </a:cubicBezTo>
                <a:cubicBezTo>
                  <a:pt x="284638" y="226109"/>
                  <a:pt x="278293" y="232454"/>
                  <a:pt x="270406" y="232454"/>
                </a:cubicBezTo>
                <a:lnTo>
                  <a:pt x="251430" y="232454"/>
                </a:lnTo>
                <a:cubicBezTo>
                  <a:pt x="243544" y="232454"/>
                  <a:pt x="237198" y="226109"/>
                  <a:pt x="237198" y="218223"/>
                </a:cubicBezTo>
                <a:close/>
                <a:moveTo>
                  <a:pt x="132831" y="104367"/>
                </a:moveTo>
                <a:cubicBezTo>
                  <a:pt x="148541" y="104367"/>
                  <a:pt x="161295" y="117122"/>
                  <a:pt x="161295" y="132831"/>
                </a:cubicBezTo>
                <a:cubicBezTo>
                  <a:pt x="161295" y="148541"/>
                  <a:pt x="148541" y="161295"/>
                  <a:pt x="132831" y="161295"/>
                </a:cubicBezTo>
                <a:cubicBezTo>
                  <a:pt x="117122" y="161295"/>
                  <a:pt x="104367" y="148541"/>
                  <a:pt x="104367" y="132831"/>
                </a:cubicBezTo>
                <a:cubicBezTo>
                  <a:pt x="104367" y="117122"/>
                  <a:pt x="117122" y="104367"/>
                  <a:pt x="132831" y="104367"/>
                </a:cubicBezTo>
                <a:close/>
                <a:moveTo>
                  <a:pt x="218223" y="132831"/>
                </a:moveTo>
                <a:cubicBezTo>
                  <a:pt x="218223" y="117122"/>
                  <a:pt x="230977" y="104367"/>
                  <a:pt x="246686" y="104367"/>
                </a:cubicBezTo>
                <a:cubicBezTo>
                  <a:pt x="262396" y="104367"/>
                  <a:pt x="275150" y="117122"/>
                  <a:pt x="275150" y="132831"/>
                </a:cubicBezTo>
                <a:cubicBezTo>
                  <a:pt x="275150" y="148541"/>
                  <a:pt x="262396" y="161295"/>
                  <a:pt x="246686" y="161295"/>
                </a:cubicBezTo>
                <a:cubicBezTo>
                  <a:pt x="230977" y="161295"/>
                  <a:pt x="218223" y="148541"/>
                  <a:pt x="218223" y="132831"/>
                </a:cubicBezTo>
                <a:close/>
                <a:moveTo>
                  <a:pt x="37952" y="132831"/>
                </a:moveTo>
                <a:cubicBezTo>
                  <a:pt x="37952" y="122335"/>
                  <a:pt x="29472" y="113855"/>
                  <a:pt x="18976" y="113855"/>
                </a:cubicBezTo>
                <a:cubicBezTo>
                  <a:pt x="8480" y="113855"/>
                  <a:pt x="0" y="122335"/>
                  <a:pt x="0" y="132831"/>
                </a:cubicBezTo>
                <a:lnTo>
                  <a:pt x="0" y="189759"/>
                </a:lnTo>
                <a:cubicBezTo>
                  <a:pt x="0" y="200255"/>
                  <a:pt x="8480" y="208735"/>
                  <a:pt x="18976" y="208735"/>
                </a:cubicBezTo>
                <a:cubicBezTo>
                  <a:pt x="29472" y="208735"/>
                  <a:pt x="37952" y="200255"/>
                  <a:pt x="37952" y="189759"/>
                </a:cubicBezTo>
                <a:lnTo>
                  <a:pt x="37952" y="132831"/>
                </a:lnTo>
                <a:close/>
                <a:moveTo>
                  <a:pt x="360542" y="113855"/>
                </a:moveTo>
                <a:cubicBezTo>
                  <a:pt x="350046" y="113855"/>
                  <a:pt x="341566" y="122335"/>
                  <a:pt x="341566" y="132831"/>
                </a:cubicBezTo>
                <a:lnTo>
                  <a:pt x="341566" y="189759"/>
                </a:lnTo>
                <a:cubicBezTo>
                  <a:pt x="341566" y="200255"/>
                  <a:pt x="350046" y="208735"/>
                  <a:pt x="360542" y="208735"/>
                </a:cubicBezTo>
                <a:cubicBezTo>
                  <a:pt x="371038" y="208735"/>
                  <a:pt x="379518" y="200255"/>
                  <a:pt x="379518" y="189759"/>
                </a:cubicBezTo>
                <a:lnTo>
                  <a:pt x="379518" y="132831"/>
                </a:lnTo>
                <a:cubicBezTo>
                  <a:pt x="379518" y="122335"/>
                  <a:pt x="371038" y="113855"/>
                  <a:pt x="360542" y="113855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1" name="Text 29"/>
          <p:cNvSpPr/>
          <p:nvPr/>
        </p:nvSpPr>
        <p:spPr>
          <a:xfrm>
            <a:off x="11961786" y="2690358"/>
            <a:ext cx="1821684" cy="404819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9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引入AI的必要性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1101547" y="3449394"/>
            <a:ext cx="4490957" cy="98674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9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大模型(LLM)</a:t>
            </a:r>
            <a:r>
              <a:rPr lang="en-US" sz="159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在自然语言理解与信息总结上具备强大能力, 能够帮助从复杂的开源数据中提炼规律和建议。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1101547" y="4587946"/>
            <a:ext cx="4389753" cy="1391564"/>
          </a:xfrm>
          <a:custGeom>
            <a:avLst/>
            <a:gdLst/>
            <a:ahLst/>
            <a:cxnLst/>
            <a:rect l="l" t="t" r="r" b="b"/>
            <a:pathLst>
              <a:path w="4389753" h="1391564">
                <a:moveTo>
                  <a:pt x="101208" y="0"/>
                </a:moveTo>
                <a:lnTo>
                  <a:pt x="4288544" y="0"/>
                </a:lnTo>
                <a:cubicBezTo>
                  <a:pt x="4344440" y="0"/>
                  <a:pt x="4389753" y="45313"/>
                  <a:pt x="4389753" y="101208"/>
                </a:cubicBezTo>
                <a:lnTo>
                  <a:pt x="4389753" y="1290356"/>
                </a:lnTo>
                <a:cubicBezTo>
                  <a:pt x="4389753" y="1346252"/>
                  <a:pt x="4344440" y="1391564"/>
                  <a:pt x="4288544" y="1391564"/>
                </a:cubicBezTo>
                <a:lnTo>
                  <a:pt x="101208" y="1391564"/>
                </a:lnTo>
                <a:cubicBezTo>
                  <a:pt x="45313" y="1391564"/>
                  <a:pt x="0" y="1346252"/>
                  <a:pt x="0" y="1290356"/>
                </a:cubicBezTo>
                <a:lnTo>
                  <a:pt x="0" y="101208"/>
                </a:lnTo>
                <a:cubicBezTo>
                  <a:pt x="0" y="45350"/>
                  <a:pt x="45350" y="0"/>
                  <a:pt x="101208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4" name="Shape 32"/>
          <p:cNvSpPr/>
          <p:nvPr/>
        </p:nvSpPr>
        <p:spPr>
          <a:xfrm>
            <a:off x="11278655" y="4790355"/>
            <a:ext cx="202409" cy="202409"/>
          </a:xfrm>
          <a:custGeom>
            <a:avLst/>
            <a:gdLst/>
            <a:ahLst/>
            <a:cxnLst/>
            <a:rect l="l" t="t" r="r" b="b"/>
            <a:pathLst>
              <a:path w="202409" h="202409">
                <a:moveTo>
                  <a:pt x="101205" y="202409"/>
                </a:moveTo>
                <a:cubicBezTo>
                  <a:pt x="157061" y="202409"/>
                  <a:pt x="202409" y="157061"/>
                  <a:pt x="202409" y="101205"/>
                </a:cubicBezTo>
                <a:cubicBezTo>
                  <a:pt x="202409" y="45348"/>
                  <a:pt x="157061" y="0"/>
                  <a:pt x="101205" y="0"/>
                </a:cubicBezTo>
                <a:cubicBezTo>
                  <a:pt x="45348" y="0"/>
                  <a:pt x="0" y="45348"/>
                  <a:pt x="0" y="101205"/>
                </a:cubicBezTo>
                <a:cubicBezTo>
                  <a:pt x="0" y="157061"/>
                  <a:pt x="45348" y="202409"/>
                  <a:pt x="101205" y="202409"/>
                </a:cubicBezTo>
                <a:close/>
                <a:moveTo>
                  <a:pt x="134571" y="84087"/>
                </a:moveTo>
                <a:lnTo>
                  <a:pt x="102944" y="134689"/>
                </a:lnTo>
                <a:cubicBezTo>
                  <a:pt x="101284" y="137338"/>
                  <a:pt x="98437" y="138998"/>
                  <a:pt x="95314" y="139156"/>
                </a:cubicBezTo>
                <a:cubicBezTo>
                  <a:pt x="92191" y="139315"/>
                  <a:pt x="89187" y="137891"/>
                  <a:pt x="87329" y="135361"/>
                </a:cubicBezTo>
                <a:lnTo>
                  <a:pt x="68353" y="110060"/>
                </a:lnTo>
                <a:cubicBezTo>
                  <a:pt x="65190" y="105870"/>
                  <a:pt x="66060" y="99940"/>
                  <a:pt x="70250" y="96777"/>
                </a:cubicBezTo>
                <a:cubicBezTo>
                  <a:pt x="74441" y="93614"/>
                  <a:pt x="80371" y="94484"/>
                  <a:pt x="83533" y="98675"/>
                </a:cubicBezTo>
                <a:lnTo>
                  <a:pt x="94207" y="112906"/>
                </a:lnTo>
                <a:lnTo>
                  <a:pt x="118481" y="74045"/>
                </a:lnTo>
                <a:cubicBezTo>
                  <a:pt x="121248" y="69618"/>
                  <a:pt x="127099" y="68234"/>
                  <a:pt x="131566" y="71041"/>
                </a:cubicBezTo>
                <a:cubicBezTo>
                  <a:pt x="136033" y="73848"/>
                  <a:pt x="137377" y="79659"/>
                  <a:pt x="134571" y="84126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5" name="Text 33"/>
          <p:cNvSpPr/>
          <p:nvPr/>
        </p:nvSpPr>
        <p:spPr>
          <a:xfrm>
            <a:off x="11607570" y="4739753"/>
            <a:ext cx="3137345" cy="32891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9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实现智能化的社区治理与运营支持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1278655" y="5220475"/>
            <a:ext cx="202409" cy="202409"/>
          </a:xfrm>
          <a:custGeom>
            <a:avLst/>
            <a:gdLst/>
            <a:ahLst/>
            <a:cxnLst/>
            <a:rect l="l" t="t" r="r" b="b"/>
            <a:pathLst>
              <a:path w="202409" h="202409">
                <a:moveTo>
                  <a:pt x="101205" y="202409"/>
                </a:moveTo>
                <a:cubicBezTo>
                  <a:pt x="157061" y="202409"/>
                  <a:pt x="202409" y="157061"/>
                  <a:pt x="202409" y="101205"/>
                </a:cubicBezTo>
                <a:cubicBezTo>
                  <a:pt x="202409" y="45348"/>
                  <a:pt x="157061" y="0"/>
                  <a:pt x="101205" y="0"/>
                </a:cubicBezTo>
                <a:cubicBezTo>
                  <a:pt x="45348" y="0"/>
                  <a:pt x="0" y="45348"/>
                  <a:pt x="0" y="101205"/>
                </a:cubicBezTo>
                <a:cubicBezTo>
                  <a:pt x="0" y="157061"/>
                  <a:pt x="45348" y="202409"/>
                  <a:pt x="101205" y="202409"/>
                </a:cubicBezTo>
                <a:close/>
                <a:moveTo>
                  <a:pt x="134571" y="84087"/>
                </a:moveTo>
                <a:lnTo>
                  <a:pt x="102944" y="134689"/>
                </a:lnTo>
                <a:cubicBezTo>
                  <a:pt x="101284" y="137338"/>
                  <a:pt x="98437" y="138998"/>
                  <a:pt x="95314" y="139156"/>
                </a:cubicBezTo>
                <a:cubicBezTo>
                  <a:pt x="92191" y="139315"/>
                  <a:pt x="89187" y="137891"/>
                  <a:pt x="87329" y="135361"/>
                </a:cubicBezTo>
                <a:lnTo>
                  <a:pt x="68353" y="110060"/>
                </a:lnTo>
                <a:cubicBezTo>
                  <a:pt x="65190" y="105870"/>
                  <a:pt x="66060" y="99940"/>
                  <a:pt x="70250" y="96777"/>
                </a:cubicBezTo>
                <a:cubicBezTo>
                  <a:pt x="74441" y="93614"/>
                  <a:pt x="80371" y="94484"/>
                  <a:pt x="83533" y="98675"/>
                </a:cubicBezTo>
                <a:lnTo>
                  <a:pt x="94207" y="112906"/>
                </a:lnTo>
                <a:lnTo>
                  <a:pt x="118481" y="74045"/>
                </a:lnTo>
                <a:cubicBezTo>
                  <a:pt x="121248" y="69618"/>
                  <a:pt x="127099" y="68234"/>
                  <a:pt x="131566" y="71041"/>
                </a:cubicBezTo>
                <a:cubicBezTo>
                  <a:pt x="136033" y="73848"/>
                  <a:pt x="137377" y="79659"/>
                  <a:pt x="134571" y="84126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7" name="Text 35"/>
          <p:cNvSpPr/>
          <p:nvPr/>
        </p:nvSpPr>
        <p:spPr>
          <a:xfrm>
            <a:off x="11607570" y="5169873"/>
            <a:ext cx="3833127" cy="6578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9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降低人力分析成本, 提升决策及时性和准确性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101547" y="6131317"/>
            <a:ext cx="4389753" cy="506023"/>
          </a:xfrm>
          <a:custGeom>
            <a:avLst/>
            <a:gdLst/>
            <a:ahLst/>
            <a:cxnLst/>
            <a:rect l="l" t="t" r="r" b="b"/>
            <a:pathLst>
              <a:path w="4389753" h="506023">
                <a:moveTo>
                  <a:pt x="101205" y="0"/>
                </a:moveTo>
                <a:lnTo>
                  <a:pt x="4288548" y="0"/>
                </a:lnTo>
                <a:cubicBezTo>
                  <a:pt x="4344442" y="0"/>
                  <a:pt x="4389753" y="45311"/>
                  <a:pt x="4389753" y="101205"/>
                </a:cubicBezTo>
                <a:lnTo>
                  <a:pt x="4389753" y="404819"/>
                </a:lnTo>
                <a:cubicBezTo>
                  <a:pt x="4389753" y="460712"/>
                  <a:pt x="4344442" y="506023"/>
                  <a:pt x="4288548" y="506023"/>
                </a:cubicBezTo>
                <a:lnTo>
                  <a:pt x="101205" y="506023"/>
                </a:lnTo>
                <a:cubicBezTo>
                  <a:pt x="45311" y="506023"/>
                  <a:pt x="0" y="460712"/>
                  <a:pt x="0" y="404819"/>
                </a:cubicBezTo>
                <a:lnTo>
                  <a:pt x="0" y="101205"/>
                </a:lnTo>
                <a:cubicBezTo>
                  <a:pt x="0" y="45348"/>
                  <a:pt x="45348" y="0"/>
                  <a:pt x="101205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39" name="Shape 37"/>
          <p:cNvSpPr/>
          <p:nvPr/>
        </p:nvSpPr>
        <p:spPr>
          <a:xfrm>
            <a:off x="11278655" y="6274689"/>
            <a:ext cx="202409" cy="202409"/>
          </a:xfrm>
          <a:custGeom>
            <a:avLst/>
            <a:gdLst/>
            <a:ahLst/>
            <a:cxnLst/>
            <a:rect l="l" t="t" r="r" b="b"/>
            <a:pathLst>
              <a:path w="202409" h="202409">
                <a:moveTo>
                  <a:pt x="47440" y="22139"/>
                </a:moveTo>
                <a:cubicBezTo>
                  <a:pt x="47440" y="9923"/>
                  <a:pt x="57362" y="0"/>
                  <a:pt x="69578" y="0"/>
                </a:cubicBezTo>
                <a:lnTo>
                  <a:pt x="79066" y="0"/>
                </a:lnTo>
                <a:cubicBezTo>
                  <a:pt x="86064" y="0"/>
                  <a:pt x="91717" y="5653"/>
                  <a:pt x="91717" y="12651"/>
                </a:cubicBezTo>
                <a:lnTo>
                  <a:pt x="91717" y="189759"/>
                </a:lnTo>
                <a:cubicBezTo>
                  <a:pt x="91717" y="196756"/>
                  <a:pt x="86064" y="202409"/>
                  <a:pt x="79066" y="202409"/>
                </a:cubicBezTo>
                <a:lnTo>
                  <a:pt x="66416" y="202409"/>
                </a:lnTo>
                <a:cubicBezTo>
                  <a:pt x="54635" y="202409"/>
                  <a:pt x="44712" y="194345"/>
                  <a:pt x="41905" y="183433"/>
                </a:cubicBezTo>
                <a:cubicBezTo>
                  <a:pt x="41628" y="183433"/>
                  <a:pt x="41391" y="183433"/>
                  <a:pt x="41114" y="183433"/>
                </a:cubicBezTo>
                <a:cubicBezTo>
                  <a:pt x="23641" y="183433"/>
                  <a:pt x="9488" y="169281"/>
                  <a:pt x="9488" y="151807"/>
                </a:cubicBezTo>
                <a:cubicBezTo>
                  <a:pt x="9488" y="144691"/>
                  <a:pt x="11860" y="138129"/>
                  <a:pt x="15813" y="132831"/>
                </a:cubicBezTo>
                <a:cubicBezTo>
                  <a:pt x="8144" y="127059"/>
                  <a:pt x="3163" y="117888"/>
                  <a:pt x="3163" y="107530"/>
                </a:cubicBezTo>
                <a:cubicBezTo>
                  <a:pt x="3163" y="95314"/>
                  <a:pt x="10120" y="84680"/>
                  <a:pt x="20241" y="79422"/>
                </a:cubicBezTo>
                <a:cubicBezTo>
                  <a:pt x="17434" y="74678"/>
                  <a:pt x="15813" y="69143"/>
                  <a:pt x="15813" y="63253"/>
                </a:cubicBezTo>
                <a:cubicBezTo>
                  <a:pt x="15813" y="45779"/>
                  <a:pt x="29966" y="31626"/>
                  <a:pt x="47440" y="31626"/>
                </a:cubicBezTo>
                <a:lnTo>
                  <a:pt x="47440" y="22139"/>
                </a:lnTo>
                <a:close/>
                <a:moveTo>
                  <a:pt x="154970" y="22139"/>
                </a:moveTo>
                <a:lnTo>
                  <a:pt x="154970" y="31626"/>
                </a:lnTo>
                <a:cubicBezTo>
                  <a:pt x="172443" y="31626"/>
                  <a:pt x="186596" y="45779"/>
                  <a:pt x="186596" y="63253"/>
                </a:cubicBezTo>
                <a:cubicBezTo>
                  <a:pt x="186596" y="69183"/>
                  <a:pt x="184975" y="74718"/>
                  <a:pt x="182168" y="79422"/>
                </a:cubicBezTo>
                <a:cubicBezTo>
                  <a:pt x="192328" y="84680"/>
                  <a:pt x="199247" y="95275"/>
                  <a:pt x="199247" y="107530"/>
                </a:cubicBezTo>
                <a:cubicBezTo>
                  <a:pt x="199247" y="117888"/>
                  <a:pt x="194266" y="127059"/>
                  <a:pt x="186596" y="132831"/>
                </a:cubicBezTo>
                <a:cubicBezTo>
                  <a:pt x="190549" y="138129"/>
                  <a:pt x="192921" y="144691"/>
                  <a:pt x="192921" y="151807"/>
                </a:cubicBezTo>
                <a:cubicBezTo>
                  <a:pt x="192921" y="169281"/>
                  <a:pt x="178769" y="183433"/>
                  <a:pt x="161295" y="183433"/>
                </a:cubicBezTo>
                <a:cubicBezTo>
                  <a:pt x="161018" y="183433"/>
                  <a:pt x="160781" y="183433"/>
                  <a:pt x="160504" y="183433"/>
                </a:cubicBezTo>
                <a:cubicBezTo>
                  <a:pt x="157697" y="194345"/>
                  <a:pt x="147775" y="202409"/>
                  <a:pt x="135994" y="202409"/>
                </a:cubicBezTo>
                <a:lnTo>
                  <a:pt x="123343" y="202409"/>
                </a:lnTo>
                <a:cubicBezTo>
                  <a:pt x="116346" y="202409"/>
                  <a:pt x="110693" y="196756"/>
                  <a:pt x="110693" y="189759"/>
                </a:cubicBezTo>
                <a:lnTo>
                  <a:pt x="110693" y="12651"/>
                </a:lnTo>
                <a:cubicBezTo>
                  <a:pt x="110693" y="5653"/>
                  <a:pt x="116346" y="0"/>
                  <a:pt x="123343" y="0"/>
                </a:cubicBezTo>
                <a:lnTo>
                  <a:pt x="132831" y="0"/>
                </a:lnTo>
                <a:cubicBezTo>
                  <a:pt x="145047" y="0"/>
                  <a:pt x="154970" y="9923"/>
                  <a:pt x="154970" y="2213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0" name="Text 38"/>
          <p:cNvSpPr/>
          <p:nvPr/>
        </p:nvSpPr>
        <p:spPr>
          <a:xfrm>
            <a:off x="11607176" y="6232522"/>
            <a:ext cx="3833521" cy="30361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9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AI驱动: 从数据到洞察的智能转化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10240" y="7105413"/>
            <a:ext cx="15239736" cy="1526504"/>
          </a:xfrm>
          <a:custGeom>
            <a:avLst/>
            <a:gdLst/>
            <a:ahLst/>
            <a:cxnLst/>
            <a:rect l="l" t="t" r="r" b="b"/>
            <a:pathLst>
              <a:path w="15239736" h="1526504">
                <a:moveTo>
                  <a:pt x="151811" y="0"/>
                </a:moveTo>
                <a:lnTo>
                  <a:pt x="15087926" y="0"/>
                </a:lnTo>
                <a:cubicBezTo>
                  <a:pt x="15171768" y="0"/>
                  <a:pt x="15239736" y="67968"/>
                  <a:pt x="15239736" y="151811"/>
                </a:cubicBezTo>
                <a:lnTo>
                  <a:pt x="15239736" y="1374693"/>
                </a:lnTo>
                <a:cubicBezTo>
                  <a:pt x="15239736" y="1458536"/>
                  <a:pt x="15171768" y="1526504"/>
                  <a:pt x="15087926" y="1526504"/>
                </a:cubicBezTo>
                <a:lnTo>
                  <a:pt x="151811" y="1526504"/>
                </a:lnTo>
                <a:cubicBezTo>
                  <a:pt x="67968" y="1526504"/>
                  <a:pt x="0" y="1458536"/>
                  <a:pt x="0" y="1374693"/>
                </a:cubicBezTo>
                <a:lnTo>
                  <a:pt x="0" y="151811"/>
                </a:lnTo>
                <a:cubicBezTo>
                  <a:pt x="0" y="67968"/>
                  <a:pt x="67968" y="0"/>
                  <a:pt x="15181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40000"/>
                </a:srgbClr>
              </a:gs>
              <a:gs pos="100000">
                <a:srgbClr val="0A9396">
                  <a:alpha val="30000"/>
                </a:srgbClr>
              </a:gs>
            </a:gsLst>
            <a:lin ang="0" scaled="1"/>
          </a:gradFill>
          <a:ln w="8467">
            <a:solidFill>
              <a:srgbClr val="0A9396">
                <a:alpha val="50196"/>
              </a:srgbClr>
            </a:solidFill>
            <a:prstDash val="solid"/>
          </a:ln>
        </p:spPr>
      </p:sp>
      <p:sp>
        <p:nvSpPr>
          <p:cNvPr id="42" name="Shape 40"/>
          <p:cNvSpPr/>
          <p:nvPr/>
        </p:nvSpPr>
        <p:spPr>
          <a:xfrm>
            <a:off x="716866" y="7312037"/>
            <a:ext cx="607228" cy="607228"/>
          </a:xfrm>
          <a:custGeom>
            <a:avLst/>
            <a:gdLst/>
            <a:ahLst/>
            <a:cxnLst/>
            <a:rect l="l" t="t" r="r" b="b"/>
            <a:pathLst>
              <a:path w="607228" h="607228">
                <a:moveTo>
                  <a:pt x="303614" y="0"/>
                </a:moveTo>
                <a:lnTo>
                  <a:pt x="303614" y="0"/>
                </a:lnTo>
                <a:cubicBezTo>
                  <a:pt x="471183" y="0"/>
                  <a:pt x="607228" y="136045"/>
                  <a:pt x="607228" y="303614"/>
                </a:cubicBezTo>
                <a:lnTo>
                  <a:pt x="607228" y="303614"/>
                </a:lnTo>
                <a:cubicBezTo>
                  <a:pt x="607228" y="471183"/>
                  <a:pt x="471183" y="607228"/>
                  <a:pt x="303614" y="607228"/>
                </a:cubicBezTo>
                <a:lnTo>
                  <a:pt x="303614" y="607228"/>
                </a:lnTo>
                <a:cubicBezTo>
                  <a:pt x="136045" y="607228"/>
                  <a:pt x="0" y="471183"/>
                  <a:pt x="0" y="303614"/>
                </a:cubicBezTo>
                <a:lnTo>
                  <a:pt x="0" y="303614"/>
                </a:lnTo>
                <a:cubicBezTo>
                  <a:pt x="0" y="136045"/>
                  <a:pt x="136045" y="0"/>
                  <a:pt x="303614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3" name="Shape 41"/>
          <p:cNvSpPr/>
          <p:nvPr/>
        </p:nvSpPr>
        <p:spPr>
          <a:xfrm>
            <a:off x="893975" y="7489146"/>
            <a:ext cx="253012" cy="253012"/>
          </a:xfrm>
          <a:custGeom>
            <a:avLst/>
            <a:gdLst/>
            <a:ahLst/>
            <a:cxnLst/>
            <a:rect l="l" t="t" r="r" b="b"/>
            <a:pathLst>
              <a:path w="253012" h="253012">
                <a:moveTo>
                  <a:pt x="221385" y="126506"/>
                </a:moveTo>
                <a:cubicBezTo>
                  <a:pt x="221385" y="74140"/>
                  <a:pt x="178871" y="31626"/>
                  <a:pt x="126506" y="31626"/>
                </a:cubicBezTo>
                <a:cubicBezTo>
                  <a:pt x="74140" y="31626"/>
                  <a:pt x="31626" y="74140"/>
                  <a:pt x="31626" y="126506"/>
                </a:cubicBezTo>
                <a:cubicBezTo>
                  <a:pt x="31626" y="178871"/>
                  <a:pt x="74140" y="221385"/>
                  <a:pt x="126506" y="221385"/>
                </a:cubicBezTo>
                <a:cubicBezTo>
                  <a:pt x="178871" y="221385"/>
                  <a:pt x="221385" y="178871"/>
                  <a:pt x="221385" y="126506"/>
                </a:cubicBezTo>
                <a:close/>
                <a:moveTo>
                  <a:pt x="0" y="126506"/>
                </a:moveTo>
                <a:cubicBezTo>
                  <a:pt x="0" y="56685"/>
                  <a:pt x="56685" y="0"/>
                  <a:pt x="126506" y="0"/>
                </a:cubicBezTo>
                <a:cubicBezTo>
                  <a:pt x="196326" y="0"/>
                  <a:pt x="253012" y="56685"/>
                  <a:pt x="253012" y="126506"/>
                </a:cubicBezTo>
                <a:cubicBezTo>
                  <a:pt x="253012" y="196326"/>
                  <a:pt x="196326" y="253012"/>
                  <a:pt x="126506" y="253012"/>
                </a:cubicBezTo>
                <a:cubicBezTo>
                  <a:pt x="56685" y="253012"/>
                  <a:pt x="0" y="196326"/>
                  <a:pt x="0" y="126506"/>
                </a:cubicBezTo>
                <a:close/>
                <a:moveTo>
                  <a:pt x="126506" y="166039"/>
                </a:moveTo>
                <a:cubicBezTo>
                  <a:pt x="148325" y="166039"/>
                  <a:pt x="166039" y="148325"/>
                  <a:pt x="166039" y="126506"/>
                </a:cubicBezTo>
                <a:cubicBezTo>
                  <a:pt x="166039" y="104687"/>
                  <a:pt x="148325" y="86973"/>
                  <a:pt x="126506" y="86973"/>
                </a:cubicBezTo>
                <a:cubicBezTo>
                  <a:pt x="104687" y="86973"/>
                  <a:pt x="86973" y="104687"/>
                  <a:pt x="86973" y="126506"/>
                </a:cubicBezTo>
                <a:cubicBezTo>
                  <a:pt x="86973" y="148325"/>
                  <a:pt x="104687" y="166039"/>
                  <a:pt x="126506" y="166039"/>
                </a:cubicBezTo>
                <a:close/>
                <a:moveTo>
                  <a:pt x="126506" y="55346"/>
                </a:moveTo>
                <a:cubicBezTo>
                  <a:pt x="165780" y="55346"/>
                  <a:pt x="197665" y="87232"/>
                  <a:pt x="197665" y="126506"/>
                </a:cubicBezTo>
                <a:cubicBezTo>
                  <a:pt x="197665" y="165780"/>
                  <a:pt x="165780" y="197665"/>
                  <a:pt x="126506" y="197665"/>
                </a:cubicBezTo>
                <a:cubicBezTo>
                  <a:pt x="87232" y="197665"/>
                  <a:pt x="55346" y="165780"/>
                  <a:pt x="55346" y="126506"/>
                </a:cubicBezTo>
                <a:cubicBezTo>
                  <a:pt x="55346" y="87232"/>
                  <a:pt x="87232" y="55346"/>
                  <a:pt x="126506" y="55346"/>
                </a:cubicBezTo>
                <a:close/>
                <a:moveTo>
                  <a:pt x="110693" y="126506"/>
                </a:moveTo>
                <a:cubicBezTo>
                  <a:pt x="110693" y="117778"/>
                  <a:pt x="117778" y="110693"/>
                  <a:pt x="126506" y="110693"/>
                </a:cubicBezTo>
                <a:cubicBezTo>
                  <a:pt x="135233" y="110693"/>
                  <a:pt x="142319" y="117778"/>
                  <a:pt x="142319" y="126506"/>
                </a:cubicBezTo>
                <a:cubicBezTo>
                  <a:pt x="142319" y="135233"/>
                  <a:pt x="135233" y="142319"/>
                  <a:pt x="126506" y="142319"/>
                </a:cubicBezTo>
                <a:cubicBezTo>
                  <a:pt x="117778" y="142319"/>
                  <a:pt x="110693" y="135233"/>
                  <a:pt x="110693" y="126506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44" name="Text 42"/>
          <p:cNvSpPr/>
          <p:nvPr/>
        </p:nvSpPr>
        <p:spPr>
          <a:xfrm>
            <a:off x="1526504" y="7312037"/>
            <a:ext cx="14143353" cy="354216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9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核心价值主张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526504" y="7767458"/>
            <a:ext cx="14118051" cy="65783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9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通过AI技术赋能开源社区治理, 从海量协作数据中</a:t>
            </a:r>
            <a:r>
              <a:rPr lang="en-US" sz="1595" dirty="0">
                <a:solidFill>
                  <a:srgbClr val="E9D8A6"/>
                </a:solidFill>
                <a:highlight>
                  <a:srgbClr val="E9D8A6">
                    <a:alpha val="3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自动提取洞察 </a:t>
            </a:r>
            <a:r>
              <a:rPr lang="en-US" sz="159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帮助维护者和企业OSPO实现数据驱动的决策, 提升治理效率, 促进社区健康可持续发展。这不仅是一个技术工具, 更是连接开源与AI的桥梁, 为开放协作注入智能动力。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81303" y="481303"/>
            <a:ext cx="577563" cy="577563"/>
          </a:xfrm>
          <a:custGeom>
            <a:avLst/>
            <a:gdLst/>
            <a:ahLst/>
            <a:cxnLst/>
            <a:rect l="l" t="t" r="r" b="b"/>
            <a:pathLst>
              <a:path w="577563" h="577563">
                <a:moveTo>
                  <a:pt x="96262" y="0"/>
                </a:moveTo>
                <a:lnTo>
                  <a:pt x="481301" y="0"/>
                </a:lnTo>
                <a:cubicBezTo>
                  <a:pt x="534465" y="0"/>
                  <a:pt x="577563" y="43098"/>
                  <a:pt x="577563" y="96262"/>
                </a:cubicBezTo>
                <a:lnTo>
                  <a:pt x="577563" y="481301"/>
                </a:lnTo>
                <a:cubicBezTo>
                  <a:pt x="577563" y="534465"/>
                  <a:pt x="534465" y="577563"/>
                  <a:pt x="481301" y="577563"/>
                </a:cubicBezTo>
                <a:lnTo>
                  <a:pt x="96262" y="577563"/>
                </a:lnTo>
                <a:cubicBezTo>
                  <a:pt x="43098" y="577563"/>
                  <a:pt x="0" y="534465"/>
                  <a:pt x="0" y="481301"/>
                </a:cubicBezTo>
                <a:lnTo>
                  <a:pt x="0" y="96262"/>
                </a:lnTo>
                <a:cubicBezTo>
                  <a:pt x="0" y="43134"/>
                  <a:pt x="43134" y="0"/>
                  <a:pt x="96262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625694" y="625694"/>
            <a:ext cx="288782" cy="288782"/>
          </a:xfrm>
          <a:custGeom>
            <a:avLst/>
            <a:gdLst/>
            <a:ahLst/>
            <a:cxnLst/>
            <a:rect l="l" t="t" r="r" b="b"/>
            <a:pathLst>
              <a:path w="288782" h="288782">
                <a:moveTo>
                  <a:pt x="252684" y="144391"/>
                </a:moveTo>
                <a:cubicBezTo>
                  <a:pt x="252684" y="84622"/>
                  <a:pt x="204159" y="36098"/>
                  <a:pt x="144391" y="36098"/>
                </a:cubicBezTo>
                <a:cubicBezTo>
                  <a:pt x="84622" y="36098"/>
                  <a:pt x="36098" y="84622"/>
                  <a:pt x="36098" y="144391"/>
                </a:cubicBezTo>
                <a:cubicBezTo>
                  <a:pt x="36098" y="204159"/>
                  <a:pt x="84622" y="252684"/>
                  <a:pt x="144391" y="252684"/>
                </a:cubicBezTo>
                <a:cubicBezTo>
                  <a:pt x="204159" y="252684"/>
                  <a:pt x="252684" y="204159"/>
                  <a:pt x="252684" y="144391"/>
                </a:cubicBezTo>
                <a:close/>
                <a:moveTo>
                  <a:pt x="0" y="144391"/>
                </a:moveTo>
                <a:cubicBezTo>
                  <a:pt x="0" y="64699"/>
                  <a:pt x="64699" y="0"/>
                  <a:pt x="144391" y="0"/>
                </a:cubicBezTo>
                <a:cubicBezTo>
                  <a:pt x="224082" y="0"/>
                  <a:pt x="288782" y="64699"/>
                  <a:pt x="288782" y="144391"/>
                </a:cubicBezTo>
                <a:cubicBezTo>
                  <a:pt x="288782" y="224082"/>
                  <a:pt x="224082" y="288782"/>
                  <a:pt x="144391" y="288782"/>
                </a:cubicBezTo>
                <a:cubicBezTo>
                  <a:pt x="64699" y="288782"/>
                  <a:pt x="0" y="224082"/>
                  <a:pt x="0" y="144391"/>
                </a:cubicBezTo>
                <a:close/>
                <a:moveTo>
                  <a:pt x="144391" y="189513"/>
                </a:moveTo>
                <a:cubicBezTo>
                  <a:pt x="169294" y="189513"/>
                  <a:pt x="189513" y="169294"/>
                  <a:pt x="189513" y="144391"/>
                </a:cubicBezTo>
                <a:cubicBezTo>
                  <a:pt x="189513" y="119487"/>
                  <a:pt x="169294" y="99269"/>
                  <a:pt x="144391" y="99269"/>
                </a:cubicBezTo>
                <a:cubicBezTo>
                  <a:pt x="119487" y="99269"/>
                  <a:pt x="99269" y="119487"/>
                  <a:pt x="99269" y="144391"/>
                </a:cubicBezTo>
                <a:cubicBezTo>
                  <a:pt x="99269" y="169294"/>
                  <a:pt x="119487" y="189513"/>
                  <a:pt x="144391" y="189513"/>
                </a:cubicBezTo>
                <a:close/>
                <a:moveTo>
                  <a:pt x="144391" y="63171"/>
                </a:moveTo>
                <a:cubicBezTo>
                  <a:pt x="189217" y="63171"/>
                  <a:pt x="225611" y="99564"/>
                  <a:pt x="225611" y="144391"/>
                </a:cubicBezTo>
                <a:cubicBezTo>
                  <a:pt x="225611" y="189217"/>
                  <a:pt x="189217" y="225611"/>
                  <a:pt x="144391" y="225611"/>
                </a:cubicBezTo>
                <a:cubicBezTo>
                  <a:pt x="99564" y="225611"/>
                  <a:pt x="63171" y="189217"/>
                  <a:pt x="63171" y="144391"/>
                </a:cubicBezTo>
                <a:cubicBezTo>
                  <a:pt x="63171" y="99564"/>
                  <a:pt x="99564" y="63171"/>
                  <a:pt x="144391" y="63171"/>
                </a:cubicBezTo>
                <a:close/>
                <a:moveTo>
                  <a:pt x="126342" y="144391"/>
                </a:moveTo>
                <a:cubicBezTo>
                  <a:pt x="126342" y="134429"/>
                  <a:pt x="134429" y="126342"/>
                  <a:pt x="144391" y="126342"/>
                </a:cubicBezTo>
                <a:cubicBezTo>
                  <a:pt x="154352" y="126342"/>
                  <a:pt x="162440" y="134429"/>
                  <a:pt x="162440" y="144391"/>
                </a:cubicBezTo>
                <a:cubicBezTo>
                  <a:pt x="162440" y="154352"/>
                  <a:pt x="154352" y="162440"/>
                  <a:pt x="144391" y="162440"/>
                </a:cubicBezTo>
                <a:cubicBezTo>
                  <a:pt x="134429" y="162440"/>
                  <a:pt x="126342" y="154352"/>
                  <a:pt x="126342" y="14439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203257" y="625694"/>
            <a:ext cx="2298221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b="1" kern="0" spc="76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PROJECT OBJECTIVES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81303" y="1203257"/>
            <a:ext cx="15582176" cy="57756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5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项目目标与主题契合性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81303" y="1925211"/>
            <a:ext cx="1155127" cy="48130"/>
          </a:xfrm>
          <a:custGeom>
            <a:avLst/>
            <a:gdLst/>
            <a:ahLst/>
            <a:cxnLst/>
            <a:rect l="l" t="t" r="r" b="b"/>
            <a:pathLst>
              <a:path w="1155127" h="48130">
                <a:moveTo>
                  <a:pt x="0" y="0"/>
                </a:moveTo>
                <a:lnTo>
                  <a:pt x="1155127" y="0"/>
                </a:lnTo>
                <a:lnTo>
                  <a:pt x="1155127" y="48130"/>
                </a:lnTo>
                <a:lnTo>
                  <a:pt x="0" y="48130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85140" y="2169795"/>
            <a:ext cx="7516495" cy="3940175"/>
          </a:xfrm>
          <a:custGeom>
            <a:avLst/>
            <a:gdLst/>
            <a:ahLst/>
            <a:cxnLst/>
            <a:rect l="l" t="t" r="r" b="b"/>
            <a:pathLst>
              <a:path w="7516344" h="5254222">
                <a:moveTo>
                  <a:pt x="144386" y="0"/>
                </a:moveTo>
                <a:lnTo>
                  <a:pt x="7371958" y="0"/>
                </a:lnTo>
                <a:cubicBezTo>
                  <a:pt x="7451701" y="0"/>
                  <a:pt x="7516344" y="64644"/>
                  <a:pt x="7516344" y="144386"/>
                </a:cubicBezTo>
                <a:lnTo>
                  <a:pt x="7516344" y="5109836"/>
                </a:lnTo>
                <a:cubicBezTo>
                  <a:pt x="7516344" y="5189578"/>
                  <a:pt x="7451701" y="5254222"/>
                  <a:pt x="7371958" y="5254222"/>
                </a:cubicBezTo>
                <a:lnTo>
                  <a:pt x="144386" y="5254222"/>
                </a:lnTo>
                <a:cubicBezTo>
                  <a:pt x="64644" y="5254222"/>
                  <a:pt x="0" y="5189578"/>
                  <a:pt x="0" y="5109836"/>
                </a:cubicBezTo>
                <a:lnTo>
                  <a:pt x="0" y="144386"/>
                </a:lnTo>
                <a:cubicBezTo>
                  <a:pt x="0" y="64697"/>
                  <a:pt x="64697" y="0"/>
                  <a:pt x="14438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29976" y="2414536"/>
            <a:ext cx="577563" cy="577563"/>
          </a:xfrm>
          <a:custGeom>
            <a:avLst/>
            <a:gdLst/>
            <a:ahLst/>
            <a:cxnLst/>
            <a:rect l="l" t="t" r="r" b="b"/>
            <a:pathLst>
              <a:path w="577563" h="577563">
                <a:moveTo>
                  <a:pt x="288782" y="0"/>
                </a:moveTo>
                <a:lnTo>
                  <a:pt x="288782" y="0"/>
                </a:lnTo>
                <a:cubicBezTo>
                  <a:pt x="448271" y="0"/>
                  <a:pt x="577563" y="129292"/>
                  <a:pt x="577563" y="288782"/>
                </a:cubicBezTo>
                <a:lnTo>
                  <a:pt x="577563" y="288782"/>
                </a:lnTo>
                <a:cubicBezTo>
                  <a:pt x="577563" y="448271"/>
                  <a:pt x="448271" y="577563"/>
                  <a:pt x="288782" y="577563"/>
                </a:cubicBezTo>
                <a:lnTo>
                  <a:pt x="288782" y="577563"/>
                </a:lnTo>
                <a:cubicBezTo>
                  <a:pt x="129292" y="577563"/>
                  <a:pt x="0" y="448271"/>
                  <a:pt x="0" y="288782"/>
                </a:cubicBezTo>
                <a:lnTo>
                  <a:pt x="0" y="288782"/>
                </a:lnTo>
                <a:cubicBezTo>
                  <a:pt x="0" y="129292"/>
                  <a:pt x="129292" y="0"/>
                  <a:pt x="288782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913473" y="2582992"/>
            <a:ext cx="210570" cy="240651"/>
          </a:xfrm>
          <a:custGeom>
            <a:avLst/>
            <a:gdLst/>
            <a:ahLst/>
            <a:cxnLst/>
            <a:rect l="l" t="t" r="r" b="b"/>
            <a:pathLst>
              <a:path w="210570" h="240651">
                <a:moveTo>
                  <a:pt x="15041" y="0"/>
                </a:moveTo>
                <a:cubicBezTo>
                  <a:pt x="23360" y="0"/>
                  <a:pt x="30081" y="6721"/>
                  <a:pt x="30081" y="15041"/>
                </a:cubicBezTo>
                <a:lnTo>
                  <a:pt x="30081" y="22561"/>
                </a:lnTo>
                <a:lnTo>
                  <a:pt x="62513" y="14477"/>
                </a:lnTo>
                <a:cubicBezTo>
                  <a:pt x="80421" y="10011"/>
                  <a:pt x="99316" y="12080"/>
                  <a:pt x="115860" y="20352"/>
                </a:cubicBezTo>
                <a:cubicBezTo>
                  <a:pt x="137623" y="31256"/>
                  <a:pt x="163239" y="31256"/>
                  <a:pt x="185001" y="20352"/>
                </a:cubicBezTo>
                <a:lnTo>
                  <a:pt x="189513" y="18096"/>
                </a:lnTo>
                <a:cubicBezTo>
                  <a:pt x="199195" y="13208"/>
                  <a:pt x="210570" y="20258"/>
                  <a:pt x="210570" y="31068"/>
                </a:cubicBezTo>
                <a:lnTo>
                  <a:pt x="210570" y="162534"/>
                </a:lnTo>
                <a:cubicBezTo>
                  <a:pt x="210570" y="168785"/>
                  <a:pt x="206669" y="174425"/>
                  <a:pt x="200793" y="176634"/>
                </a:cubicBezTo>
                <a:lnTo>
                  <a:pt x="184484" y="182745"/>
                </a:lnTo>
                <a:cubicBezTo>
                  <a:pt x="162769" y="190876"/>
                  <a:pt x="138610" y="189607"/>
                  <a:pt x="117882" y="179266"/>
                </a:cubicBezTo>
                <a:cubicBezTo>
                  <a:pt x="100068" y="170336"/>
                  <a:pt x="79622" y="168127"/>
                  <a:pt x="60304" y="172968"/>
                </a:cubicBezTo>
                <a:lnTo>
                  <a:pt x="30081" y="180489"/>
                </a:lnTo>
                <a:lnTo>
                  <a:pt x="30081" y="225611"/>
                </a:lnTo>
                <a:cubicBezTo>
                  <a:pt x="30081" y="233930"/>
                  <a:pt x="23360" y="240651"/>
                  <a:pt x="15041" y="240651"/>
                </a:cubicBezTo>
                <a:cubicBezTo>
                  <a:pt x="6721" y="240651"/>
                  <a:pt x="0" y="233930"/>
                  <a:pt x="0" y="225611"/>
                </a:cubicBezTo>
                <a:lnTo>
                  <a:pt x="0" y="15041"/>
                </a:lnTo>
                <a:cubicBezTo>
                  <a:pt x="0" y="6721"/>
                  <a:pt x="6721" y="0"/>
                  <a:pt x="15041" y="0"/>
                </a:cubicBezTo>
                <a:close/>
                <a:moveTo>
                  <a:pt x="30081" y="87941"/>
                </a:moveTo>
                <a:lnTo>
                  <a:pt x="60163" y="81408"/>
                </a:lnTo>
                <a:lnTo>
                  <a:pt x="60163" y="112194"/>
                </a:lnTo>
                <a:lnTo>
                  <a:pt x="30081" y="118728"/>
                </a:lnTo>
                <a:lnTo>
                  <a:pt x="30081" y="149514"/>
                </a:lnTo>
                <a:lnTo>
                  <a:pt x="53019" y="143780"/>
                </a:lnTo>
                <a:cubicBezTo>
                  <a:pt x="55416" y="143169"/>
                  <a:pt x="57766" y="142652"/>
                  <a:pt x="60163" y="142229"/>
                </a:cubicBezTo>
                <a:lnTo>
                  <a:pt x="60163" y="112194"/>
                </a:lnTo>
                <a:lnTo>
                  <a:pt x="78447" y="108246"/>
                </a:lnTo>
                <a:cubicBezTo>
                  <a:pt x="82348" y="107400"/>
                  <a:pt x="86296" y="107071"/>
                  <a:pt x="90244" y="107259"/>
                </a:cubicBezTo>
                <a:lnTo>
                  <a:pt x="90244" y="77178"/>
                </a:lnTo>
                <a:cubicBezTo>
                  <a:pt x="96637" y="77366"/>
                  <a:pt x="103029" y="78400"/>
                  <a:pt x="109233" y="80186"/>
                </a:cubicBezTo>
                <a:lnTo>
                  <a:pt x="120326" y="83429"/>
                </a:lnTo>
                <a:lnTo>
                  <a:pt x="120326" y="114779"/>
                </a:lnTo>
                <a:lnTo>
                  <a:pt x="100726" y="108998"/>
                </a:lnTo>
                <a:cubicBezTo>
                  <a:pt x="97295" y="108011"/>
                  <a:pt x="93769" y="107400"/>
                  <a:pt x="90244" y="107212"/>
                </a:cubicBezTo>
                <a:lnTo>
                  <a:pt x="90244" y="140772"/>
                </a:lnTo>
                <a:cubicBezTo>
                  <a:pt x="100491" y="141665"/>
                  <a:pt x="110596" y="143921"/>
                  <a:pt x="120326" y="147540"/>
                </a:cubicBezTo>
                <a:lnTo>
                  <a:pt x="120326" y="114732"/>
                </a:lnTo>
                <a:lnTo>
                  <a:pt x="130995" y="117882"/>
                </a:lnTo>
                <a:cubicBezTo>
                  <a:pt x="137340" y="119762"/>
                  <a:pt x="143827" y="120890"/>
                  <a:pt x="150407" y="121360"/>
                </a:cubicBezTo>
                <a:lnTo>
                  <a:pt x="150407" y="91184"/>
                </a:lnTo>
                <a:cubicBezTo>
                  <a:pt x="146741" y="90808"/>
                  <a:pt x="143075" y="90103"/>
                  <a:pt x="139503" y="89069"/>
                </a:cubicBezTo>
                <a:lnTo>
                  <a:pt x="120326" y="83429"/>
                </a:lnTo>
                <a:lnTo>
                  <a:pt x="120326" y="54288"/>
                </a:lnTo>
                <a:cubicBezTo>
                  <a:pt x="114215" y="52501"/>
                  <a:pt x="108199" y="50151"/>
                  <a:pt x="102371" y="47237"/>
                </a:cubicBezTo>
                <a:cubicBezTo>
                  <a:pt x="98517" y="45310"/>
                  <a:pt x="94427" y="43947"/>
                  <a:pt x="90244" y="43101"/>
                </a:cubicBezTo>
                <a:lnTo>
                  <a:pt x="90244" y="77131"/>
                </a:lnTo>
                <a:cubicBezTo>
                  <a:pt x="84134" y="76943"/>
                  <a:pt x="78024" y="77507"/>
                  <a:pt x="72054" y="78823"/>
                </a:cubicBezTo>
                <a:lnTo>
                  <a:pt x="60163" y="81408"/>
                </a:lnTo>
                <a:lnTo>
                  <a:pt x="60163" y="46062"/>
                </a:lnTo>
                <a:lnTo>
                  <a:pt x="30081" y="53583"/>
                </a:lnTo>
                <a:lnTo>
                  <a:pt x="30081" y="87941"/>
                </a:lnTo>
                <a:close/>
                <a:moveTo>
                  <a:pt x="150407" y="157786"/>
                </a:moveTo>
                <a:cubicBezTo>
                  <a:pt x="158303" y="158491"/>
                  <a:pt x="166341" y="157457"/>
                  <a:pt x="173908" y="154590"/>
                </a:cubicBezTo>
                <a:lnTo>
                  <a:pt x="180489" y="152146"/>
                </a:lnTo>
                <a:lnTo>
                  <a:pt x="180489" y="118446"/>
                </a:lnTo>
                <a:lnTo>
                  <a:pt x="176775" y="119292"/>
                </a:lnTo>
                <a:cubicBezTo>
                  <a:pt x="168127" y="121313"/>
                  <a:pt x="159244" y="121971"/>
                  <a:pt x="150407" y="121407"/>
                </a:cubicBezTo>
                <a:lnTo>
                  <a:pt x="150407" y="157786"/>
                </a:lnTo>
                <a:close/>
                <a:moveTo>
                  <a:pt x="180489" y="87565"/>
                </a:moveTo>
                <a:lnTo>
                  <a:pt x="180489" y="54288"/>
                </a:lnTo>
                <a:cubicBezTo>
                  <a:pt x="170665" y="57155"/>
                  <a:pt x="160560" y="58565"/>
                  <a:pt x="150407" y="58565"/>
                </a:cubicBezTo>
                <a:lnTo>
                  <a:pt x="150407" y="91184"/>
                </a:lnTo>
                <a:cubicBezTo>
                  <a:pt x="156940" y="91842"/>
                  <a:pt x="163568" y="91419"/>
                  <a:pt x="170007" y="89962"/>
                </a:cubicBezTo>
                <a:lnTo>
                  <a:pt x="180489" y="87518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451930" y="2510797"/>
            <a:ext cx="1528136" cy="3850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7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项目主要目标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9976" y="3184621"/>
            <a:ext cx="7123281" cy="6256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1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打造一个</a:t>
            </a:r>
            <a:r>
              <a:rPr lang="en-US" sz="151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面向开源项目治理与社区运营的智能助手系统</a:t>
            </a:r>
            <a:r>
              <a:rPr lang="en-US" sz="151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利用大模型和数据分析手段, 为开源社区提供数据洞察、决策支持和自动化运营功能。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29976" y="3954705"/>
            <a:ext cx="7027020" cy="1347648"/>
          </a:xfrm>
          <a:custGeom>
            <a:avLst/>
            <a:gdLst/>
            <a:ahLst/>
            <a:cxnLst/>
            <a:rect l="l" t="t" r="r" b="b"/>
            <a:pathLst>
              <a:path w="7027020" h="1347648">
                <a:moveTo>
                  <a:pt x="96262" y="0"/>
                </a:moveTo>
                <a:lnTo>
                  <a:pt x="6930758" y="0"/>
                </a:lnTo>
                <a:cubicBezTo>
                  <a:pt x="6983922" y="0"/>
                  <a:pt x="7027020" y="43098"/>
                  <a:pt x="7027020" y="96262"/>
                </a:cubicBezTo>
                <a:lnTo>
                  <a:pt x="7027020" y="1251385"/>
                </a:lnTo>
                <a:cubicBezTo>
                  <a:pt x="7027020" y="1304549"/>
                  <a:pt x="6983922" y="1347648"/>
                  <a:pt x="6930758" y="1347648"/>
                </a:cubicBezTo>
                <a:lnTo>
                  <a:pt x="96262" y="1347648"/>
                </a:lnTo>
                <a:cubicBezTo>
                  <a:pt x="43098" y="1347648"/>
                  <a:pt x="0" y="1304549"/>
                  <a:pt x="0" y="1251385"/>
                </a:cubicBezTo>
                <a:lnTo>
                  <a:pt x="0" y="96262"/>
                </a:lnTo>
                <a:cubicBezTo>
                  <a:pt x="0" y="43134"/>
                  <a:pt x="43134" y="0"/>
                  <a:pt x="9626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886399" y="4147226"/>
            <a:ext cx="216586" cy="192521"/>
          </a:xfrm>
          <a:custGeom>
            <a:avLst/>
            <a:gdLst/>
            <a:ahLst/>
            <a:cxnLst/>
            <a:rect l="l" t="t" r="r" b="b"/>
            <a:pathLst>
              <a:path w="216586" h="192521">
                <a:moveTo>
                  <a:pt x="192672" y="90244"/>
                </a:moveTo>
                <a:lnTo>
                  <a:pt x="126492" y="90244"/>
                </a:lnTo>
                <a:cubicBezTo>
                  <a:pt x="119837" y="90244"/>
                  <a:pt x="114460" y="84867"/>
                  <a:pt x="114460" y="78212"/>
                </a:cubicBezTo>
                <a:lnTo>
                  <a:pt x="114460" y="12033"/>
                </a:lnTo>
                <a:cubicBezTo>
                  <a:pt x="114460" y="5377"/>
                  <a:pt x="119874" y="-75"/>
                  <a:pt x="126455" y="790"/>
                </a:cubicBezTo>
                <a:cubicBezTo>
                  <a:pt x="166689" y="6129"/>
                  <a:pt x="198575" y="38015"/>
                  <a:pt x="203914" y="78249"/>
                </a:cubicBezTo>
                <a:cubicBezTo>
                  <a:pt x="204779" y="84830"/>
                  <a:pt x="199327" y="90244"/>
                  <a:pt x="192672" y="90244"/>
                </a:cubicBezTo>
                <a:close/>
                <a:moveTo>
                  <a:pt x="83702" y="13988"/>
                </a:moveTo>
                <a:cubicBezTo>
                  <a:pt x="90507" y="12559"/>
                  <a:pt x="96411" y="18124"/>
                  <a:pt x="96411" y="25080"/>
                </a:cubicBezTo>
                <a:lnTo>
                  <a:pt x="96411" y="99269"/>
                </a:lnTo>
                <a:cubicBezTo>
                  <a:pt x="96411" y="101374"/>
                  <a:pt x="97163" y="103405"/>
                  <a:pt x="98479" y="105022"/>
                </a:cubicBezTo>
                <a:lnTo>
                  <a:pt x="148151" y="164959"/>
                </a:lnTo>
                <a:cubicBezTo>
                  <a:pt x="152550" y="170261"/>
                  <a:pt x="151610" y="178270"/>
                  <a:pt x="145556" y="181541"/>
                </a:cubicBezTo>
                <a:cubicBezTo>
                  <a:pt x="132734" y="188535"/>
                  <a:pt x="118032" y="192521"/>
                  <a:pt x="102427" y="192521"/>
                </a:cubicBezTo>
                <a:cubicBezTo>
                  <a:pt x="52605" y="192521"/>
                  <a:pt x="12183" y="152099"/>
                  <a:pt x="12183" y="102277"/>
                </a:cubicBezTo>
                <a:cubicBezTo>
                  <a:pt x="12183" y="58847"/>
                  <a:pt x="42828" y="22599"/>
                  <a:pt x="83702" y="13988"/>
                </a:cubicBezTo>
                <a:close/>
                <a:moveTo>
                  <a:pt x="179661" y="108293"/>
                </a:moveTo>
                <a:lnTo>
                  <a:pt x="203726" y="108293"/>
                </a:lnTo>
                <a:cubicBezTo>
                  <a:pt x="210683" y="108293"/>
                  <a:pt x="216248" y="114197"/>
                  <a:pt x="214819" y="121003"/>
                </a:cubicBezTo>
                <a:cubicBezTo>
                  <a:pt x="210984" y="139202"/>
                  <a:pt x="201658" y="155371"/>
                  <a:pt x="188648" y="167704"/>
                </a:cubicBezTo>
                <a:cubicBezTo>
                  <a:pt x="184023" y="172103"/>
                  <a:pt x="176766" y="171163"/>
                  <a:pt x="172705" y="166237"/>
                </a:cubicBezTo>
                <a:lnTo>
                  <a:pt x="140969" y="127996"/>
                </a:lnTo>
                <a:cubicBezTo>
                  <a:pt x="134464" y="120138"/>
                  <a:pt x="140067" y="108293"/>
                  <a:pt x="150219" y="108293"/>
                </a:cubicBezTo>
                <a:lnTo>
                  <a:pt x="179624" y="108293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4" name="Text 12"/>
          <p:cNvSpPr/>
          <p:nvPr/>
        </p:nvSpPr>
        <p:spPr>
          <a:xfrm>
            <a:off x="1211279" y="4099096"/>
            <a:ext cx="5017581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b="1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数据洞察:</a:t>
            </a:r>
            <a:r>
              <a:rPr lang="en-US" sz="151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自动分析社区健康度、贡献者活跃度等关键指标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98432" y="4532268"/>
            <a:ext cx="192521" cy="192521"/>
          </a:xfrm>
          <a:custGeom>
            <a:avLst/>
            <a:gdLst/>
            <a:ahLst/>
            <a:cxnLst/>
            <a:rect l="l" t="t" r="r" b="b"/>
            <a:pathLst>
              <a:path w="192521" h="192521">
                <a:moveTo>
                  <a:pt x="45122" y="21057"/>
                </a:moveTo>
                <a:cubicBezTo>
                  <a:pt x="45122" y="9438"/>
                  <a:pt x="54560" y="0"/>
                  <a:pt x="66179" y="0"/>
                </a:cubicBezTo>
                <a:lnTo>
                  <a:pt x="75204" y="0"/>
                </a:lnTo>
                <a:cubicBezTo>
                  <a:pt x="81859" y="0"/>
                  <a:pt x="87236" y="5377"/>
                  <a:pt x="87236" y="12033"/>
                </a:cubicBezTo>
                <a:lnTo>
                  <a:pt x="87236" y="180489"/>
                </a:lnTo>
                <a:cubicBezTo>
                  <a:pt x="87236" y="187144"/>
                  <a:pt x="81859" y="192521"/>
                  <a:pt x="75204" y="192521"/>
                </a:cubicBezTo>
                <a:lnTo>
                  <a:pt x="63171" y="192521"/>
                </a:lnTo>
                <a:cubicBezTo>
                  <a:pt x="51966" y="192521"/>
                  <a:pt x="42528" y="184850"/>
                  <a:pt x="39858" y="174472"/>
                </a:cubicBezTo>
                <a:cubicBezTo>
                  <a:pt x="39595" y="174472"/>
                  <a:pt x="39369" y="174472"/>
                  <a:pt x="39106" y="174472"/>
                </a:cubicBezTo>
                <a:cubicBezTo>
                  <a:pt x="22486" y="174472"/>
                  <a:pt x="9024" y="161011"/>
                  <a:pt x="9024" y="144391"/>
                </a:cubicBezTo>
                <a:cubicBezTo>
                  <a:pt x="9024" y="137623"/>
                  <a:pt x="11281" y="131381"/>
                  <a:pt x="15041" y="126342"/>
                </a:cubicBezTo>
                <a:cubicBezTo>
                  <a:pt x="7746" y="120852"/>
                  <a:pt x="3008" y="112128"/>
                  <a:pt x="3008" y="102277"/>
                </a:cubicBezTo>
                <a:cubicBezTo>
                  <a:pt x="3008" y="90658"/>
                  <a:pt x="9626" y="80543"/>
                  <a:pt x="19252" y="75542"/>
                </a:cubicBezTo>
                <a:cubicBezTo>
                  <a:pt x="16582" y="71030"/>
                  <a:pt x="15041" y="65766"/>
                  <a:pt x="15041" y="60163"/>
                </a:cubicBezTo>
                <a:cubicBezTo>
                  <a:pt x="15041" y="43543"/>
                  <a:pt x="28502" y="30081"/>
                  <a:pt x="45122" y="30081"/>
                </a:cubicBezTo>
                <a:lnTo>
                  <a:pt x="45122" y="21057"/>
                </a:lnTo>
                <a:close/>
                <a:moveTo>
                  <a:pt x="147399" y="21057"/>
                </a:moveTo>
                <a:lnTo>
                  <a:pt x="147399" y="30081"/>
                </a:lnTo>
                <a:cubicBezTo>
                  <a:pt x="164019" y="30081"/>
                  <a:pt x="177480" y="43543"/>
                  <a:pt x="177480" y="60163"/>
                </a:cubicBezTo>
                <a:cubicBezTo>
                  <a:pt x="177480" y="65803"/>
                  <a:pt x="175939" y="71067"/>
                  <a:pt x="173269" y="75542"/>
                </a:cubicBezTo>
                <a:cubicBezTo>
                  <a:pt x="182933" y="80543"/>
                  <a:pt x="189513" y="90620"/>
                  <a:pt x="189513" y="102277"/>
                </a:cubicBezTo>
                <a:cubicBezTo>
                  <a:pt x="189513" y="112128"/>
                  <a:pt x="184775" y="120852"/>
                  <a:pt x="177480" y="126342"/>
                </a:cubicBezTo>
                <a:cubicBezTo>
                  <a:pt x="181241" y="131381"/>
                  <a:pt x="183497" y="137623"/>
                  <a:pt x="183497" y="144391"/>
                </a:cubicBezTo>
                <a:cubicBezTo>
                  <a:pt x="183497" y="161011"/>
                  <a:pt x="170035" y="174472"/>
                  <a:pt x="153415" y="174472"/>
                </a:cubicBezTo>
                <a:cubicBezTo>
                  <a:pt x="153152" y="174472"/>
                  <a:pt x="152926" y="174472"/>
                  <a:pt x="152663" y="174472"/>
                </a:cubicBezTo>
                <a:cubicBezTo>
                  <a:pt x="149993" y="184850"/>
                  <a:pt x="140555" y="192521"/>
                  <a:pt x="129350" y="192521"/>
                </a:cubicBezTo>
                <a:lnTo>
                  <a:pt x="117318" y="192521"/>
                </a:lnTo>
                <a:cubicBezTo>
                  <a:pt x="110662" y="192521"/>
                  <a:pt x="105285" y="187144"/>
                  <a:pt x="105285" y="180489"/>
                </a:cubicBezTo>
                <a:lnTo>
                  <a:pt x="105285" y="12033"/>
                </a:lnTo>
                <a:cubicBezTo>
                  <a:pt x="105285" y="5377"/>
                  <a:pt x="110662" y="0"/>
                  <a:pt x="117318" y="0"/>
                </a:cubicBezTo>
                <a:lnTo>
                  <a:pt x="126342" y="0"/>
                </a:lnTo>
                <a:cubicBezTo>
                  <a:pt x="137961" y="0"/>
                  <a:pt x="147399" y="9438"/>
                  <a:pt x="147399" y="2105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6" name="Text 14"/>
          <p:cNvSpPr/>
          <p:nvPr/>
        </p:nvSpPr>
        <p:spPr>
          <a:xfrm>
            <a:off x="1211279" y="4484138"/>
            <a:ext cx="4247497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b="1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决策支持:</a:t>
            </a:r>
            <a:r>
              <a:rPr lang="en-US" sz="151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基于数据分析提供治理建议和预警提示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874367" y="4917311"/>
            <a:ext cx="240651" cy="192521"/>
          </a:xfrm>
          <a:custGeom>
            <a:avLst/>
            <a:gdLst/>
            <a:ahLst/>
            <a:cxnLst/>
            <a:rect l="l" t="t" r="r" b="b"/>
            <a:pathLst>
              <a:path w="240651" h="192521">
                <a:moveTo>
                  <a:pt x="132358" y="0"/>
                </a:moveTo>
                <a:cubicBezTo>
                  <a:pt x="132358" y="-6656"/>
                  <a:pt x="126981" y="-12033"/>
                  <a:pt x="120326" y="-12033"/>
                </a:cubicBezTo>
                <a:cubicBezTo>
                  <a:pt x="113670" y="-12033"/>
                  <a:pt x="108293" y="-6656"/>
                  <a:pt x="108293" y="0"/>
                </a:cubicBezTo>
                <a:lnTo>
                  <a:pt x="108293" y="24065"/>
                </a:lnTo>
                <a:lnTo>
                  <a:pt x="72195" y="24065"/>
                </a:lnTo>
                <a:cubicBezTo>
                  <a:pt x="52266" y="24065"/>
                  <a:pt x="36098" y="40234"/>
                  <a:pt x="36098" y="60163"/>
                </a:cubicBezTo>
                <a:lnTo>
                  <a:pt x="36098" y="144391"/>
                </a:lnTo>
                <a:cubicBezTo>
                  <a:pt x="36098" y="164320"/>
                  <a:pt x="52266" y="180489"/>
                  <a:pt x="72195" y="180489"/>
                </a:cubicBezTo>
                <a:lnTo>
                  <a:pt x="168456" y="180489"/>
                </a:lnTo>
                <a:cubicBezTo>
                  <a:pt x="188385" y="180489"/>
                  <a:pt x="204554" y="164320"/>
                  <a:pt x="204554" y="144391"/>
                </a:cubicBezTo>
                <a:lnTo>
                  <a:pt x="204554" y="60163"/>
                </a:lnTo>
                <a:cubicBezTo>
                  <a:pt x="204554" y="40234"/>
                  <a:pt x="188385" y="24065"/>
                  <a:pt x="168456" y="24065"/>
                </a:cubicBezTo>
                <a:lnTo>
                  <a:pt x="132358" y="24065"/>
                </a:lnTo>
                <a:lnTo>
                  <a:pt x="132358" y="0"/>
                </a:lnTo>
                <a:close/>
                <a:moveTo>
                  <a:pt x="60163" y="138375"/>
                </a:moveTo>
                <a:cubicBezTo>
                  <a:pt x="60163" y="133374"/>
                  <a:pt x="64186" y="129350"/>
                  <a:pt x="69187" y="129350"/>
                </a:cubicBezTo>
                <a:lnTo>
                  <a:pt x="81220" y="129350"/>
                </a:lnTo>
                <a:cubicBezTo>
                  <a:pt x="86221" y="129350"/>
                  <a:pt x="90244" y="133374"/>
                  <a:pt x="90244" y="138375"/>
                </a:cubicBezTo>
                <a:cubicBezTo>
                  <a:pt x="90244" y="143376"/>
                  <a:pt x="86221" y="147399"/>
                  <a:pt x="81220" y="147399"/>
                </a:cubicBezTo>
                <a:lnTo>
                  <a:pt x="69187" y="147399"/>
                </a:lnTo>
                <a:cubicBezTo>
                  <a:pt x="64186" y="147399"/>
                  <a:pt x="60163" y="143376"/>
                  <a:pt x="60163" y="138375"/>
                </a:cubicBezTo>
                <a:close/>
                <a:moveTo>
                  <a:pt x="105285" y="138375"/>
                </a:moveTo>
                <a:cubicBezTo>
                  <a:pt x="105285" y="133374"/>
                  <a:pt x="109308" y="129350"/>
                  <a:pt x="114309" y="129350"/>
                </a:cubicBezTo>
                <a:lnTo>
                  <a:pt x="126342" y="129350"/>
                </a:lnTo>
                <a:cubicBezTo>
                  <a:pt x="131343" y="129350"/>
                  <a:pt x="135366" y="133374"/>
                  <a:pt x="135366" y="138375"/>
                </a:cubicBezTo>
                <a:cubicBezTo>
                  <a:pt x="135366" y="143376"/>
                  <a:pt x="131343" y="147399"/>
                  <a:pt x="126342" y="147399"/>
                </a:cubicBezTo>
                <a:lnTo>
                  <a:pt x="114309" y="147399"/>
                </a:lnTo>
                <a:cubicBezTo>
                  <a:pt x="109308" y="147399"/>
                  <a:pt x="105285" y="143376"/>
                  <a:pt x="105285" y="138375"/>
                </a:cubicBezTo>
                <a:close/>
                <a:moveTo>
                  <a:pt x="150407" y="138375"/>
                </a:moveTo>
                <a:cubicBezTo>
                  <a:pt x="150407" y="133374"/>
                  <a:pt x="154430" y="129350"/>
                  <a:pt x="159432" y="129350"/>
                </a:cubicBezTo>
                <a:lnTo>
                  <a:pt x="171464" y="129350"/>
                </a:lnTo>
                <a:cubicBezTo>
                  <a:pt x="176465" y="129350"/>
                  <a:pt x="180489" y="133374"/>
                  <a:pt x="180489" y="138375"/>
                </a:cubicBezTo>
                <a:cubicBezTo>
                  <a:pt x="180489" y="143376"/>
                  <a:pt x="176465" y="147399"/>
                  <a:pt x="171464" y="147399"/>
                </a:cubicBezTo>
                <a:lnTo>
                  <a:pt x="159432" y="147399"/>
                </a:lnTo>
                <a:cubicBezTo>
                  <a:pt x="154430" y="147399"/>
                  <a:pt x="150407" y="143376"/>
                  <a:pt x="150407" y="138375"/>
                </a:cubicBezTo>
                <a:close/>
                <a:moveTo>
                  <a:pt x="84228" y="66179"/>
                </a:moveTo>
                <a:cubicBezTo>
                  <a:pt x="94189" y="66179"/>
                  <a:pt x="102277" y="74267"/>
                  <a:pt x="102277" y="84228"/>
                </a:cubicBezTo>
                <a:cubicBezTo>
                  <a:pt x="102277" y="94189"/>
                  <a:pt x="94189" y="102277"/>
                  <a:pt x="84228" y="102277"/>
                </a:cubicBezTo>
                <a:cubicBezTo>
                  <a:pt x="74267" y="102277"/>
                  <a:pt x="66179" y="94189"/>
                  <a:pt x="66179" y="84228"/>
                </a:cubicBezTo>
                <a:cubicBezTo>
                  <a:pt x="66179" y="74267"/>
                  <a:pt x="74267" y="66179"/>
                  <a:pt x="84228" y="66179"/>
                </a:cubicBezTo>
                <a:close/>
                <a:moveTo>
                  <a:pt x="138375" y="84228"/>
                </a:moveTo>
                <a:cubicBezTo>
                  <a:pt x="138375" y="74267"/>
                  <a:pt x="146462" y="66179"/>
                  <a:pt x="156423" y="66179"/>
                </a:cubicBezTo>
                <a:cubicBezTo>
                  <a:pt x="166385" y="66179"/>
                  <a:pt x="174472" y="74267"/>
                  <a:pt x="174472" y="84228"/>
                </a:cubicBezTo>
                <a:cubicBezTo>
                  <a:pt x="174472" y="94189"/>
                  <a:pt x="166385" y="102277"/>
                  <a:pt x="156423" y="102277"/>
                </a:cubicBezTo>
                <a:cubicBezTo>
                  <a:pt x="146462" y="102277"/>
                  <a:pt x="138375" y="94189"/>
                  <a:pt x="138375" y="84228"/>
                </a:cubicBezTo>
                <a:close/>
                <a:moveTo>
                  <a:pt x="24065" y="84228"/>
                </a:moveTo>
                <a:cubicBezTo>
                  <a:pt x="24065" y="77572"/>
                  <a:pt x="18688" y="72195"/>
                  <a:pt x="12033" y="72195"/>
                </a:cubicBezTo>
                <a:cubicBezTo>
                  <a:pt x="5377" y="72195"/>
                  <a:pt x="0" y="77572"/>
                  <a:pt x="0" y="84228"/>
                </a:cubicBezTo>
                <a:lnTo>
                  <a:pt x="0" y="120326"/>
                </a:lnTo>
                <a:cubicBezTo>
                  <a:pt x="0" y="126981"/>
                  <a:pt x="5377" y="132358"/>
                  <a:pt x="12033" y="132358"/>
                </a:cubicBezTo>
                <a:cubicBezTo>
                  <a:pt x="18688" y="132358"/>
                  <a:pt x="24065" y="126981"/>
                  <a:pt x="24065" y="120326"/>
                </a:cubicBezTo>
                <a:lnTo>
                  <a:pt x="24065" y="84228"/>
                </a:lnTo>
                <a:close/>
                <a:moveTo>
                  <a:pt x="228619" y="72195"/>
                </a:moveTo>
                <a:cubicBezTo>
                  <a:pt x="221963" y="72195"/>
                  <a:pt x="216586" y="77572"/>
                  <a:pt x="216586" y="84228"/>
                </a:cubicBezTo>
                <a:lnTo>
                  <a:pt x="216586" y="120326"/>
                </a:lnTo>
                <a:cubicBezTo>
                  <a:pt x="216586" y="126981"/>
                  <a:pt x="221963" y="132358"/>
                  <a:pt x="228619" y="132358"/>
                </a:cubicBezTo>
                <a:cubicBezTo>
                  <a:pt x="235274" y="132358"/>
                  <a:pt x="240651" y="126981"/>
                  <a:pt x="240651" y="120326"/>
                </a:cubicBezTo>
                <a:lnTo>
                  <a:pt x="240651" y="84228"/>
                </a:lnTo>
                <a:cubicBezTo>
                  <a:pt x="240651" y="77572"/>
                  <a:pt x="235274" y="72195"/>
                  <a:pt x="228619" y="72195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8" name="Text 16"/>
          <p:cNvSpPr/>
          <p:nvPr/>
        </p:nvSpPr>
        <p:spPr>
          <a:xfrm>
            <a:off x="1211279" y="4869180"/>
            <a:ext cx="4151236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b="1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自动化运营:</a:t>
            </a:r>
            <a:r>
              <a:rPr lang="en-US" sz="151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减轻维护者日常管理负担, 提升效率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729976" y="5446744"/>
            <a:ext cx="7027020" cy="577563"/>
          </a:xfrm>
          <a:custGeom>
            <a:avLst/>
            <a:gdLst/>
            <a:ahLst/>
            <a:cxnLst/>
            <a:rect l="l" t="t" r="r" b="b"/>
            <a:pathLst>
              <a:path w="7027020" h="577563">
                <a:moveTo>
                  <a:pt x="96262" y="0"/>
                </a:moveTo>
                <a:lnTo>
                  <a:pt x="6930758" y="0"/>
                </a:lnTo>
                <a:cubicBezTo>
                  <a:pt x="6983922" y="0"/>
                  <a:pt x="7027020" y="43098"/>
                  <a:pt x="7027020" y="96262"/>
                </a:cubicBezTo>
                <a:lnTo>
                  <a:pt x="7027020" y="481301"/>
                </a:lnTo>
                <a:cubicBezTo>
                  <a:pt x="7027020" y="534465"/>
                  <a:pt x="6983922" y="577563"/>
                  <a:pt x="6930758" y="577563"/>
                </a:cubicBezTo>
                <a:lnTo>
                  <a:pt x="96262" y="577563"/>
                </a:lnTo>
                <a:cubicBezTo>
                  <a:pt x="43098" y="577563"/>
                  <a:pt x="0" y="534465"/>
                  <a:pt x="0" y="481301"/>
                </a:cubicBezTo>
                <a:lnTo>
                  <a:pt x="0" y="96262"/>
                </a:lnTo>
                <a:cubicBezTo>
                  <a:pt x="0" y="43134"/>
                  <a:pt x="43134" y="0"/>
                  <a:pt x="96262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20" name="Shape 18"/>
          <p:cNvSpPr/>
          <p:nvPr/>
        </p:nvSpPr>
        <p:spPr>
          <a:xfrm>
            <a:off x="874367" y="5631242"/>
            <a:ext cx="240651" cy="192521"/>
          </a:xfrm>
          <a:custGeom>
            <a:avLst/>
            <a:gdLst/>
            <a:ahLst/>
            <a:cxnLst/>
            <a:rect l="l" t="t" r="r" b="b"/>
            <a:pathLst>
              <a:path w="240651" h="192521">
                <a:moveTo>
                  <a:pt x="120326" y="84228"/>
                </a:moveTo>
                <a:cubicBezTo>
                  <a:pt x="141909" y="84228"/>
                  <a:pt x="159432" y="66705"/>
                  <a:pt x="159432" y="45122"/>
                </a:cubicBezTo>
                <a:cubicBezTo>
                  <a:pt x="159432" y="23539"/>
                  <a:pt x="141909" y="6016"/>
                  <a:pt x="120326" y="6016"/>
                </a:cubicBezTo>
                <a:cubicBezTo>
                  <a:pt x="98743" y="6016"/>
                  <a:pt x="81220" y="23539"/>
                  <a:pt x="81220" y="45122"/>
                </a:cubicBezTo>
                <a:cubicBezTo>
                  <a:pt x="81220" y="66705"/>
                  <a:pt x="98743" y="84228"/>
                  <a:pt x="120326" y="84228"/>
                </a:cubicBezTo>
                <a:close/>
                <a:moveTo>
                  <a:pt x="36098" y="87236"/>
                </a:moveTo>
                <a:cubicBezTo>
                  <a:pt x="51040" y="87236"/>
                  <a:pt x="63171" y="75105"/>
                  <a:pt x="63171" y="60163"/>
                </a:cubicBezTo>
                <a:cubicBezTo>
                  <a:pt x="63171" y="45221"/>
                  <a:pt x="51040" y="33090"/>
                  <a:pt x="36098" y="33090"/>
                </a:cubicBezTo>
                <a:cubicBezTo>
                  <a:pt x="21156" y="33090"/>
                  <a:pt x="9024" y="45221"/>
                  <a:pt x="9024" y="60163"/>
                </a:cubicBezTo>
                <a:cubicBezTo>
                  <a:pt x="9024" y="75105"/>
                  <a:pt x="21156" y="87236"/>
                  <a:pt x="36098" y="87236"/>
                </a:cubicBezTo>
                <a:close/>
                <a:moveTo>
                  <a:pt x="0" y="156423"/>
                </a:moveTo>
                <a:lnTo>
                  <a:pt x="0" y="168456"/>
                </a:lnTo>
                <a:cubicBezTo>
                  <a:pt x="0" y="175111"/>
                  <a:pt x="5377" y="180489"/>
                  <a:pt x="12033" y="180489"/>
                </a:cubicBezTo>
                <a:lnTo>
                  <a:pt x="44633" y="180489"/>
                </a:lnTo>
                <a:cubicBezTo>
                  <a:pt x="43016" y="176804"/>
                  <a:pt x="42114" y="172743"/>
                  <a:pt x="42114" y="168456"/>
                </a:cubicBezTo>
                <a:lnTo>
                  <a:pt x="42114" y="162440"/>
                </a:lnTo>
                <a:cubicBezTo>
                  <a:pt x="42114" y="142436"/>
                  <a:pt x="49634" y="124161"/>
                  <a:pt x="62005" y="110324"/>
                </a:cubicBezTo>
                <a:cubicBezTo>
                  <a:pt x="57606" y="109008"/>
                  <a:pt x="52943" y="108293"/>
                  <a:pt x="48130" y="108293"/>
                </a:cubicBezTo>
                <a:cubicBezTo>
                  <a:pt x="21546" y="108293"/>
                  <a:pt x="0" y="129839"/>
                  <a:pt x="0" y="156423"/>
                </a:cubicBezTo>
                <a:close/>
                <a:moveTo>
                  <a:pt x="231627" y="60163"/>
                </a:moveTo>
                <a:cubicBezTo>
                  <a:pt x="231627" y="45221"/>
                  <a:pt x="219496" y="33090"/>
                  <a:pt x="204554" y="33090"/>
                </a:cubicBezTo>
                <a:cubicBezTo>
                  <a:pt x="189612" y="33090"/>
                  <a:pt x="177480" y="45221"/>
                  <a:pt x="177480" y="60163"/>
                </a:cubicBezTo>
                <a:cubicBezTo>
                  <a:pt x="177480" y="75105"/>
                  <a:pt x="189612" y="87236"/>
                  <a:pt x="204554" y="87236"/>
                </a:cubicBezTo>
                <a:cubicBezTo>
                  <a:pt x="219496" y="87236"/>
                  <a:pt x="231627" y="75105"/>
                  <a:pt x="231627" y="60163"/>
                </a:cubicBezTo>
                <a:close/>
                <a:moveTo>
                  <a:pt x="60163" y="162440"/>
                </a:moveTo>
                <a:lnTo>
                  <a:pt x="60163" y="168456"/>
                </a:lnTo>
                <a:cubicBezTo>
                  <a:pt x="60163" y="175111"/>
                  <a:pt x="65540" y="180489"/>
                  <a:pt x="72195" y="180489"/>
                </a:cubicBezTo>
                <a:lnTo>
                  <a:pt x="131155" y="180489"/>
                </a:lnTo>
                <a:cubicBezTo>
                  <a:pt x="128485" y="172367"/>
                  <a:pt x="128786" y="163793"/>
                  <a:pt x="135178" y="156423"/>
                </a:cubicBezTo>
                <a:cubicBezTo>
                  <a:pt x="129914" y="150332"/>
                  <a:pt x="127470" y="141495"/>
                  <a:pt x="130892" y="132621"/>
                </a:cubicBezTo>
                <a:cubicBezTo>
                  <a:pt x="133374" y="126192"/>
                  <a:pt x="136870" y="120175"/>
                  <a:pt x="141195" y="114836"/>
                </a:cubicBezTo>
                <a:cubicBezTo>
                  <a:pt x="143225" y="112354"/>
                  <a:pt x="145556" y="110436"/>
                  <a:pt x="148076" y="109045"/>
                </a:cubicBezTo>
                <a:cubicBezTo>
                  <a:pt x="139766" y="104721"/>
                  <a:pt x="130328" y="102277"/>
                  <a:pt x="120326" y="102277"/>
                </a:cubicBezTo>
                <a:cubicBezTo>
                  <a:pt x="87086" y="102277"/>
                  <a:pt x="60163" y="129200"/>
                  <a:pt x="60163" y="162440"/>
                </a:cubicBezTo>
                <a:close/>
                <a:moveTo>
                  <a:pt x="234861" y="145857"/>
                </a:moveTo>
                <a:cubicBezTo>
                  <a:pt x="237230" y="144504"/>
                  <a:pt x="238433" y="141683"/>
                  <a:pt x="237418" y="139089"/>
                </a:cubicBezTo>
                <a:cubicBezTo>
                  <a:pt x="235613" y="134426"/>
                  <a:pt x="233093" y="130027"/>
                  <a:pt x="229935" y="126154"/>
                </a:cubicBezTo>
                <a:cubicBezTo>
                  <a:pt x="228205" y="124011"/>
                  <a:pt x="225159" y="123635"/>
                  <a:pt x="222791" y="125026"/>
                </a:cubicBezTo>
                <a:cubicBezTo>
                  <a:pt x="214593" y="129764"/>
                  <a:pt x="204516" y="123973"/>
                  <a:pt x="204516" y="114460"/>
                </a:cubicBezTo>
                <a:cubicBezTo>
                  <a:pt x="204516" y="111715"/>
                  <a:pt x="202674" y="109271"/>
                  <a:pt x="199966" y="108857"/>
                </a:cubicBezTo>
                <a:cubicBezTo>
                  <a:pt x="195116" y="108105"/>
                  <a:pt x="189889" y="108105"/>
                  <a:pt x="185038" y="108857"/>
                </a:cubicBezTo>
                <a:cubicBezTo>
                  <a:pt x="182331" y="109271"/>
                  <a:pt x="180489" y="111715"/>
                  <a:pt x="180489" y="114460"/>
                </a:cubicBezTo>
                <a:cubicBezTo>
                  <a:pt x="180489" y="123935"/>
                  <a:pt x="170411" y="129764"/>
                  <a:pt x="162214" y="125026"/>
                </a:cubicBezTo>
                <a:cubicBezTo>
                  <a:pt x="159845" y="123672"/>
                  <a:pt x="156799" y="124048"/>
                  <a:pt x="155070" y="126154"/>
                </a:cubicBezTo>
                <a:cubicBezTo>
                  <a:pt x="151911" y="130027"/>
                  <a:pt x="149392" y="134426"/>
                  <a:pt x="147587" y="139089"/>
                </a:cubicBezTo>
                <a:cubicBezTo>
                  <a:pt x="146609" y="141646"/>
                  <a:pt x="147775" y="144466"/>
                  <a:pt x="150144" y="145820"/>
                </a:cubicBezTo>
                <a:cubicBezTo>
                  <a:pt x="158379" y="150558"/>
                  <a:pt x="158379" y="162176"/>
                  <a:pt x="150144" y="166952"/>
                </a:cubicBezTo>
                <a:cubicBezTo>
                  <a:pt x="147775" y="168306"/>
                  <a:pt x="146572" y="171126"/>
                  <a:pt x="147587" y="173683"/>
                </a:cubicBezTo>
                <a:cubicBezTo>
                  <a:pt x="149392" y="178345"/>
                  <a:pt x="151911" y="182745"/>
                  <a:pt x="155070" y="186618"/>
                </a:cubicBezTo>
                <a:cubicBezTo>
                  <a:pt x="156799" y="188761"/>
                  <a:pt x="159845" y="189137"/>
                  <a:pt x="162214" y="187746"/>
                </a:cubicBezTo>
                <a:cubicBezTo>
                  <a:pt x="170411" y="183008"/>
                  <a:pt x="180489" y="188836"/>
                  <a:pt x="180489" y="198312"/>
                </a:cubicBezTo>
                <a:cubicBezTo>
                  <a:pt x="180489" y="201057"/>
                  <a:pt x="182331" y="203501"/>
                  <a:pt x="185038" y="203914"/>
                </a:cubicBezTo>
                <a:cubicBezTo>
                  <a:pt x="189889" y="204666"/>
                  <a:pt x="195116" y="204666"/>
                  <a:pt x="199966" y="203914"/>
                </a:cubicBezTo>
                <a:cubicBezTo>
                  <a:pt x="202674" y="203501"/>
                  <a:pt x="204516" y="201057"/>
                  <a:pt x="204516" y="198312"/>
                </a:cubicBezTo>
                <a:cubicBezTo>
                  <a:pt x="204516" y="188836"/>
                  <a:pt x="214593" y="183008"/>
                  <a:pt x="222791" y="187746"/>
                </a:cubicBezTo>
                <a:cubicBezTo>
                  <a:pt x="225159" y="189099"/>
                  <a:pt x="228205" y="188723"/>
                  <a:pt x="229935" y="186618"/>
                </a:cubicBezTo>
                <a:cubicBezTo>
                  <a:pt x="233093" y="182745"/>
                  <a:pt x="235613" y="178345"/>
                  <a:pt x="237418" y="173683"/>
                </a:cubicBezTo>
                <a:cubicBezTo>
                  <a:pt x="238395" y="171126"/>
                  <a:pt x="237230" y="168306"/>
                  <a:pt x="234861" y="166952"/>
                </a:cubicBezTo>
                <a:cubicBezTo>
                  <a:pt x="226626" y="162214"/>
                  <a:pt x="226626" y="150595"/>
                  <a:pt x="234861" y="145820"/>
                </a:cubicBezTo>
                <a:close/>
                <a:moveTo>
                  <a:pt x="177480" y="156423"/>
                </a:moveTo>
                <a:cubicBezTo>
                  <a:pt x="177480" y="148122"/>
                  <a:pt x="184220" y="141383"/>
                  <a:pt x="192521" y="141383"/>
                </a:cubicBezTo>
                <a:cubicBezTo>
                  <a:pt x="200822" y="141383"/>
                  <a:pt x="207562" y="148122"/>
                  <a:pt x="207562" y="156423"/>
                </a:cubicBezTo>
                <a:cubicBezTo>
                  <a:pt x="207562" y="164725"/>
                  <a:pt x="200822" y="171464"/>
                  <a:pt x="192521" y="171464"/>
                </a:cubicBezTo>
                <a:cubicBezTo>
                  <a:pt x="184220" y="171464"/>
                  <a:pt x="177480" y="164725"/>
                  <a:pt x="177480" y="15642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1" name="Text 19"/>
          <p:cNvSpPr/>
          <p:nvPr/>
        </p:nvSpPr>
        <p:spPr>
          <a:xfrm>
            <a:off x="1206220" y="5591134"/>
            <a:ext cx="6502646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帮助维护者更好地管理项目、促进社区良性发展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253095" y="2169795"/>
            <a:ext cx="7516495" cy="3941445"/>
          </a:xfrm>
          <a:custGeom>
            <a:avLst/>
            <a:gdLst/>
            <a:ahLst/>
            <a:cxnLst/>
            <a:rect l="l" t="t" r="r" b="b"/>
            <a:pathLst>
              <a:path w="7516344" h="5254222">
                <a:moveTo>
                  <a:pt x="144386" y="0"/>
                </a:moveTo>
                <a:lnTo>
                  <a:pt x="7371958" y="0"/>
                </a:lnTo>
                <a:cubicBezTo>
                  <a:pt x="7451701" y="0"/>
                  <a:pt x="7516344" y="64644"/>
                  <a:pt x="7516344" y="144386"/>
                </a:cubicBezTo>
                <a:lnTo>
                  <a:pt x="7516344" y="5109836"/>
                </a:lnTo>
                <a:cubicBezTo>
                  <a:pt x="7516344" y="5189578"/>
                  <a:pt x="7451701" y="5254222"/>
                  <a:pt x="7371958" y="5254222"/>
                </a:cubicBezTo>
                <a:lnTo>
                  <a:pt x="144386" y="5254222"/>
                </a:lnTo>
                <a:cubicBezTo>
                  <a:pt x="64644" y="5254222"/>
                  <a:pt x="0" y="5189578"/>
                  <a:pt x="0" y="5109836"/>
                </a:cubicBezTo>
                <a:lnTo>
                  <a:pt x="0" y="144386"/>
                </a:lnTo>
                <a:cubicBezTo>
                  <a:pt x="0" y="64697"/>
                  <a:pt x="64697" y="0"/>
                  <a:pt x="144386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8497625" y="2414536"/>
            <a:ext cx="577563" cy="577563"/>
          </a:xfrm>
          <a:custGeom>
            <a:avLst/>
            <a:gdLst/>
            <a:ahLst/>
            <a:cxnLst/>
            <a:rect l="l" t="t" r="r" b="b"/>
            <a:pathLst>
              <a:path w="577563" h="577563">
                <a:moveTo>
                  <a:pt x="288782" y="0"/>
                </a:moveTo>
                <a:lnTo>
                  <a:pt x="288782" y="0"/>
                </a:lnTo>
                <a:cubicBezTo>
                  <a:pt x="448271" y="0"/>
                  <a:pt x="577563" y="129292"/>
                  <a:pt x="577563" y="288782"/>
                </a:cubicBezTo>
                <a:lnTo>
                  <a:pt x="577563" y="288782"/>
                </a:lnTo>
                <a:cubicBezTo>
                  <a:pt x="577563" y="448271"/>
                  <a:pt x="448271" y="577563"/>
                  <a:pt x="288782" y="577563"/>
                </a:cubicBezTo>
                <a:lnTo>
                  <a:pt x="288782" y="577563"/>
                </a:lnTo>
                <a:cubicBezTo>
                  <a:pt x="129292" y="577563"/>
                  <a:pt x="0" y="448271"/>
                  <a:pt x="0" y="288782"/>
                </a:cubicBezTo>
                <a:lnTo>
                  <a:pt x="0" y="288782"/>
                </a:lnTo>
                <a:cubicBezTo>
                  <a:pt x="0" y="129292"/>
                  <a:pt x="129292" y="0"/>
                  <a:pt x="288782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4" name="Shape 22"/>
          <p:cNvSpPr/>
          <p:nvPr/>
        </p:nvSpPr>
        <p:spPr>
          <a:xfrm>
            <a:off x="8666081" y="2582992"/>
            <a:ext cx="240651" cy="240651"/>
          </a:xfrm>
          <a:custGeom>
            <a:avLst/>
            <a:gdLst/>
            <a:ahLst/>
            <a:cxnLst/>
            <a:rect l="l" t="t" r="r" b="b"/>
            <a:pathLst>
              <a:path w="240651" h="240651">
                <a:moveTo>
                  <a:pt x="105285" y="0"/>
                </a:moveTo>
                <a:cubicBezTo>
                  <a:pt x="121877" y="0"/>
                  <a:pt x="135366" y="10105"/>
                  <a:pt x="135366" y="22561"/>
                </a:cubicBezTo>
                <a:cubicBezTo>
                  <a:pt x="135366" y="27449"/>
                  <a:pt x="133298" y="31962"/>
                  <a:pt x="129726" y="35675"/>
                </a:cubicBezTo>
                <a:cubicBezTo>
                  <a:pt x="126624" y="38918"/>
                  <a:pt x="124086" y="42866"/>
                  <a:pt x="124086" y="47378"/>
                </a:cubicBezTo>
                <a:cubicBezTo>
                  <a:pt x="124086" y="54429"/>
                  <a:pt x="129820" y="60163"/>
                  <a:pt x="136870" y="60163"/>
                </a:cubicBezTo>
                <a:lnTo>
                  <a:pt x="157927" y="60163"/>
                </a:lnTo>
                <a:cubicBezTo>
                  <a:pt x="170383" y="60163"/>
                  <a:pt x="180489" y="70268"/>
                  <a:pt x="180489" y="82724"/>
                </a:cubicBezTo>
                <a:lnTo>
                  <a:pt x="180489" y="103781"/>
                </a:lnTo>
                <a:cubicBezTo>
                  <a:pt x="180489" y="110831"/>
                  <a:pt x="186223" y="116566"/>
                  <a:pt x="193273" y="116566"/>
                </a:cubicBezTo>
                <a:cubicBezTo>
                  <a:pt x="197738" y="116566"/>
                  <a:pt x="201734" y="114027"/>
                  <a:pt x="204977" y="110925"/>
                </a:cubicBezTo>
                <a:cubicBezTo>
                  <a:pt x="208690" y="107400"/>
                  <a:pt x="213202" y="105285"/>
                  <a:pt x="218090" y="105285"/>
                </a:cubicBezTo>
                <a:cubicBezTo>
                  <a:pt x="230546" y="105285"/>
                  <a:pt x="240651" y="118775"/>
                  <a:pt x="240651" y="135366"/>
                </a:cubicBezTo>
                <a:cubicBezTo>
                  <a:pt x="240651" y="151958"/>
                  <a:pt x="230546" y="165448"/>
                  <a:pt x="218090" y="165448"/>
                </a:cubicBezTo>
                <a:cubicBezTo>
                  <a:pt x="213202" y="165448"/>
                  <a:pt x="208643" y="163380"/>
                  <a:pt x="204977" y="159808"/>
                </a:cubicBezTo>
                <a:cubicBezTo>
                  <a:pt x="201734" y="156705"/>
                  <a:pt x="197785" y="154167"/>
                  <a:pt x="193273" y="154167"/>
                </a:cubicBezTo>
                <a:cubicBezTo>
                  <a:pt x="186223" y="154167"/>
                  <a:pt x="180489" y="159902"/>
                  <a:pt x="180489" y="166952"/>
                </a:cubicBezTo>
                <a:lnTo>
                  <a:pt x="180489" y="218090"/>
                </a:lnTo>
                <a:cubicBezTo>
                  <a:pt x="180489" y="230546"/>
                  <a:pt x="170383" y="240651"/>
                  <a:pt x="157927" y="240651"/>
                </a:cubicBezTo>
                <a:lnTo>
                  <a:pt x="131230" y="240651"/>
                </a:lnTo>
                <a:cubicBezTo>
                  <a:pt x="125214" y="240651"/>
                  <a:pt x="120326" y="235763"/>
                  <a:pt x="120326" y="229747"/>
                </a:cubicBezTo>
                <a:cubicBezTo>
                  <a:pt x="120326" y="225423"/>
                  <a:pt x="123052" y="221615"/>
                  <a:pt x="126530" y="219030"/>
                </a:cubicBezTo>
                <a:cubicBezTo>
                  <a:pt x="131982" y="214941"/>
                  <a:pt x="135366" y="209301"/>
                  <a:pt x="135366" y="203050"/>
                </a:cubicBezTo>
                <a:cubicBezTo>
                  <a:pt x="135366" y="190594"/>
                  <a:pt x="121877" y="180489"/>
                  <a:pt x="105285" y="180489"/>
                </a:cubicBezTo>
                <a:cubicBezTo>
                  <a:pt x="88693" y="180489"/>
                  <a:pt x="75204" y="190594"/>
                  <a:pt x="75204" y="203050"/>
                </a:cubicBezTo>
                <a:cubicBezTo>
                  <a:pt x="75204" y="209301"/>
                  <a:pt x="78588" y="214941"/>
                  <a:pt x="84040" y="219030"/>
                </a:cubicBezTo>
                <a:cubicBezTo>
                  <a:pt x="87518" y="221615"/>
                  <a:pt x="90244" y="225376"/>
                  <a:pt x="90244" y="229747"/>
                </a:cubicBezTo>
                <a:cubicBezTo>
                  <a:pt x="90244" y="235763"/>
                  <a:pt x="85356" y="240651"/>
                  <a:pt x="79340" y="240651"/>
                </a:cubicBezTo>
                <a:lnTo>
                  <a:pt x="22561" y="240651"/>
                </a:lnTo>
                <a:cubicBezTo>
                  <a:pt x="10105" y="240651"/>
                  <a:pt x="0" y="230546"/>
                  <a:pt x="0" y="218090"/>
                </a:cubicBezTo>
                <a:lnTo>
                  <a:pt x="0" y="161312"/>
                </a:lnTo>
                <a:cubicBezTo>
                  <a:pt x="0" y="155295"/>
                  <a:pt x="4888" y="150407"/>
                  <a:pt x="10905" y="150407"/>
                </a:cubicBezTo>
                <a:cubicBezTo>
                  <a:pt x="15229" y="150407"/>
                  <a:pt x="19036" y="153133"/>
                  <a:pt x="21621" y="156611"/>
                </a:cubicBezTo>
                <a:cubicBezTo>
                  <a:pt x="25710" y="162064"/>
                  <a:pt x="31350" y="165448"/>
                  <a:pt x="37602" y="165448"/>
                </a:cubicBezTo>
                <a:cubicBezTo>
                  <a:pt x="50057" y="165448"/>
                  <a:pt x="60163" y="151958"/>
                  <a:pt x="60163" y="135366"/>
                </a:cubicBezTo>
                <a:cubicBezTo>
                  <a:pt x="60163" y="118775"/>
                  <a:pt x="50057" y="105285"/>
                  <a:pt x="37602" y="105285"/>
                </a:cubicBezTo>
                <a:cubicBezTo>
                  <a:pt x="31350" y="105285"/>
                  <a:pt x="25710" y="108669"/>
                  <a:pt x="21621" y="114121"/>
                </a:cubicBezTo>
                <a:cubicBezTo>
                  <a:pt x="19036" y="117600"/>
                  <a:pt x="15276" y="120326"/>
                  <a:pt x="10905" y="120326"/>
                </a:cubicBezTo>
                <a:cubicBezTo>
                  <a:pt x="4888" y="120326"/>
                  <a:pt x="0" y="115437"/>
                  <a:pt x="0" y="109421"/>
                </a:cubicBezTo>
                <a:lnTo>
                  <a:pt x="0" y="82724"/>
                </a:lnTo>
                <a:cubicBezTo>
                  <a:pt x="0" y="70268"/>
                  <a:pt x="10105" y="60163"/>
                  <a:pt x="22561" y="60163"/>
                </a:cubicBezTo>
                <a:lnTo>
                  <a:pt x="73699" y="60163"/>
                </a:lnTo>
                <a:cubicBezTo>
                  <a:pt x="80750" y="60163"/>
                  <a:pt x="86484" y="54429"/>
                  <a:pt x="86484" y="47378"/>
                </a:cubicBezTo>
                <a:cubicBezTo>
                  <a:pt x="86484" y="42913"/>
                  <a:pt x="83946" y="38918"/>
                  <a:pt x="80844" y="35675"/>
                </a:cubicBezTo>
                <a:cubicBezTo>
                  <a:pt x="77319" y="31962"/>
                  <a:pt x="75204" y="27449"/>
                  <a:pt x="75204" y="22561"/>
                </a:cubicBezTo>
                <a:cubicBezTo>
                  <a:pt x="75204" y="10105"/>
                  <a:pt x="88693" y="0"/>
                  <a:pt x="105285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5" name="Text 23"/>
          <p:cNvSpPr/>
          <p:nvPr/>
        </p:nvSpPr>
        <p:spPr>
          <a:xfrm>
            <a:off x="9219580" y="2510797"/>
            <a:ext cx="1528136" cy="3850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7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契合竞赛主题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497625" y="3184621"/>
            <a:ext cx="7123281" cy="625694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1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本作品聚焦</a:t>
            </a:r>
            <a:r>
              <a:rPr lang="en-US" sz="151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"开源治理与运营的大模型与人工智能应用"</a:t>
            </a:r>
            <a:r>
              <a:rPr lang="en-US" sz="151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选用指定的开源工具集和开放数据来开发AI应用。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497625" y="3954705"/>
            <a:ext cx="7027020" cy="1347648"/>
          </a:xfrm>
          <a:custGeom>
            <a:avLst/>
            <a:gdLst/>
            <a:ahLst/>
            <a:cxnLst/>
            <a:rect l="l" t="t" r="r" b="b"/>
            <a:pathLst>
              <a:path w="7027020" h="1347648">
                <a:moveTo>
                  <a:pt x="96262" y="0"/>
                </a:moveTo>
                <a:lnTo>
                  <a:pt x="6930758" y="0"/>
                </a:lnTo>
                <a:cubicBezTo>
                  <a:pt x="6983922" y="0"/>
                  <a:pt x="7027020" y="43098"/>
                  <a:pt x="7027020" y="96262"/>
                </a:cubicBezTo>
                <a:lnTo>
                  <a:pt x="7027020" y="1251385"/>
                </a:lnTo>
                <a:cubicBezTo>
                  <a:pt x="7027020" y="1304549"/>
                  <a:pt x="6983922" y="1347648"/>
                  <a:pt x="6930758" y="1347648"/>
                </a:cubicBezTo>
                <a:lnTo>
                  <a:pt x="96262" y="1347648"/>
                </a:lnTo>
                <a:cubicBezTo>
                  <a:pt x="43098" y="1347648"/>
                  <a:pt x="0" y="1304549"/>
                  <a:pt x="0" y="1251385"/>
                </a:cubicBezTo>
                <a:lnTo>
                  <a:pt x="0" y="96262"/>
                </a:lnTo>
                <a:cubicBezTo>
                  <a:pt x="0" y="43134"/>
                  <a:pt x="43134" y="0"/>
                  <a:pt x="9626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8666081" y="4147226"/>
            <a:ext cx="192521" cy="192521"/>
          </a:xfrm>
          <a:custGeom>
            <a:avLst/>
            <a:gdLst/>
            <a:ahLst/>
            <a:cxnLst/>
            <a:rect l="l" t="t" r="r" b="b"/>
            <a:pathLst>
              <a:path w="192521" h="192521">
                <a:moveTo>
                  <a:pt x="96261" y="192521"/>
                </a:moveTo>
                <a:cubicBezTo>
                  <a:pt x="149388" y="192521"/>
                  <a:pt x="192521" y="149388"/>
                  <a:pt x="192521" y="96261"/>
                </a:cubicBezTo>
                <a:cubicBezTo>
                  <a:pt x="192521" y="43133"/>
                  <a:pt x="149388" y="0"/>
                  <a:pt x="96261" y="0"/>
                </a:cubicBezTo>
                <a:cubicBezTo>
                  <a:pt x="43133" y="0"/>
                  <a:pt x="0" y="43133"/>
                  <a:pt x="0" y="96261"/>
                </a:cubicBezTo>
                <a:cubicBezTo>
                  <a:pt x="0" y="149388"/>
                  <a:pt x="43133" y="192521"/>
                  <a:pt x="96261" y="192521"/>
                </a:cubicBezTo>
                <a:close/>
                <a:moveTo>
                  <a:pt x="127996" y="79979"/>
                </a:moveTo>
                <a:lnTo>
                  <a:pt x="97915" y="128109"/>
                </a:lnTo>
                <a:cubicBezTo>
                  <a:pt x="96336" y="130629"/>
                  <a:pt x="93628" y="132208"/>
                  <a:pt x="90658" y="132358"/>
                </a:cubicBezTo>
                <a:cubicBezTo>
                  <a:pt x="87687" y="132509"/>
                  <a:pt x="84830" y="131155"/>
                  <a:pt x="83062" y="128748"/>
                </a:cubicBezTo>
                <a:lnTo>
                  <a:pt x="65013" y="104683"/>
                </a:lnTo>
                <a:cubicBezTo>
                  <a:pt x="62005" y="100698"/>
                  <a:pt x="62833" y="95057"/>
                  <a:pt x="66818" y="92049"/>
                </a:cubicBezTo>
                <a:cubicBezTo>
                  <a:pt x="70804" y="89041"/>
                  <a:pt x="76444" y="89868"/>
                  <a:pt x="79453" y="93854"/>
                </a:cubicBezTo>
                <a:lnTo>
                  <a:pt x="89605" y="107391"/>
                </a:lnTo>
                <a:lnTo>
                  <a:pt x="112693" y="70428"/>
                </a:lnTo>
                <a:cubicBezTo>
                  <a:pt x="115325" y="66217"/>
                  <a:pt x="120890" y="64901"/>
                  <a:pt x="125139" y="67570"/>
                </a:cubicBezTo>
                <a:cubicBezTo>
                  <a:pt x="129388" y="70240"/>
                  <a:pt x="130666" y="75768"/>
                  <a:pt x="127996" y="8001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9" name="Text 27"/>
          <p:cNvSpPr/>
          <p:nvPr/>
        </p:nvSpPr>
        <p:spPr>
          <a:xfrm>
            <a:off x="8978928" y="4099096"/>
            <a:ext cx="3176598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通过大模型对开源社区数据进行分析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666081" y="4532268"/>
            <a:ext cx="192521" cy="192521"/>
          </a:xfrm>
          <a:custGeom>
            <a:avLst/>
            <a:gdLst/>
            <a:ahLst/>
            <a:cxnLst/>
            <a:rect l="l" t="t" r="r" b="b"/>
            <a:pathLst>
              <a:path w="192521" h="192521">
                <a:moveTo>
                  <a:pt x="96261" y="192521"/>
                </a:moveTo>
                <a:cubicBezTo>
                  <a:pt x="149388" y="192521"/>
                  <a:pt x="192521" y="149388"/>
                  <a:pt x="192521" y="96261"/>
                </a:cubicBezTo>
                <a:cubicBezTo>
                  <a:pt x="192521" y="43133"/>
                  <a:pt x="149388" y="0"/>
                  <a:pt x="96261" y="0"/>
                </a:cubicBezTo>
                <a:cubicBezTo>
                  <a:pt x="43133" y="0"/>
                  <a:pt x="0" y="43133"/>
                  <a:pt x="0" y="96261"/>
                </a:cubicBezTo>
                <a:cubicBezTo>
                  <a:pt x="0" y="149388"/>
                  <a:pt x="43133" y="192521"/>
                  <a:pt x="96261" y="192521"/>
                </a:cubicBezTo>
                <a:close/>
                <a:moveTo>
                  <a:pt x="127996" y="79979"/>
                </a:moveTo>
                <a:lnTo>
                  <a:pt x="97915" y="128109"/>
                </a:lnTo>
                <a:cubicBezTo>
                  <a:pt x="96336" y="130629"/>
                  <a:pt x="93628" y="132208"/>
                  <a:pt x="90658" y="132358"/>
                </a:cubicBezTo>
                <a:cubicBezTo>
                  <a:pt x="87687" y="132509"/>
                  <a:pt x="84830" y="131155"/>
                  <a:pt x="83062" y="128748"/>
                </a:cubicBezTo>
                <a:lnTo>
                  <a:pt x="65013" y="104683"/>
                </a:lnTo>
                <a:cubicBezTo>
                  <a:pt x="62005" y="100698"/>
                  <a:pt x="62833" y="95057"/>
                  <a:pt x="66818" y="92049"/>
                </a:cubicBezTo>
                <a:cubicBezTo>
                  <a:pt x="70804" y="89041"/>
                  <a:pt x="76444" y="89868"/>
                  <a:pt x="79453" y="93854"/>
                </a:cubicBezTo>
                <a:lnTo>
                  <a:pt x="89605" y="107391"/>
                </a:lnTo>
                <a:lnTo>
                  <a:pt x="112693" y="70428"/>
                </a:lnTo>
                <a:cubicBezTo>
                  <a:pt x="115325" y="66217"/>
                  <a:pt x="120890" y="64901"/>
                  <a:pt x="125139" y="67570"/>
                </a:cubicBezTo>
                <a:cubicBezTo>
                  <a:pt x="129388" y="70240"/>
                  <a:pt x="130666" y="75768"/>
                  <a:pt x="127996" y="8001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1" name="Text 29"/>
          <p:cNvSpPr/>
          <p:nvPr/>
        </p:nvSpPr>
        <p:spPr>
          <a:xfrm>
            <a:off x="8978928" y="4484138"/>
            <a:ext cx="3369119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实现对社区治理和运营工作的智能支持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8666081" y="4917311"/>
            <a:ext cx="192521" cy="192521"/>
          </a:xfrm>
          <a:custGeom>
            <a:avLst/>
            <a:gdLst/>
            <a:ahLst/>
            <a:cxnLst/>
            <a:rect l="l" t="t" r="r" b="b"/>
            <a:pathLst>
              <a:path w="192521" h="192521">
                <a:moveTo>
                  <a:pt x="96261" y="192521"/>
                </a:moveTo>
                <a:cubicBezTo>
                  <a:pt x="149388" y="192521"/>
                  <a:pt x="192521" y="149388"/>
                  <a:pt x="192521" y="96261"/>
                </a:cubicBezTo>
                <a:cubicBezTo>
                  <a:pt x="192521" y="43133"/>
                  <a:pt x="149388" y="0"/>
                  <a:pt x="96261" y="0"/>
                </a:cubicBezTo>
                <a:cubicBezTo>
                  <a:pt x="43133" y="0"/>
                  <a:pt x="0" y="43133"/>
                  <a:pt x="0" y="96261"/>
                </a:cubicBezTo>
                <a:cubicBezTo>
                  <a:pt x="0" y="149388"/>
                  <a:pt x="43133" y="192521"/>
                  <a:pt x="96261" y="192521"/>
                </a:cubicBezTo>
                <a:close/>
                <a:moveTo>
                  <a:pt x="127996" y="79979"/>
                </a:moveTo>
                <a:lnTo>
                  <a:pt x="97915" y="128109"/>
                </a:lnTo>
                <a:cubicBezTo>
                  <a:pt x="96336" y="130629"/>
                  <a:pt x="93628" y="132208"/>
                  <a:pt x="90658" y="132358"/>
                </a:cubicBezTo>
                <a:cubicBezTo>
                  <a:pt x="87687" y="132509"/>
                  <a:pt x="84830" y="131155"/>
                  <a:pt x="83062" y="128748"/>
                </a:cubicBezTo>
                <a:lnTo>
                  <a:pt x="65013" y="104683"/>
                </a:lnTo>
                <a:cubicBezTo>
                  <a:pt x="62005" y="100698"/>
                  <a:pt x="62833" y="95057"/>
                  <a:pt x="66818" y="92049"/>
                </a:cubicBezTo>
                <a:cubicBezTo>
                  <a:pt x="70804" y="89041"/>
                  <a:pt x="76444" y="89868"/>
                  <a:pt x="79453" y="93854"/>
                </a:cubicBezTo>
                <a:lnTo>
                  <a:pt x="89605" y="107391"/>
                </a:lnTo>
                <a:lnTo>
                  <a:pt x="112693" y="70428"/>
                </a:lnTo>
                <a:cubicBezTo>
                  <a:pt x="115325" y="66217"/>
                  <a:pt x="120890" y="64901"/>
                  <a:pt x="125139" y="67570"/>
                </a:cubicBezTo>
                <a:cubicBezTo>
                  <a:pt x="129388" y="70240"/>
                  <a:pt x="130666" y="75768"/>
                  <a:pt x="127996" y="8001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3" name="Text 31"/>
          <p:cNvSpPr/>
          <p:nvPr/>
        </p:nvSpPr>
        <p:spPr>
          <a:xfrm>
            <a:off x="8978928" y="4869180"/>
            <a:ext cx="3754161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紧密围绕开源社区治理、运营这一主题方向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521691" y="5494874"/>
            <a:ext cx="192521" cy="192521"/>
          </a:xfrm>
          <a:custGeom>
            <a:avLst/>
            <a:gdLst/>
            <a:ahLst/>
            <a:cxnLst/>
            <a:rect l="l" t="t" r="r" b="b"/>
            <a:pathLst>
              <a:path w="192521" h="192521">
                <a:moveTo>
                  <a:pt x="109196" y="7445"/>
                </a:moveTo>
                <a:cubicBezTo>
                  <a:pt x="111076" y="2933"/>
                  <a:pt x="115475" y="0"/>
                  <a:pt x="120326" y="0"/>
                </a:cubicBezTo>
                <a:lnTo>
                  <a:pt x="180489" y="0"/>
                </a:lnTo>
                <a:cubicBezTo>
                  <a:pt x="187144" y="0"/>
                  <a:pt x="192521" y="5377"/>
                  <a:pt x="192521" y="12033"/>
                </a:cubicBezTo>
                <a:lnTo>
                  <a:pt x="192521" y="72195"/>
                </a:lnTo>
                <a:cubicBezTo>
                  <a:pt x="192521" y="77046"/>
                  <a:pt x="189588" y="81445"/>
                  <a:pt x="185076" y="83326"/>
                </a:cubicBezTo>
                <a:cubicBezTo>
                  <a:pt x="180564" y="85206"/>
                  <a:pt x="175412" y="84153"/>
                  <a:pt x="171953" y="80731"/>
                </a:cubicBezTo>
                <a:lnTo>
                  <a:pt x="150407" y="59148"/>
                </a:lnTo>
                <a:lnTo>
                  <a:pt x="92726" y="116791"/>
                </a:lnTo>
                <a:cubicBezTo>
                  <a:pt x="88026" y="121491"/>
                  <a:pt x="80393" y="121491"/>
                  <a:pt x="75692" y="116791"/>
                </a:cubicBezTo>
                <a:cubicBezTo>
                  <a:pt x="70992" y="112091"/>
                  <a:pt x="70992" y="104458"/>
                  <a:pt x="75692" y="99758"/>
                </a:cubicBezTo>
                <a:lnTo>
                  <a:pt x="133374" y="42114"/>
                </a:lnTo>
                <a:lnTo>
                  <a:pt x="111828" y="20531"/>
                </a:lnTo>
                <a:cubicBezTo>
                  <a:pt x="108368" y="17071"/>
                  <a:pt x="107353" y="11920"/>
                  <a:pt x="109233" y="7408"/>
                </a:cubicBezTo>
                <a:close/>
                <a:moveTo>
                  <a:pt x="0" y="66179"/>
                </a:moveTo>
                <a:cubicBezTo>
                  <a:pt x="0" y="49559"/>
                  <a:pt x="13461" y="36098"/>
                  <a:pt x="30081" y="36098"/>
                </a:cubicBezTo>
                <a:lnTo>
                  <a:pt x="60163" y="36098"/>
                </a:lnTo>
                <a:cubicBezTo>
                  <a:pt x="66818" y="36098"/>
                  <a:pt x="72195" y="41475"/>
                  <a:pt x="72195" y="48130"/>
                </a:cubicBezTo>
                <a:cubicBezTo>
                  <a:pt x="72195" y="54786"/>
                  <a:pt x="66818" y="60163"/>
                  <a:pt x="60163" y="60163"/>
                </a:cubicBezTo>
                <a:lnTo>
                  <a:pt x="30081" y="60163"/>
                </a:lnTo>
                <a:cubicBezTo>
                  <a:pt x="26772" y="60163"/>
                  <a:pt x="24065" y="62870"/>
                  <a:pt x="24065" y="66179"/>
                </a:cubicBezTo>
                <a:lnTo>
                  <a:pt x="24065" y="162440"/>
                </a:lnTo>
                <a:cubicBezTo>
                  <a:pt x="24065" y="165749"/>
                  <a:pt x="26772" y="168456"/>
                  <a:pt x="30081" y="168456"/>
                </a:cubicBezTo>
                <a:lnTo>
                  <a:pt x="126342" y="168456"/>
                </a:lnTo>
                <a:cubicBezTo>
                  <a:pt x="129651" y="168456"/>
                  <a:pt x="132358" y="165749"/>
                  <a:pt x="132358" y="162440"/>
                </a:cubicBezTo>
                <a:lnTo>
                  <a:pt x="132358" y="132358"/>
                </a:lnTo>
                <a:cubicBezTo>
                  <a:pt x="132358" y="125703"/>
                  <a:pt x="137735" y="120326"/>
                  <a:pt x="144391" y="120326"/>
                </a:cubicBezTo>
                <a:cubicBezTo>
                  <a:pt x="151046" y="120326"/>
                  <a:pt x="156423" y="125703"/>
                  <a:pt x="156423" y="132358"/>
                </a:cubicBezTo>
                <a:lnTo>
                  <a:pt x="156423" y="162440"/>
                </a:lnTo>
                <a:cubicBezTo>
                  <a:pt x="156423" y="179060"/>
                  <a:pt x="142962" y="192521"/>
                  <a:pt x="126342" y="192521"/>
                </a:cubicBezTo>
                <a:lnTo>
                  <a:pt x="30081" y="192521"/>
                </a:lnTo>
                <a:cubicBezTo>
                  <a:pt x="13461" y="192521"/>
                  <a:pt x="0" y="179060"/>
                  <a:pt x="0" y="162440"/>
                </a:cubicBezTo>
                <a:lnTo>
                  <a:pt x="0" y="66179"/>
                </a:lnTo>
                <a:close/>
              </a:path>
            </a:pathLst>
          </a:custGeom>
          <a:solidFill>
            <a:srgbClr val="0A9396"/>
          </a:solidFill>
        </p:spPr>
      </p:sp>
      <p:sp>
        <p:nvSpPr>
          <p:cNvPr id="35" name="Text 33"/>
          <p:cNvSpPr/>
          <p:nvPr/>
        </p:nvSpPr>
        <p:spPr>
          <a:xfrm>
            <a:off x="8834537" y="5446744"/>
            <a:ext cx="2069602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来源: competehub.dev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85314" y="6604389"/>
            <a:ext cx="15289384" cy="1981363"/>
          </a:xfrm>
          <a:custGeom>
            <a:avLst/>
            <a:gdLst/>
            <a:ahLst/>
            <a:cxnLst/>
            <a:rect l="l" t="t" r="r" b="b"/>
            <a:pathLst>
              <a:path w="15289384" h="1981363">
                <a:moveTo>
                  <a:pt x="144382" y="0"/>
                </a:moveTo>
                <a:lnTo>
                  <a:pt x="15145002" y="0"/>
                </a:lnTo>
                <a:cubicBezTo>
                  <a:pt x="15224742" y="0"/>
                  <a:pt x="15289384" y="64642"/>
                  <a:pt x="15289384" y="144382"/>
                </a:cubicBezTo>
                <a:lnTo>
                  <a:pt x="15289384" y="1836981"/>
                </a:lnTo>
                <a:cubicBezTo>
                  <a:pt x="15289384" y="1916721"/>
                  <a:pt x="15224742" y="1981363"/>
                  <a:pt x="15145002" y="1981363"/>
                </a:cubicBezTo>
                <a:lnTo>
                  <a:pt x="144382" y="1981363"/>
                </a:lnTo>
                <a:cubicBezTo>
                  <a:pt x="64642" y="1981363"/>
                  <a:pt x="0" y="1916721"/>
                  <a:pt x="0" y="1836981"/>
                </a:cubicBezTo>
                <a:lnTo>
                  <a:pt x="0" y="144382"/>
                </a:lnTo>
                <a:cubicBezTo>
                  <a:pt x="0" y="64695"/>
                  <a:pt x="64695" y="0"/>
                  <a:pt x="144382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729976" y="6849049"/>
            <a:ext cx="577563" cy="577563"/>
          </a:xfrm>
          <a:custGeom>
            <a:avLst/>
            <a:gdLst/>
            <a:ahLst/>
            <a:cxnLst/>
            <a:rect l="l" t="t" r="r" b="b"/>
            <a:pathLst>
              <a:path w="577563" h="577563">
                <a:moveTo>
                  <a:pt x="288782" y="0"/>
                </a:moveTo>
                <a:lnTo>
                  <a:pt x="288782" y="0"/>
                </a:lnTo>
                <a:cubicBezTo>
                  <a:pt x="448271" y="0"/>
                  <a:pt x="577563" y="129292"/>
                  <a:pt x="577563" y="288782"/>
                </a:cubicBezTo>
                <a:lnTo>
                  <a:pt x="577563" y="288782"/>
                </a:lnTo>
                <a:cubicBezTo>
                  <a:pt x="577563" y="448271"/>
                  <a:pt x="448271" y="577563"/>
                  <a:pt x="288782" y="577563"/>
                </a:cubicBezTo>
                <a:lnTo>
                  <a:pt x="288782" y="577563"/>
                </a:lnTo>
                <a:cubicBezTo>
                  <a:pt x="129292" y="577563"/>
                  <a:pt x="0" y="448271"/>
                  <a:pt x="0" y="288782"/>
                </a:cubicBezTo>
                <a:lnTo>
                  <a:pt x="0" y="288782"/>
                </a:lnTo>
                <a:cubicBezTo>
                  <a:pt x="0" y="129292"/>
                  <a:pt x="129292" y="0"/>
                  <a:pt x="288782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8" name="Shape 36"/>
          <p:cNvSpPr/>
          <p:nvPr/>
        </p:nvSpPr>
        <p:spPr>
          <a:xfrm>
            <a:off x="898432" y="7017505"/>
            <a:ext cx="240651" cy="240651"/>
          </a:xfrm>
          <a:custGeom>
            <a:avLst/>
            <a:gdLst/>
            <a:ahLst/>
            <a:cxnLst/>
            <a:rect l="l" t="t" r="r" b="b"/>
            <a:pathLst>
              <a:path w="240651" h="240651">
                <a:moveTo>
                  <a:pt x="67824" y="0"/>
                </a:moveTo>
                <a:lnTo>
                  <a:pt x="173109" y="0"/>
                </a:lnTo>
                <a:cubicBezTo>
                  <a:pt x="185565" y="0"/>
                  <a:pt x="195717" y="10246"/>
                  <a:pt x="195247" y="22655"/>
                </a:cubicBezTo>
                <a:cubicBezTo>
                  <a:pt x="195153" y="25146"/>
                  <a:pt x="195059" y="27637"/>
                  <a:pt x="194918" y="30081"/>
                </a:cubicBezTo>
                <a:lnTo>
                  <a:pt x="218231" y="30081"/>
                </a:lnTo>
                <a:cubicBezTo>
                  <a:pt x="230499" y="30081"/>
                  <a:pt x="241309" y="40234"/>
                  <a:pt x="240369" y="53489"/>
                </a:cubicBezTo>
                <a:cubicBezTo>
                  <a:pt x="236844" y="102230"/>
                  <a:pt x="211933" y="129021"/>
                  <a:pt x="184907" y="143028"/>
                </a:cubicBezTo>
                <a:cubicBezTo>
                  <a:pt x="177480" y="146882"/>
                  <a:pt x="169913" y="149749"/>
                  <a:pt x="162722" y="151864"/>
                </a:cubicBezTo>
                <a:cubicBezTo>
                  <a:pt x="153227" y="165307"/>
                  <a:pt x="143357" y="172404"/>
                  <a:pt x="135507" y="176211"/>
                </a:cubicBezTo>
                <a:lnTo>
                  <a:pt x="135507" y="210570"/>
                </a:lnTo>
                <a:lnTo>
                  <a:pt x="165589" y="210570"/>
                </a:lnTo>
                <a:cubicBezTo>
                  <a:pt x="173908" y="210570"/>
                  <a:pt x="180630" y="217291"/>
                  <a:pt x="180630" y="225611"/>
                </a:cubicBezTo>
                <a:cubicBezTo>
                  <a:pt x="180630" y="233930"/>
                  <a:pt x="173908" y="240651"/>
                  <a:pt x="165589" y="240651"/>
                </a:cubicBezTo>
                <a:lnTo>
                  <a:pt x="75345" y="240651"/>
                </a:lnTo>
                <a:cubicBezTo>
                  <a:pt x="67025" y="240651"/>
                  <a:pt x="60304" y="233930"/>
                  <a:pt x="60304" y="225611"/>
                </a:cubicBezTo>
                <a:cubicBezTo>
                  <a:pt x="60304" y="217291"/>
                  <a:pt x="67025" y="210570"/>
                  <a:pt x="75345" y="210570"/>
                </a:cubicBezTo>
                <a:lnTo>
                  <a:pt x="105426" y="210570"/>
                </a:lnTo>
                <a:lnTo>
                  <a:pt x="105426" y="176211"/>
                </a:lnTo>
                <a:cubicBezTo>
                  <a:pt x="97906" y="172592"/>
                  <a:pt x="88552" y="165871"/>
                  <a:pt x="79434" y="153509"/>
                </a:cubicBezTo>
                <a:cubicBezTo>
                  <a:pt x="70785" y="151253"/>
                  <a:pt x="61385" y="147822"/>
                  <a:pt x="52219" y="142652"/>
                </a:cubicBezTo>
                <a:cubicBezTo>
                  <a:pt x="26791" y="128410"/>
                  <a:pt x="3854" y="101572"/>
                  <a:pt x="564" y="53395"/>
                </a:cubicBezTo>
                <a:cubicBezTo>
                  <a:pt x="-329" y="40187"/>
                  <a:pt x="10434" y="30034"/>
                  <a:pt x="22702" y="30034"/>
                </a:cubicBezTo>
                <a:lnTo>
                  <a:pt x="46015" y="30034"/>
                </a:lnTo>
                <a:cubicBezTo>
                  <a:pt x="45874" y="27590"/>
                  <a:pt x="45780" y="25146"/>
                  <a:pt x="45686" y="22608"/>
                </a:cubicBezTo>
                <a:cubicBezTo>
                  <a:pt x="45216" y="10152"/>
                  <a:pt x="55369" y="-47"/>
                  <a:pt x="67824" y="-47"/>
                </a:cubicBezTo>
                <a:close/>
                <a:moveTo>
                  <a:pt x="47707" y="52642"/>
                </a:moveTo>
                <a:lnTo>
                  <a:pt x="23078" y="52642"/>
                </a:lnTo>
                <a:cubicBezTo>
                  <a:pt x="25992" y="92453"/>
                  <a:pt x="44276" y="112382"/>
                  <a:pt x="63124" y="122958"/>
                </a:cubicBezTo>
                <a:cubicBezTo>
                  <a:pt x="56356" y="105426"/>
                  <a:pt x="50762" y="82536"/>
                  <a:pt x="47707" y="52642"/>
                </a:cubicBezTo>
                <a:close/>
                <a:moveTo>
                  <a:pt x="178608" y="120702"/>
                </a:moveTo>
                <a:cubicBezTo>
                  <a:pt x="197644" y="109515"/>
                  <a:pt x="214847" y="89633"/>
                  <a:pt x="217761" y="52642"/>
                </a:cubicBezTo>
                <a:lnTo>
                  <a:pt x="193179" y="52642"/>
                </a:lnTo>
                <a:cubicBezTo>
                  <a:pt x="190265" y="81267"/>
                  <a:pt x="185001" y="103499"/>
                  <a:pt x="178608" y="120702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9" name="Text 37"/>
          <p:cNvSpPr/>
          <p:nvPr/>
        </p:nvSpPr>
        <p:spPr>
          <a:xfrm>
            <a:off x="1500060" y="6849049"/>
            <a:ext cx="14174366" cy="38504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27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预期贡献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500060" y="7378482"/>
            <a:ext cx="4548311" cy="962605"/>
          </a:xfrm>
          <a:custGeom>
            <a:avLst/>
            <a:gdLst/>
            <a:ahLst/>
            <a:cxnLst/>
            <a:rect l="l" t="t" r="r" b="b"/>
            <a:pathLst>
              <a:path w="4548311" h="962605">
                <a:moveTo>
                  <a:pt x="96261" y="0"/>
                </a:moveTo>
                <a:lnTo>
                  <a:pt x="4452050" y="0"/>
                </a:lnTo>
                <a:cubicBezTo>
                  <a:pt x="4505214" y="0"/>
                  <a:pt x="4548311" y="43097"/>
                  <a:pt x="4548311" y="96261"/>
                </a:cubicBezTo>
                <a:lnTo>
                  <a:pt x="4548311" y="866345"/>
                </a:lnTo>
                <a:cubicBezTo>
                  <a:pt x="4548311" y="919508"/>
                  <a:pt x="4505214" y="962605"/>
                  <a:pt x="4452050" y="962605"/>
                </a:cubicBezTo>
                <a:lnTo>
                  <a:pt x="96261" y="962605"/>
                </a:lnTo>
                <a:cubicBezTo>
                  <a:pt x="43097" y="962605"/>
                  <a:pt x="0" y="919508"/>
                  <a:pt x="0" y="866345"/>
                </a:cubicBezTo>
                <a:lnTo>
                  <a:pt x="0" y="96261"/>
                </a:lnTo>
                <a:cubicBezTo>
                  <a:pt x="0" y="43097"/>
                  <a:pt x="43097" y="0"/>
                  <a:pt x="9626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1" name="Shape 39"/>
          <p:cNvSpPr/>
          <p:nvPr/>
        </p:nvSpPr>
        <p:spPr>
          <a:xfrm>
            <a:off x="1668516" y="7571004"/>
            <a:ext cx="192521" cy="192521"/>
          </a:xfrm>
          <a:custGeom>
            <a:avLst/>
            <a:gdLst/>
            <a:ahLst/>
            <a:cxnLst/>
            <a:rect l="l" t="t" r="r" b="b"/>
            <a:pathLst>
              <a:path w="192521" h="192521">
                <a:moveTo>
                  <a:pt x="48130" y="120326"/>
                </a:moveTo>
                <a:lnTo>
                  <a:pt x="9212" y="120326"/>
                </a:lnTo>
                <a:cubicBezTo>
                  <a:pt x="-150" y="120326"/>
                  <a:pt x="-5903" y="110136"/>
                  <a:pt x="-1090" y="102089"/>
                </a:cubicBezTo>
                <a:lnTo>
                  <a:pt x="18801" y="68924"/>
                </a:lnTo>
                <a:cubicBezTo>
                  <a:pt x="22072" y="63472"/>
                  <a:pt x="27938" y="60163"/>
                  <a:pt x="34293" y="60163"/>
                </a:cubicBezTo>
                <a:lnTo>
                  <a:pt x="70015" y="60163"/>
                </a:lnTo>
                <a:cubicBezTo>
                  <a:pt x="98629" y="11694"/>
                  <a:pt x="141307" y="9250"/>
                  <a:pt x="169847" y="13424"/>
                </a:cubicBezTo>
                <a:cubicBezTo>
                  <a:pt x="174660" y="14138"/>
                  <a:pt x="178420" y="17898"/>
                  <a:pt x="179097" y="22674"/>
                </a:cubicBezTo>
                <a:cubicBezTo>
                  <a:pt x="183271" y="51214"/>
                  <a:pt x="180827" y="93892"/>
                  <a:pt x="132358" y="122507"/>
                </a:cubicBezTo>
                <a:lnTo>
                  <a:pt x="132358" y="158228"/>
                </a:lnTo>
                <a:cubicBezTo>
                  <a:pt x="132358" y="164583"/>
                  <a:pt x="129049" y="170449"/>
                  <a:pt x="123597" y="173720"/>
                </a:cubicBezTo>
                <a:lnTo>
                  <a:pt x="90432" y="193612"/>
                </a:lnTo>
                <a:cubicBezTo>
                  <a:pt x="82423" y="198425"/>
                  <a:pt x="72195" y="192634"/>
                  <a:pt x="72195" y="183309"/>
                </a:cubicBezTo>
                <a:lnTo>
                  <a:pt x="72195" y="144391"/>
                </a:lnTo>
                <a:cubicBezTo>
                  <a:pt x="72195" y="131117"/>
                  <a:pt x="61404" y="120326"/>
                  <a:pt x="48130" y="120326"/>
                </a:cubicBezTo>
                <a:lnTo>
                  <a:pt x="48093" y="120326"/>
                </a:lnTo>
                <a:close/>
                <a:moveTo>
                  <a:pt x="150407" y="60163"/>
                </a:moveTo>
                <a:cubicBezTo>
                  <a:pt x="150407" y="50201"/>
                  <a:pt x="142320" y="42114"/>
                  <a:pt x="132358" y="42114"/>
                </a:cubicBezTo>
                <a:cubicBezTo>
                  <a:pt x="122397" y="42114"/>
                  <a:pt x="114309" y="50201"/>
                  <a:pt x="114309" y="60163"/>
                </a:cubicBezTo>
                <a:cubicBezTo>
                  <a:pt x="114309" y="70124"/>
                  <a:pt x="122397" y="78212"/>
                  <a:pt x="132358" y="78212"/>
                </a:cubicBezTo>
                <a:cubicBezTo>
                  <a:pt x="142320" y="78212"/>
                  <a:pt x="150407" y="70124"/>
                  <a:pt x="150407" y="6016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2" name="Text 40"/>
          <p:cNvSpPr/>
          <p:nvPr/>
        </p:nvSpPr>
        <p:spPr>
          <a:xfrm>
            <a:off x="1981200" y="7522845"/>
            <a:ext cx="1485900" cy="29019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提升治理效率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1644451" y="7907916"/>
            <a:ext cx="4355790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促进社区协作氛围, 提升治理效率和质量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6239890" y="7378482"/>
            <a:ext cx="4548311" cy="962605"/>
          </a:xfrm>
          <a:custGeom>
            <a:avLst/>
            <a:gdLst/>
            <a:ahLst/>
            <a:cxnLst/>
            <a:rect l="l" t="t" r="r" b="b"/>
            <a:pathLst>
              <a:path w="4548311" h="962605">
                <a:moveTo>
                  <a:pt x="96261" y="0"/>
                </a:moveTo>
                <a:lnTo>
                  <a:pt x="4452050" y="0"/>
                </a:lnTo>
                <a:cubicBezTo>
                  <a:pt x="4505214" y="0"/>
                  <a:pt x="4548311" y="43097"/>
                  <a:pt x="4548311" y="96261"/>
                </a:cubicBezTo>
                <a:lnTo>
                  <a:pt x="4548311" y="866345"/>
                </a:lnTo>
                <a:cubicBezTo>
                  <a:pt x="4548311" y="919508"/>
                  <a:pt x="4505214" y="962605"/>
                  <a:pt x="4452050" y="962605"/>
                </a:cubicBezTo>
                <a:lnTo>
                  <a:pt x="96261" y="962605"/>
                </a:lnTo>
                <a:cubicBezTo>
                  <a:pt x="43097" y="962605"/>
                  <a:pt x="0" y="919508"/>
                  <a:pt x="0" y="866345"/>
                </a:cubicBezTo>
                <a:lnTo>
                  <a:pt x="0" y="96261"/>
                </a:lnTo>
                <a:cubicBezTo>
                  <a:pt x="0" y="43097"/>
                  <a:pt x="43097" y="0"/>
                  <a:pt x="9626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5" name="Shape 43"/>
          <p:cNvSpPr/>
          <p:nvPr/>
        </p:nvSpPr>
        <p:spPr>
          <a:xfrm>
            <a:off x="6420378" y="7571004"/>
            <a:ext cx="168456" cy="192521"/>
          </a:xfrm>
          <a:custGeom>
            <a:avLst/>
            <a:gdLst/>
            <a:ahLst/>
            <a:cxnLst/>
            <a:rect l="l" t="t" r="r" b="b"/>
            <a:pathLst>
              <a:path w="168456" h="192521">
                <a:moveTo>
                  <a:pt x="30081" y="39106"/>
                </a:moveTo>
                <a:cubicBezTo>
                  <a:pt x="35062" y="39106"/>
                  <a:pt x="39106" y="35062"/>
                  <a:pt x="39106" y="30081"/>
                </a:cubicBezTo>
                <a:cubicBezTo>
                  <a:pt x="39106" y="25101"/>
                  <a:pt x="35062" y="21057"/>
                  <a:pt x="30081" y="21057"/>
                </a:cubicBezTo>
                <a:cubicBezTo>
                  <a:pt x="25101" y="21057"/>
                  <a:pt x="21057" y="25101"/>
                  <a:pt x="21057" y="30081"/>
                </a:cubicBezTo>
                <a:cubicBezTo>
                  <a:pt x="21057" y="35062"/>
                  <a:pt x="25101" y="39106"/>
                  <a:pt x="30081" y="39106"/>
                </a:cubicBezTo>
                <a:close/>
                <a:moveTo>
                  <a:pt x="60163" y="30081"/>
                </a:moveTo>
                <a:cubicBezTo>
                  <a:pt x="60163" y="42415"/>
                  <a:pt x="52755" y="53019"/>
                  <a:pt x="42114" y="57644"/>
                </a:cubicBezTo>
                <a:lnTo>
                  <a:pt x="42114" y="84228"/>
                </a:lnTo>
                <a:lnTo>
                  <a:pt x="108293" y="84228"/>
                </a:lnTo>
                <a:cubicBezTo>
                  <a:pt x="118258" y="84228"/>
                  <a:pt x="126342" y="76144"/>
                  <a:pt x="126342" y="66179"/>
                </a:cubicBezTo>
                <a:lnTo>
                  <a:pt x="126342" y="57644"/>
                </a:lnTo>
                <a:cubicBezTo>
                  <a:pt x="115701" y="53019"/>
                  <a:pt x="108293" y="42415"/>
                  <a:pt x="108293" y="30081"/>
                </a:cubicBezTo>
                <a:cubicBezTo>
                  <a:pt x="108293" y="13461"/>
                  <a:pt x="121755" y="0"/>
                  <a:pt x="138375" y="0"/>
                </a:cubicBezTo>
                <a:cubicBezTo>
                  <a:pt x="154995" y="0"/>
                  <a:pt x="168456" y="13461"/>
                  <a:pt x="168456" y="30081"/>
                </a:cubicBezTo>
                <a:cubicBezTo>
                  <a:pt x="168456" y="42415"/>
                  <a:pt x="161048" y="53019"/>
                  <a:pt x="150407" y="57644"/>
                </a:cubicBezTo>
                <a:lnTo>
                  <a:pt x="150407" y="66179"/>
                </a:lnTo>
                <a:cubicBezTo>
                  <a:pt x="150407" y="89455"/>
                  <a:pt x="131569" y="108293"/>
                  <a:pt x="108293" y="108293"/>
                </a:cubicBezTo>
                <a:lnTo>
                  <a:pt x="42114" y="108293"/>
                </a:lnTo>
                <a:lnTo>
                  <a:pt x="42114" y="134878"/>
                </a:lnTo>
                <a:cubicBezTo>
                  <a:pt x="52755" y="139503"/>
                  <a:pt x="60163" y="150106"/>
                  <a:pt x="60163" y="162440"/>
                </a:cubicBezTo>
                <a:cubicBezTo>
                  <a:pt x="60163" y="179060"/>
                  <a:pt x="46701" y="192521"/>
                  <a:pt x="30081" y="192521"/>
                </a:cubicBezTo>
                <a:cubicBezTo>
                  <a:pt x="13461" y="192521"/>
                  <a:pt x="0" y="179060"/>
                  <a:pt x="0" y="162440"/>
                </a:cubicBezTo>
                <a:cubicBezTo>
                  <a:pt x="0" y="150106"/>
                  <a:pt x="7408" y="139503"/>
                  <a:pt x="18049" y="134878"/>
                </a:cubicBezTo>
                <a:lnTo>
                  <a:pt x="18049" y="57681"/>
                </a:lnTo>
                <a:cubicBezTo>
                  <a:pt x="7408" y="53019"/>
                  <a:pt x="0" y="42415"/>
                  <a:pt x="0" y="30081"/>
                </a:cubicBezTo>
                <a:cubicBezTo>
                  <a:pt x="0" y="13461"/>
                  <a:pt x="13461" y="0"/>
                  <a:pt x="30081" y="0"/>
                </a:cubicBezTo>
                <a:cubicBezTo>
                  <a:pt x="46701" y="0"/>
                  <a:pt x="60163" y="13461"/>
                  <a:pt x="60163" y="30081"/>
                </a:cubicBezTo>
                <a:close/>
                <a:moveTo>
                  <a:pt x="147399" y="30081"/>
                </a:moveTo>
                <a:cubicBezTo>
                  <a:pt x="147399" y="25101"/>
                  <a:pt x="143355" y="21057"/>
                  <a:pt x="138375" y="21057"/>
                </a:cubicBezTo>
                <a:cubicBezTo>
                  <a:pt x="133394" y="21057"/>
                  <a:pt x="129350" y="25101"/>
                  <a:pt x="129350" y="30081"/>
                </a:cubicBezTo>
                <a:cubicBezTo>
                  <a:pt x="129350" y="35062"/>
                  <a:pt x="133394" y="39106"/>
                  <a:pt x="138375" y="39106"/>
                </a:cubicBezTo>
                <a:cubicBezTo>
                  <a:pt x="143355" y="39106"/>
                  <a:pt x="147399" y="35062"/>
                  <a:pt x="147399" y="30081"/>
                </a:cubicBezTo>
                <a:close/>
                <a:moveTo>
                  <a:pt x="30081" y="171464"/>
                </a:moveTo>
                <a:cubicBezTo>
                  <a:pt x="35062" y="171464"/>
                  <a:pt x="39106" y="167420"/>
                  <a:pt x="39106" y="162440"/>
                </a:cubicBezTo>
                <a:cubicBezTo>
                  <a:pt x="39106" y="157459"/>
                  <a:pt x="35062" y="153415"/>
                  <a:pt x="30081" y="153415"/>
                </a:cubicBezTo>
                <a:cubicBezTo>
                  <a:pt x="25101" y="153415"/>
                  <a:pt x="21057" y="157459"/>
                  <a:pt x="21057" y="162440"/>
                </a:cubicBezTo>
                <a:cubicBezTo>
                  <a:pt x="21057" y="167420"/>
                  <a:pt x="25101" y="171464"/>
                  <a:pt x="30081" y="171464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6" name="Text 44"/>
          <p:cNvSpPr/>
          <p:nvPr/>
        </p:nvSpPr>
        <p:spPr>
          <a:xfrm>
            <a:off x="6721475" y="7522845"/>
            <a:ext cx="1534795" cy="2628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开源发布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6384281" y="7907916"/>
            <a:ext cx="4355790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项目将以开源形式发布, 鼓励社区共建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0979844" y="7378482"/>
            <a:ext cx="4548311" cy="962605"/>
          </a:xfrm>
          <a:custGeom>
            <a:avLst/>
            <a:gdLst/>
            <a:ahLst/>
            <a:cxnLst/>
            <a:rect l="l" t="t" r="r" b="b"/>
            <a:pathLst>
              <a:path w="4548311" h="962605">
                <a:moveTo>
                  <a:pt x="96261" y="0"/>
                </a:moveTo>
                <a:lnTo>
                  <a:pt x="4452050" y="0"/>
                </a:lnTo>
                <a:cubicBezTo>
                  <a:pt x="4505214" y="0"/>
                  <a:pt x="4548311" y="43097"/>
                  <a:pt x="4548311" y="96261"/>
                </a:cubicBezTo>
                <a:lnTo>
                  <a:pt x="4548311" y="866345"/>
                </a:lnTo>
                <a:cubicBezTo>
                  <a:pt x="4548311" y="919508"/>
                  <a:pt x="4505214" y="962605"/>
                  <a:pt x="4452050" y="962605"/>
                </a:cubicBezTo>
                <a:lnTo>
                  <a:pt x="96261" y="962605"/>
                </a:lnTo>
                <a:cubicBezTo>
                  <a:pt x="43097" y="962605"/>
                  <a:pt x="0" y="919508"/>
                  <a:pt x="0" y="866345"/>
                </a:cubicBezTo>
                <a:lnTo>
                  <a:pt x="0" y="96261"/>
                </a:lnTo>
                <a:cubicBezTo>
                  <a:pt x="0" y="43097"/>
                  <a:pt x="43097" y="0"/>
                  <a:pt x="9626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9" name="Shape 47"/>
          <p:cNvSpPr/>
          <p:nvPr/>
        </p:nvSpPr>
        <p:spPr>
          <a:xfrm>
            <a:off x="11136268" y="7571004"/>
            <a:ext cx="216586" cy="192521"/>
          </a:xfrm>
          <a:custGeom>
            <a:avLst/>
            <a:gdLst/>
            <a:ahLst/>
            <a:cxnLst/>
            <a:rect l="l" t="t" r="r" b="b"/>
            <a:pathLst>
              <a:path w="216586" h="192521">
                <a:moveTo>
                  <a:pt x="101111" y="20004"/>
                </a:moveTo>
                <a:lnTo>
                  <a:pt x="57268" y="68736"/>
                </a:lnTo>
                <a:cubicBezTo>
                  <a:pt x="55538" y="70654"/>
                  <a:pt x="55613" y="73624"/>
                  <a:pt x="57456" y="75467"/>
                </a:cubicBezTo>
                <a:cubicBezTo>
                  <a:pt x="68924" y="86935"/>
                  <a:pt x="87537" y="86935"/>
                  <a:pt x="99005" y="75467"/>
                </a:cubicBezTo>
                <a:lnTo>
                  <a:pt x="110963" y="63509"/>
                </a:lnTo>
                <a:cubicBezTo>
                  <a:pt x="112542" y="61930"/>
                  <a:pt x="114535" y="61065"/>
                  <a:pt x="116566" y="60915"/>
                </a:cubicBezTo>
                <a:cubicBezTo>
                  <a:pt x="119122" y="60689"/>
                  <a:pt x="121755" y="61554"/>
                  <a:pt x="123710" y="63509"/>
                </a:cubicBezTo>
                <a:lnTo>
                  <a:pt x="190115" y="129350"/>
                </a:lnTo>
                <a:lnTo>
                  <a:pt x="216586" y="108293"/>
                </a:lnTo>
                <a:lnTo>
                  <a:pt x="216586" y="0"/>
                </a:lnTo>
                <a:lnTo>
                  <a:pt x="174472" y="24065"/>
                </a:lnTo>
                <a:lnTo>
                  <a:pt x="165523" y="18086"/>
                </a:lnTo>
                <a:cubicBezTo>
                  <a:pt x="159582" y="14138"/>
                  <a:pt x="152626" y="12033"/>
                  <a:pt x="145481" y="12033"/>
                </a:cubicBezTo>
                <a:lnTo>
                  <a:pt x="119010" y="12033"/>
                </a:lnTo>
                <a:cubicBezTo>
                  <a:pt x="118596" y="12033"/>
                  <a:pt x="118145" y="12033"/>
                  <a:pt x="117731" y="12070"/>
                </a:cubicBezTo>
                <a:cubicBezTo>
                  <a:pt x="111376" y="12409"/>
                  <a:pt x="105398" y="15266"/>
                  <a:pt x="101111" y="20004"/>
                </a:cubicBezTo>
                <a:close/>
                <a:moveTo>
                  <a:pt x="43844" y="56666"/>
                </a:moveTo>
                <a:lnTo>
                  <a:pt x="84002" y="12033"/>
                </a:lnTo>
                <a:lnTo>
                  <a:pt x="69112" y="12033"/>
                </a:lnTo>
                <a:cubicBezTo>
                  <a:pt x="59524" y="12033"/>
                  <a:pt x="50349" y="15830"/>
                  <a:pt x="43580" y="22599"/>
                </a:cubicBezTo>
                <a:lnTo>
                  <a:pt x="0" y="72195"/>
                </a:lnTo>
                <a:lnTo>
                  <a:pt x="0" y="204554"/>
                </a:lnTo>
                <a:lnTo>
                  <a:pt x="54147" y="153415"/>
                </a:lnTo>
                <a:lnTo>
                  <a:pt x="58809" y="157288"/>
                </a:lnTo>
                <a:cubicBezTo>
                  <a:pt x="67458" y="164508"/>
                  <a:pt x="78362" y="168456"/>
                  <a:pt x="89605" y="168456"/>
                </a:cubicBezTo>
                <a:lnTo>
                  <a:pt x="95509" y="168456"/>
                </a:lnTo>
                <a:lnTo>
                  <a:pt x="92876" y="165824"/>
                </a:lnTo>
                <a:cubicBezTo>
                  <a:pt x="89342" y="162289"/>
                  <a:pt x="89342" y="156574"/>
                  <a:pt x="92876" y="153077"/>
                </a:cubicBezTo>
                <a:cubicBezTo>
                  <a:pt x="96411" y="149580"/>
                  <a:pt x="102126" y="149542"/>
                  <a:pt x="105623" y="153077"/>
                </a:cubicBezTo>
                <a:lnTo>
                  <a:pt x="121040" y="168494"/>
                </a:lnTo>
                <a:lnTo>
                  <a:pt x="124424" y="168494"/>
                </a:lnTo>
                <a:cubicBezTo>
                  <a:pt x="131606" y="168494"/>
                  <a:pt x="138638" y="166877"/>
                  <a:pt x="145030" y="163869"/>
                </a:cubicBezTo>
                <a:lnTo>
                  <a:pt x="134990" y="153791"/>
                </a:lnTo>
                <a:cubicBezTo>
                  <a:pt x="131456" y="150257"/>
                  <a:pt x="131456" y="144541"/>
                  <a:pt x="134990" y="141044"/>
                </a:cubicBezTo>
                <a:cubicBezTo>
                  <a:pt x="138525" y="137547"/>
                  <a:pt x="144240" y="137510"/>
                  <a:pt x="147737" y="141044"/>
                </a:cubicBezTo>
                <a:lnTo>
                  <a:pt x="159770" y="153077"/>
                </a:lnTo>
                <a:lnTo>
                  <a:pt x="166350" y="146497"/>
                </a:lnTo>
                <a:cubicBezTo>
                  <a:pt x="169697" y="143150"/>
                  <a:pt x="170674" y="138299"/>
                  <a:pt x="169208" y="134050"/>
                </a:cubicBezTo>
                <a:lnTo>
                  <a:pt x="117355" y="82611"/>
                </a:lnTo>
                <a:lnTo>
                  <a:pt x="111752" y="88214"/>
                </a:lnTo>
                <a:cubicBezTo>
                  <a:pt x="93215" y="106751"/>
                  <a:pt x="63209" y="106751"/>
                  <a:pt x="44671" y="88214"/>
                </a:cubicBezTo>
                <a:cubicBezTo>
                  <a:pt x="36023" y="79565"/>
                  <a:pt x="35684" y="65690"/>
                  <a:pt x="43844" y="5662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0" name="Text 48"/>
          <p:cNvSpPr/>
          <p:nvPr/>
        </p:nvSpPr>
        <p:spPr>
          <a:xfrm>
            <a:off x="11461115" y="7522845"/>
            <a:ext cx="1724025" cy="24066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响应大赛倡导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11124235" y="7907916"/>
            <a:ext cx="4355790" cy="288782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15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响应大赛对开源协作精神的倡导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23333" y="423333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84668" y="0"/>
                </a:moveTo>
                <a:lnTo>
                  <a:pt x="423332" y="0"/>
                </a:lnTo>
                <a:cubicBezTo>
                  <a:pt x="470093" y="0"/>
                  <a:pt x="508000" y="37907"/>
                  <a:pt x="508000" y="84668"/>
                </a:cubicBezTo>
                <a:lnTo>
                  <a:pt x="508000" y="423332"/>
                </a:lnTo>
                <a:cubicBezTo>
                  <a:pt x="508000" y="470093"/>
                  <a:pt x="470093" y="508000"/>
                  <a:pt x="423332" y="508000"/>
                </a:cubicBezTo>
                <a:lnTo>
                  <a:pt x="84668" y="508000"/>
                </a:lnTo>
                <a:cubicBezTo>
                  <a:pt x="37907" y="508000"/>
                  <a:pt x="0" y="470093"/>
                  <a:pt x="0" y="423332"/>
                </a:cubicBezTo>
                <a:lnTo>
                  <a:pt x="0" y="84668"/>
                </a:lnTo>
                <a:cubicBezTo>
                  <a:pt x="0" y="37939"/>
                  <a:pt x="37939" y="0"/>
                  <a:pt x="84668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550333" y="55033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5250" y="31750"/>
                </a:moveTo>
                <a:cubicBezTo>
                  <a:pt x="95250" y="22969"/>
                  <a:pt x="102344" y="15875"/>
                  <a:pt x="111125" y="15875"/>
                </a:cubicBezTo>
                <a:lnTo>
                  <a:pt x="142875" y="15875"/>
                </a:lnTo>
                <a:cubicBezTo>
                  <a:pt x="151656" y="15875"/>
                  <a:pt x="158750" y="22969"/>
                  <a:pt x="158750" y="31750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138906" y="79375"/>
                </a:lnTo>
                <a:lnTo>
                  <a:pt x="138906" y="111125"/>
                </a:lnTo>
                <a:lnTo>
                  <a:pt x="198438" y="111125"/>
                </a:lnTo>
                <a:cubicBezTo>
                  <a:pt x="218182" y="111125"/>
                  <a:pt x="234156" y="127099"/>
                  <a:pt x="234156" y="146844"/>
                </a:cubicBezTo>
                <a:lnTo>
                  <a:pt x="234156" y="174625"/>
                </a:lnTo>
                <a:lnTo>
                  <a:pt x="238125" y="174625"/>
                </a:lnTo>
                <a:cubicBezTo>
                  <a:pt x="246906" y="174625"/>
                  <a:pt x="254000" y="181719"/>
                  <a:pt x="254000" y="190500"/>
                </a:cubicBezTo>
                <a:lnTo>
                  <a:pt x="254000" y="222250"/>
                </a:lnTo>
                <a:cubicBezTo>
                  <a:pt x="254000" y="231031"/>
                  <a:pt x="246906" y="238125"/>
                  <a:pt x="238125" y="238125"/>
                </a:cubicBezTo>
                <a:lnTo>
                  <a:pt x="206375" y="238125"/>
                </a:lnTo>
                <a:cubicBezTo>
                  <a:pt x="197594" y="238125"/>
                  <a:pt x="190500" y="231031"/>
                  <a:pt x="190500" y="222250"/>
                </a:cubicBezTo>
                <a:lnTo>
                  <a:pt x="190500" y="190500"/>
                </a:lnTo>
                <a:cubicBezTo>
                  <a:pt x="190500" y="181719"/>
                  <a:pt x="197594" y="174625"/>
                  <a:pt x="206375" y="174625"/>
                </a:cubicBezTo>
                <a:lnTo>
                  <a:pt x="210344" y="174625"/>
                </a:lnTo>
                <a:lnTo>
                  <a:pt x="210344" y="146844"/>
                </a:lnTo>
                <a:cubicBezTo>
                  <a:pt x="210344" y="140246"/>
                  <a:pt x="205036" y="134938"/>
                  <a:pt x="198438" y="134938"/>
                </a:cubicBezTo>
                <a:lnTo>
                  <a:pt x="138906" y="134938"/>
                </a:lnTo>
                <a:lnTo>
                  <a:pt x="138906" y="174625"/>
                </a:lnTo>
                <a:lnTo>
                  <a:pt x="142875" y="174625"/>
                </a:lnTo>
                <a:cubicBezTo>
                  <a:pt x="151656" y="174625"/>
                  <a:pt x="158750" y="181719"/>
                  <a:pt x="158750" y="190500"/>
                </a:cubicBezTo>
                <a:lnTo>
                  <a:pt x="158750" y="222250"/>
                </a:lnTo>
                <a:cubicBezTo>
                  <a:pt x="158750" y="231031"/>
                  <a:pt x="151656" y="238125"/>
                  <a:pt x="142875" y="238125"/>
                </a:cubicBezTo>
                <a:lnTo>
                  <a:pt x="111125" y="238125"/>
                </a:lnTo>
                <a:cubicBezTo>
                  <a:pt x="102344" y="238125"/>
                  <a:pt x="95250" y="231031"/>
                  <a:pt x="95250" y="222250"/>
                </a:cubicBezTo>
                <a:lnTo>
                  <a:pt x="95250" y="190500"/>
                </a:lnTo>
                <a:cubicBezTo>
                  <a:pt x="95250" y="181719"/>
                  <a:pt x="102344" y="174625"/>
                  <a:pt x="111125" y="174625"/>
                </a:cubicBezTo>
                <a:lnTo>
                  <a:pt x="115094" y="174625"/>
                </a:lnTo>
                <a:lnTo>
                  <a:pt x="115094" y="134938"/>
                </a:lnTo>
                <a:lnTo>
                  <a:pt x="55563" y="134938"/>
                </a:lnTo>
                <a:cubicBezTo>
                  <a:pt x="48964" y="134938"/>
                  <a:pt x="43656" y="140246"/>
                  <a:pt x="43656" y="146844"/>
                </a:cubicBezTo>
                <a:lnTo>
                  <a:pt x="43656" y="174625"/>
                </a:lnTo>
                <a:lnTo>
                  <a:pt x="47625" y="174625"/>
                </a:lnTo>
                <a:cubicBezTo>
                  <a:pt x="56406" y="174625"/>
                  <a:pt x="63500" y="181719"/>
                  <a:pt x="63500" y="190500"/>
                </a:cubicBezTo>
                <a:lnTo>
                  <a:pt x="63500" y="222250"/>
                </a:lnTo>
                <a:cubicBezTo>
                  <a:pt x="63500" y="231031"/>
                  <a:pt x="56406" y="238125"/>
                  <a:pt x="47625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190500"/>
                </a:lnTo>
                <a:cubicBezTo>
                  <a:pt x="0" y="181719"/>
                  <a:pt x="7094" y="174625"/>
                  <a:pt x="15875" y="174625"/>
                </a:cubicBezTo>
                <a:lnTo>
                  <a:pt x="19844" y="174625"/>
                </a:lnTo>
                <a:lnTo>
                  <a:pt x="19844" y="146844"/>
                </a:lnTo>
                <a:cubicBezTo>
                  <a:pt x="19844" y="127099"/>
                  <a:pt x="35818" y="111125"/>
                  <a:pt x="55563" y="111125"/>
                </a:cubicBezTo>
                <a:lnTo>
                  <a:pt x="115094" y="111125"/>
                </a:lnTo>
                <a:lnTo>
                  <a:pt x="115094" y="79375"/>
                </a:lnTo>
                <a:lnTo>
                  <a:pt x="111125" y="79375"/>
                </a:lnTo>
                <a:cubicBezTo>
                  <a:pt x="102344" y="79375"/>
                  <a:pt x="95250" y="72281"/>
                  <a:pt x="95250" y="63500"/>
                </a:cubicBezTo>
                <a:lnTo>
                  <a:pt x="95250" y="3175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58333" y="550333"/>
            <a:ext cx="2487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kern="0" spc="67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TECHNICAL ARCHITECTURE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23333" y="1058333"/>
            <a:ext cx="15663333" cy="508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技术路线与架构设计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23333" y="1693333"/>
            <a:ext cx="1016000" cy="42333"/>
          </a:xfrm>
          <a:custGeom>
            <a:avLst/>
            <a:gdLst/>
            <a:ahLst/>
            <a:cxnLst/>
            <a:rect l="l" t="t" r="r" b="b"/>
            <a:pathLst>
              <a:path w="1016000" h="42333">
                <a:moveTo>
                  <a:pt x="0" y="0"/>
                </a:moveTo>
                <a:lnTo>
                  <a:pt x="1016000" y="0"/>
                </a:lnTo>
                <a:lnTo>
                  <a:pt x="1016000" y="42333"/>
                </a:lnTo>
                <a:lnTo>
                  <a:pt x="0" y="42333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26861" y="1908528"/>
            <a:ext cx="6050139" cy="2758722"/>
          </a:xfrm>
          <a:custGeom>
            <a:avLst/>
            <a:gdLst/>
            <a:ahLst/>
            <a:cxnLst/>
            <a:rect l="l" t="t" r="r" b="b"/>
            <a:pathLst>
              <a:path w="6050139" h="2758722">
                <a:moveTo>
                  <a:pt x="127012" y="0"/>
                </a:moveTo>
                <a:lnTo>
                  <a:pt x="5923127" y="0"/>
                </a:lnTo>
                <a:cubicBezTo>
                  <a:pt x="5993274" y="0"/>
                  <a:pt x="6050139" y="56865"/>
                  <a:pt x="6050139" y="127012"/>
                </a:cubicBezTo>
                <a:lnTo>
                  <a:pt x="6050139" y="2631711"/>
                </a:lnTo>
                <a:cubicBezTo>
                  <a:pt x="6050139" y="2701857"/>
                  <a:pt x="5993274" y="2758722"/>
                  <a:pt x="5923127" y="2758722"/>
                </a:cubicBezTo>
                <a:lnTo>
                  <a:pt x="127012" y="2758722"/>
                </a:lnTo>
                <a:cubicBezTo>
                  <a:pt x="56865" y="2758722"/>
                  <a:pt x="0" y="2701857"/>
                  <a:pt x="0" y="2631711"/>
                </a:cubicBezTo>
                <a:lnTo>
                  <a:pt x="0" y="127012"/>
                </a:lnTo>
                <a:cubicBezTo>
                  <a:pt x="0" y="56912"/>
                  <a:pt x="56912" y="0"/>
                  <a:pt x="127012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26181" y="2123723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96118" y="2150"/>
                </a:moveTo>
                <a:cubicBezTo>
                  <a:pt x="102278" y="-703"/>
                  <a:pt x="109389" y="-703"/>
                  <a:pt x="115549" y="2150"/>
                </a:cubicBezTo>
                <a:lnTo>
                  <a:pt x="205920" y="43904"/>
                </a:lnTo>
                <a:cubicBezTo>
                  <a:pt x="209434" y="45517"/>
                  <a:pt x="211667" y="49031"/>
                  <a:pt x="211667" y="52917"/>
                </a:cubicBezTo>
                <a:cubicBezTo>
                  <a:pt x="211667" y="56803"/>
                  <a:pt x="209434" y="60317"/>
                  <a:pt x="205920" y="61929"/>
                </a:cubicBezTo>
                <a:lnTo>
                  <a:pt x="115549" y="103684"/>
                </a:lnTo>
                <a:cubicBezTo>
                  <a:pt x="109389" y="106536"/>
                  <a:pt x="102278" y="106536"/>
                  <a:pt x="96118" y="103684"/>
                </a:cubicBezTo>
                <a:lnTo>
                  <a:pt x="5746" y="61929"/>
                </a:lnTo>
                <a:cubicBezTo>
                  <a:pt x="2232" y="60275"/>
                  <a:pt x="0" y="56761"/>
                  <a:pt x="0" y="52917"/>
                </a:cubicBezTo>
                <a:cubicBezTo>
                  <a:pt x="0" y="49072"/>
                  <a:pt x="2232" y="45517"/>
                  <a:pt x="5746" y="43904"/>
                </a:cubicBezTo>
                <a:lnTo>
                  <a:pt x="96118" y="2150"/>
                </a:lnTo>
                <a:close/>
                <a:moveTo>
                  <a:pt x="19885" y="90289"/>
                </a:moveTo>
                <a:lnTo>
                  <a:pt x="87809" y="121667"/>
                </a:lnTo>
                <a:cubicBezTo>
                  <a:pt x="99260" y="126959"/>
                  <a:pt x="112448" y="126959"/>
                  <a:pt x="123899" y="121667"/>
                </a:cubicBezTo>
                <a:lnTo>
                  <a:pt x="191823" y="90289"/>
                </a:lnTo>
                <a:lnTo>
                  <a:pt x="205920" y="96821"/>
                </a:lnTo>
                <a:cubicBezTo>
                  <a:pt x="209434" y="98433"/>
                  <a:pt x="211667" y="101947"/>
                  <a:pt x="211667" y="105833"/>
                </a:cubicBezTo>
                <a:cubicBezTo>
                  <a:pt x="211667" y="109719"/>
                  <a:pt x="209434" y="113233"/>
                  <a:pt x="205920" y="114846"/>
                </a:cubicBezTo>
                <a:lnTo>
                  <a:pt x="115549" y="156600"/>
                </a:lnTo>
                <a:cubicBezTo>
                  <a:pt x="109389" y="159453"/>
                  <a:pt x="102278" y="159453"/>
                  <a:pt x="96118" y="156600"/>
                </a:cubicBezTo>
                <a:lnTo>
                  <a:pt x="5746" y="114846"/>
                </a:lnTo>
                <a:cubicBezTo>
                  <a:pt x="2232" y="113192"/>
                  <a:pt x="0" y="109678"/>
                  <a:pt x="0" y="105833"/>
                </a:cubicBezTo>
                <a:cubicBezTo>
                  <a:pt x="0" y="101989"/>
                  <a:pt x="2232" y="98433"/>
                  <a:pt x="5746" y="96821"/>
                </a:cubicBezTo>
                <a:lnTo>
                  <a:pt x="19844" y="90289"/>
                </a:lnTo>
                <a:close/>
                <a:moveTo>
                  <a:pt x="5746" y="149738"/>
                </a:moveTo>
                <a:lnTo>
                  <a:pt x="19844" y="143206"/>
                </a:lnTo>
                <a:lnTo>
                  <a:pt x="87767" y="174584"/>
                </a:lnTo>
                <a:cubicBezTo>
                  <a:pt x="99219" y="179875"/>
                  <a:pt x="112407" y="179875"/>
                  <a:pt x="123858" y="174584"/>
                </a:cubicBezTo>
                <a:lnTo>
                  <a:pt x="191782" y="143206"/>
                </a:lnTo>
                <a:lnTo>
                  <a:pt x="205879" y="149738"/>
                </a:lnTo>
                <a:cubicBezTo>
                  <a:pt x="209393" y="151350"/>
                  <a:pt x="211625" y="154864"/>
                  <a:pt x="211625" y="158750"/>
                </a:cubicBezTo>
                <a:cubicBezTo>
                  <a:pt x="211625" y="162636"/>
                  <a:pt x="209393" y="166150"/>
                  <a:pt x="205879" y="167762"/>
                </a:cubicBezTo>
                <a:lnTo>
                  <a:pt x="115507" y="209517"/>
                </a:lnTo>
                <a:cubicBezTo>
                  <a:pt x="109347" y="212369"/>
                  <a:pt x="102237" y="212369"/>
                  <a:pt x="96077" y="209517"/>
                </a:cubicBezTo>
                <a:lnTo>
                  <a:pt x="5746" y="167762"/>
                </a:lnTo>
                <a:cubicBezTo>
                  <a:pt x="2232" y="166109"/>
                  <a:pt x="0" y="162595"/>
                  <a:pt x="0" y="158750"/>
                </a:cubicBezTo>
                <a:cubicBezTo>
                  <a:pt x="0" y="154905"/>
                  <a:pt x="2232" y="151350"/>
                  <a:pt x="5746" y="149738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9" name="Text 7"/>
          <p:cNvSpPr/>
          <p:nvPr/>
        </p:nvSpPr>
        <p:spPr>
          <a:xfrm>
            <a:off x="864306" y="2081390"/>
            <a:ext cx="55456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整体架构概览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99722" y="2504723"/>
            <a:ext cx="5789083" cy="550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系统采用</a:t>
            </a:r>
            <a:r>
              <a:rPr lang="en-US" sz="1335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模块化分层架构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包括数据层、AI分析层和应用层, 各层职责清晰, 通过定义良好的接口协同工作。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99722" y="3203223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42334" y="0"/>
                </a:moveTo>
                <a:lnTo>
                  <a:pt x="211666" y="0"/>
                </a:lnTo>
                <a:cubicBezTo>
                  <a:pt x="235046" y="0"/>
                  <a:pt x="254000" y="18954"/>
                  <a:pt x="254000" y="42334"/>
                </a:cubicBezTo>
                <a:lnTo>
                  <a:pt x="254000" y="211666"/>
                </a:lnTo>
                <a:cubicBezTo>
                  <a:pt x="254000" y="235046"/>
                  <a:pt x="235046" y="254000"/>
                  <a:pt x="211666" y="254000"/>
                </a:cubicBezTo>
                <a:lnTo>
                  <a:pt x="42334" y="254000"/>
                </a:lnTo>
                <a:cubicBezTo>
                  <a:pt x="18954" y="254000"/>
                  <a:pt x="0" y="235046"/>
                  <a:pt x="0" y="211666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12" name="Text 10"/>
          <p:cNvSpPr/>
          <p:nvPr/>
        </p:nvSpPr>
        <p:spPr>
          <a:xfrm>
            <a:off x="701697" y="3245556"/>
            <a:ext cx="116417" cy="169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13" name="Text 11"/>
          <p:cNvSpPr/>
          <p:nvPr/>
        </p:nvSpPr>
        <p:spPr>
          <a:xfrm>
            <a:off x="938389" y="3182056"/>
            <a:ext cx="3058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数据层:</a:t>
            </a: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负责多源开源数据的采集与存储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9722" y="3563056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42334" y="0"/>
                </a:moveTo>
                <a:lnTo>
                  <a:pt x="211666" y="0"/>
                </a:lnTo>
                <a:cubicBezTo>
                  <a:pt x="235046" y="0"/>
                  <a:pt x="254000" y="18954"/>
                  <a:pt x="254000" y="42334"/>
                </a:cubicBezTo>
                <a:lnTo>
                  <a:pt x="254000" y="211666"/>
                </a:lnTo>
                <a:cubicBezTo>
                  <a:pt x="254000" y="235046"/>
                  <a:pt x="235046" y="254000"/>
                  <a:pt x="211666" y="254000"/>
                </a:cubicBezTo>
                <a:lnTo>
                  <a:pt x="42334" y="254000"/>
                </a:lnTo>
                <a:cubicBezTo>
                  <a:pt x="18954" y="254000"/>
                  <a:pt x="0" y="235046"/>
                  <a:pt x="0" y="211666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15" name="Text 13"/>
          <p:cNvSpPr/>
          <p:nvPr/>
        </p:nvSpPr>
        <p:spPr>
          <a:xfrm>
            <a:off x="691004" y="3605390"/>
            <a:ext cx="137583" cy="169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0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38389" y="3541890"/>
            <a:ext cx="3206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AI分析层:</a:t>
            </a: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利用大模型进行智能分析与问答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599722" y="392289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42334" y="0"/>
                </a:moveTo>
                <a:lnTo>
                  <a:pt x="211666" y="0"/>
                </a:lnTo>
                <a:cubicBezTo>
                  <a:pt x="235046" y="0"/>
                  <a:pt x="254000" y="18954"/>
                  <a:pt x="254000" y="42334"/>
                </a:cubicBezTo>
                <a:lnTo>
                  <a:pt x="254000" y="211666"/>
                </a:lnTo>
                <a:cubicBezTo>
                  <a:pt x="254000" y="235046"/>
                  <a:pt x="235046" y="254000"/>
                  <a:pt x="211666" y="254000"/>
                </a:cubicBezTo>
                <a:lnTo>
                  <a:pt x="42334" y="254000"/>
                </a:lnTo>
                <a:cubicBezTo>
                  <a:pt x="18954" y="254000"/>
                  <a:pt x="0" y="235046"/>
                  <a:pt x="0" y="211666"/>
                </a:cubicBezTo>
                <a:lnTo>
                  <a:pt x="0" y="42334"/>
                </a:lnTo>
                <a:cubicBezTo>
                  <a:pt x="0" y="18969"/>
                  <a:pt x="18969" y="0"/>
                  <a:pt x="42334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8" name="Text 16"/>
          <p:cNvSpPr/>
          <p:nvPr/>
        </p:nvSpPr>
        <p:spPr>
          <a:xfrm>
            <a:off x="689350" y="3965223"/>
            <a:ext cx="137583" cy="169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00" b="1" dirty="0">
                <a:solidFill>
                  <a:srgbClr val="005F7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38389" y="3901723"/>
            <a:ext cx="27199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应用层:</a:t>
            </a: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提供可视化界面与交互功能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658240" y="1908528"/>
            <a:ext cx="9172222" cy="2758722"/>
          </a:xfrm>
          <a:custGeom>
            <a:avLst/>
            <a:gdLst/>
            <a:ahLst/>
            <a:cxnLst/>
            <a:rect l="l" t="t" r="r" b="b"/>
            <a:pathLst>
              <a:path w="9172222" h="2758722">
                <a:moveTo>
                  <a:pt x="127012" y="0"/>
                </a:moveTo>
                <a:lnTo>
                  <a:pt x="9045211" y="0"/>
                </a:lnTo>
                <a:cubicBezTo>
                  <a:pt x="9115357" y="0"/>
                  <a:pt x="9172222" y="56865"/>
                  <a:pt x="9172222" y="127012"/>
                </a:cubicBezTo>
                <a:lnTo>
                  <a:pt x="9172222" y="2631711"/>
                </a:lnTo>
                <a:cubicBezTo>
                  <a:pt x="9172222" y="2701857"/>
                  <a:pt x="9115357" y="2758722"/>
                  <a:pt x="9045211" y="2758722"/>
                </a:cubicBezTo>
                <a:lnTo>
                  <a:pt x="127012" y="2758722"/>
                </a:lnTo>
                <a:cubicBezTo>
                  <a:pt x="56865" y="2758722"/>
                  <a:pt x="0" y="2701857"/>
                  <a:pt x="0" y="2631711"/>
                </a:cubicBezTo>
                <a:lnTo>
                  <a:pt x="0" y="127012"/>
                </a:lnTo>
                <a:cubicBezTo>
                  <a:pt x="0" y="56912"/>
                  <a:pt x="56912" y="0"/>
                  <a:pt x="127012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1" name="Shape 19"/>
          <p:cNvSpPr/>
          <p:nvPr/>
        </p:nvSpPr>
        <p:spPr>
          <a:xfrm>
            <a:off x="6870789" y="2123723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185208" y="85080"/>
                </a:moveTo>
                <a:cubicBezTo>
                  <a:pt x="179090" y="89132"/>
                  <a:pt x="172062" y="92397"/>
                  <a:pt x="164744" y="95002"/>
                </a:cubicBezTo>
                <a:cubicBezTo>
                  <a:pt x="145314" y="101947"/>
                  <a:pt x="119807" y="105833"/>
                  <a:pt x="92604" y="105833"/>
                </a:cubicBezTo>
                <a:cubicBezTo>
                  <a:pt x="65402" y="105833"/>
                  <a:pt x="39853" y="101906"/>
                  <a:pt x="20464" y="95002"/>
                </a:cubicBezTo>
                <a:cubicBezTo>
                  <a:pt x="13188" y="92397"/>
                  <a:pt x="6118" y="89132"/>
                  <a:pt x="0" y="85080"/>
                </a:cubicBezTo>
                <a:lnTo>
                  <a:pt x="0" y="119063"/>
                </a:lnTo>
                <a:cubicBezTo>
                  <a:pt x="0" y="137335"/>
                  <a:pt x="41465" y="152135"/>
                  <a:pt x="92604" y="152135"/>
                </a:cubicBezTo>
                <a:cubicBezTo>
                  <a:pt x="143743" y="152135"/>
                  <a:pt x="185208" y="137335"/>
                  <a:pt x="185208" y="119063"/>
                </a:cubicBezTo>
                <a:lnTo>
                  <a:pt x="185208" y="85080"/>
                </a:lnTo>
                <a:close/>
                <a:moveTo>
                  <a:pt x="185208" y="52917"/>
                </a:moveTo>
                <a:lnTo>
                  <a:pt x="185208" y="33073"/>
                </a:lnTo>
                <a:cubicBezTo>
                  <a:pt x="185208" y="14800"/>
                  <a:pt x="143743" y="0"/>
                  <a:pt x="92604" y="0"/>
                </a:cubicBezTo>
                <a:cubicBezTo>
                  <a:pt x="41465" y="0"/>
                  <a:pt x="0" y="14800"/>
                  <a:pt x="0" y="33073"/>
                </a:cubicBezTo>
                <a:lnTo>
                  <a:pt x="0" y="52917"/>
                </a:lnTo>
                <a:cubicBezTo>
                  <a:pt x="0" y="71189"/>
                  <a:pt x="41465" y="85990"/>
                  <a:pt x="92604" y="85990"/>
                </a:cubicBezTo>
                <a:cubicBezTo>
                  <a:pt x="143743" y="85990"/>
                  <a:pt x="185208" y="71189"/>
                  <a:pt x="185208" y="52917"/>
                </a:cubicBezTo>
                <a:close/>
                <a:moveTo>
                  <a:pt x="164744" y="161148"/>
                </a:moveTo>
                <a:cubicBezTo>
                  <a:pt x="145355" y="168052"/>
                  <a:pt x="119848" y="171979"/>
                  <a:pt x="92604" y="171979"/>
                </a:cubicBezTo>
                <a:cubicBezTo>
                  <a:pt x="65360" y="171979"/>
                  <a:pt x="39853" y="168052"/>
                  <a:pt x="20464" y="161148"/>
                </a:cubicBezTo>
                <a:cubicBezTo>
                  <a:pt x="13188" y="158543"/>
                  <a:pt x="6118" y="155277"/>
                  <a:pt x="0" y="151226"/>
                </a:cubicBezTo>
                <a:lnTo>
                  <a:pt x="0" y="178594"/>
                </a:lnTo>
                <a:cubicBezTo>
                  <a:pt x="0" y="196867"/>
                  <a:pt x="41465" y="211667"/>
                  <a:pt x="92604" y="211667"/>
                </a:cubicBezTo>
                <a:cubicBezTo>
                  <a:pt x="143743" y="211667"/>
                  <a:pt x="185208" y="196867"/>
                  <a:pt x="185208" y="178594"/>
                </a:cubicBezTo>
                <a:lnTo>
                  <a:pt x="185208" y="151226"/>
                </a:lnTo>
                <a:cubicBezTo>
                  <a:pt x="179090" y="155277"/>
                  <a:pt x="172062" y="158543"/>
                  <a:pt x="164744" y="161148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2" name="Text 20"/>
          <p:cNvSpPr/>
          <p:nvPr/>
        </p:nvSpPr>
        <p:spPr>
          <a:xfrm>
            <a:off x="7095684" y="2081390"/>
            <a:ext cx="866775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数据管道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831101" y="2504723"/>
            <a:ext cx="8911167" cy="550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使用</a:t>
            </a:r>
            <a:r>
              <a:rPr lang="zh-CN" alt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比赛给出的</a:t>
            </a: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数据, 构建全面的开源项目数据仓库, 实时或定期更新数据, 保证分析结果的新鲜度。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831101" y="3182056"/>
            <a:ext cx="4349750" cy="1312333"/>
          </a:xfrm>
          <a:custGeom>
            <a:avLst/>
            <a:gdLst/>
            <a:ahLst/>
            <a:cxnLst/>
            <a:rect l="l" t="t" r="r" b="b"/>
            <a:pathLst>
              <a:path w="4349750" h="1312333">
                <a:moveTo>
                  <a:pt x="84672" y="0"/>
                </a:moveTo>
                <a:lnTo>
                  <a:pt x="4265078" y="0"/>
                </a:lnTo>
                <a:cubicBezTo>
                  <a:pt x="4311841" y="0"/>
                  <a:pt x="4349750" y="37909"/>
                  <a:pt x="4349750" y="84672"/>
                </a:cubicBezTo>
                <a:lnTo>
                  <a:pt x="4349750" y="1227662"/>
                </a:lnTo>
                <a:cubicBezTo>
                  <a:pt x="4349750" y="1274425"/>
                  <a:pt x="4311841" y="1312333"/>
                  <a:pt x="4265078" y="1312333"/>
                </a:cubicBezTo>
                <a:lnTo>
                  <a:pt x="84672" y="1312333"/>
                </a:lnTo>
                <a:cubicBezTo>
                  <a:pt x="37909" y="1312333"/>
                  <a:pt x="0" y="1274425"/>
                  <a:pt x="0" y="1227662"/>
                </a:cubicBezTo>
                <a:lnTo>
                  <a:pt x="0" y="84672"/>
                </a:lnTo>
                <a:cubicBezTo>
                  <a:pt x="0" y="37909"/>
                  <a:pt x="37909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5" name="Shape 23"/>
          <p:cNvSpPr/>
          <p:nvPr/>
        </p:nvSpPr>
        <p:spPr>
          <a:xfrm>
            <a:off x="6947518" y="3309056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26458" y="34396"/>
                </a:moveTo>
                <a:cubicBezTo>
                  <a:pt x="30839" y="34396"/>
                  <a:pt x="34396" y="30839"/>
                  <a:pt x="34396" y="26458"/>
                </a:cubicBezTo>
                <a:cubicBezTo>
                  <a:pt x="34396" y="22078"/>
                  <a:pt x="30839" y="18521"/>
                  <a:pt x="26458" y="18521"/>
                </a:cubicBezTo>
                <a:cubicBezTo>
                  <a:pt x="22078" y="18521"/>
                  <a:pt x="18521" y="22078"/>
                  <a:pt x="18521" y="26458"/>
                </a:cubicBezTo>
                <a:cubicBezTo>
                  <a:pt x="18521" y="30839"/>
                  <a:pt x="22078" y="34396"/>
                  <a:pt x="26458" y="34396"/>
                </a:cubicBezTo>
                <a:close/>
                <a:moveTo>
                  <a:pt x="52917" y="26458"/>
                </a:moveTo>
                <a:cubicBezTo>
                  <a:pt x="52917" y="37306"/>
                  <a:pt x="46401" y="46633"/>
                  <a:pt x="37042" y="50701"/>
                </a:cubicBezTo>
                <a:lnTo>
                  <a:pt x="37042" y="74083"/>
                </a:lnTo>
                <a:lnTo>
                  <a:pt x="95250" y="74083"/>
                </a:lnTo>
                <a:cubicBezTo>
                  <a:pt x="104014" y="74083"/>
                  <a:pt x="111125" y="66973"/>
                  <a:pt x="111125" y="58208"/>
                </a:cubicBezTo>
                <a:lnTo>
                  <a:pt x="111125" y="50701"/>
                </a:lnTo>
                <a:cubicBezTo>
                  <a:pt x="101765" y="46633"/>
                  <a:pt x="95250" y="37306"/>
                  <a:pt x="95250" y="26458"/>
                </a:cubicBezTo>
                <a:cubicBezTo>
                  <a:pt x="95250" y="11840"/>
                  <a:pt x="107090" y="0"/>
                  <a:pt x="121708" y="0"/>
                </a:cubicBezTo>
                <a:cubicBezTo>
                  <a:pt x="136327" y="0"/>
                  <a:pt x="148167" y="11840"/>
                  <a:pt x="148167" y="26458"/>
                </a:cubicBezTo>
                <a:cubicBezTo>
                  <a:pt x="148167" y="37306"/>
                  <a:pt x="141651" y="46633"/>
                  <a:pt x="132292" y="50701"/>
                </a:cubicBezTo>
                <a:lnTo>
                  <a:pt x="132292" y="58208"/>
                </a:lnTo>
                <a:cubicBezTo>
                  <a:pt x="132292" y="78680"/>
                  <a:pt x="115722" y="95250"/>
                  <a:pt x="95250" y="95250"/>
                </a:cubicBezTo>
                <a:lnTo>
                  <a:pt x="37042" y="95250"/>
                </a:lnTo>
                <a:lnTo>
                  <a:pt x="37042" y="118633"/>
                </a:lnTo>
                <a:cubicBezTo>
                  <a:pt x="46401" y="122701"/>
                  <a:pt x="52917" y="132027"/>
                  <a:pt x="52917" y="142875"/>
                </a:cubicBezTo>
                <a:cubicBezTo>
                  <a:pt x="52917" y="157493"/>
                  <a:pt x="41077" y="169333"/>
                  <a:pt x="26458" y="169333"/>
                </a:cubicBezTo>
                <a:cubicBezTo>
                  <a:pt x="11840" y="169333"/>
                  <a:pt x="0" y="157493"/>
                  <a:pt x="0" y="142875"/>
                </a:cubicBezTo>
                <a:cubicBezTo>
                  <a:pt x="0" y="132027"/>
                  <a:pt x="6515" y="122701"/>
                  <a:pt x="15875" y="118633"/>
                </a:cubicBezTo>
                <a:lnTo>
                  <a:pt x="15875" y="50734"/>
                </a:lnTo>
                <a:cubicBezTo>
                  <a:pt x="6515" y="46633"/>
                  <a:pt x="0" y="37306"/>
                  <a:pt x="0" y="26458"/>
                </a:cubicBezTo>
                <a:cubicBezTo>
                  <a:pt x="0" y="11840"/>
                  <a:pt x="11840" y="0"/>
                  <a:pt x="26458" y="0"/>
                </a:cubicBezTo>
                <a:cubicBezTo>
                  <a:pt x="41077" y="0"/>
                  <a:pt x="52917" y="11840"/>
                  <a:pt x="52917" y="26458"/>
                </a:cubicBezTo>
                <a:close/>
                <a:moveTo>
                  <a:pt x="129646" y="26458"/>
                </a:moveTo>
                <a:cubicBezTo>
                  <a:pt x="129646" y="22078"/>
                  <a:pt x="126089" y="18521"/>
                  <a:pt x="121708" y="18521"/>
                </a:cubicBezTo>
                <a:cubicBezTo>
                  <a:pt x="117328" y="18521"/>
                  <a:pt x="113771" y="22078"/>
                  <a:pt x="113771" y="26458"/>
                </a:cubicBezTo>
                <a:cubicBezTo>
                  <a:pt x="113771" y="30839"/>
                  <a:pt x="117328" y="34396"/>
                  <a:pt x="121708" y="34396"/>
                </a:cubicBezTo>
                <a:cubicBezTo>
                  <a:pt x="126089" y="34396"/>
                  <a:pt x="129646" y="30839"/>
                  <a:pt x="129646" y="26458"/>
                </a:cubicBezTo>
                <a:close/>
                <a:moveTo>
                  <a:pt x="26458" y="150813"/>
                </a:moveTo>
                <a:cubicBezTo>
                  <a:pt x="30839" y="150813"/>
                  <a:pt x="34396" y="147256"/>
                  <a:pt x="34396" y="142875"/>
                </a:cubicBezTo>
                <a:cubicBezTo>
                  <a:pt x="34396" y="138494"/>
                  <a:pt x="30839" y="134938"/>
                  <a:pt x="26458" y="134938"/>
                </a:cubicBezTo>
                <a:cubicBezTo>
                  <a:pt x="22078" y="134938"/>
                  <a:pt x="18521" y="138494"/>
                  <a:pt x="18521" y="142875"/>
                </a:cubicBezTo>
                <a:cubicBezTo>
                  <a:pt x="18521" y="147256"/>
                  <a:pt x="22078" y="150813"/>
                  <a:pt x="26458" y="15081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6" name="Text 24"/>
          <p:cNvSpPr/>
          <p:nvPr/>
        </p:nvSpPr>
        <p:spPr>
          <a:xfrm>
            <a:off x="7212101" y="3266723"/>
            <a:ext cx="899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采集数据类型</a:t>
            </a:r>
            <a:endParaRPr lang="en-US" sz="1600" dirty="0"/>
          </a:p>
        </p:txBody>
      </p:sp>
      <p:sp>
        <p:nvSpPr>
          <p:cNvPr id="27" name="Text 25"/>
          <p:cNvSpPr/>
          <p:nvPr/>
        </p:nvSpPr>
        <p:spPr>
          <a:xfrm>
            <a:off x="6915768" y="3563056"/>
            <a:ext cx="4265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项目提交记录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915768" y="3859390"/>
            <a:ext cx="4265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Issue与PR历史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915768" y="4155723"/>
            <a:ext cx="4265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社区讨论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1307190" y="3182056"/>
            <a:ext cx="4349750" cy="1312333"/>
          </a:xfrm>
          <a:custGeom>
            <a:avLst/>
            <a:gdLst/>
            <a:ahLst/>
            <a:cxnLst/>
            <a:rect l="l" t="t" r="r" b="b"/>
            <a:pathLst>
              <a:path w="4349750" h="1312333">
                <a:moveTo>
                  <a:pt x="84672" y="0"/>
                </a:moveTo>
                <a:lnTo>
                  <a:pt x="4265078" y="0"/>
                </a:lnTo>
                <a:cubicBezTo>
                  <a:pt x="4311841" y="0"/>
                  <a:pt x="4349750" y="37909"/>
                  <a:pt x="4349750" y="84672"/>
                </a:cubicBezTo>
                <a:lnTo>
                  <a:pt x="4349750" y="1227662"/>
                </a:lnTo>
                <a:cubicBezTo>
                  <a:pt x="4349750" y="1274425"/>
                  <a:pt x="4311841" y="1312333"/>
                  <a:pt x="4265078" y="1312333"/>
                </a:cubicBezTo>
                <a:lnTo>
                  <a:pt x="84672" y="1312333"/>
                </a:lnTo>
                <a:cubicBezTo>
                  <a:pt x="37909" y="1312333"/>
                  <a:pt x="0" y="1274425"/>
                  <a:pt x="0" y="1227662"/>
                </a:cubicBezTo>
                <a:lnTo>
                  <a:pt x="0" y="84672"/>
                </a:lnTo>
                <a:cubicBezTo>
                  <a:pt x="0" y="37909"/>
                  <a:pt x="37909" y="0"/>
                  <a:pt x="8467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1" name="Shape 29"/>
          <p:cNvSpPr/>
          <p:nvPr/>
        </p:nvSpPr>
        <p:spPr>
          <a:xfrm>
            <a:off x="11423606" y="3309056"/>
            <a:ext cx="148167" cy="169333"/>
          </a:xfrm>
          <a:custGeom>
            <a:avLst/>
            <a:gdLst/>
            <a:ahLst/>
            <a:cxnLst/>
            <a:rect l="l" t="t" r="r" b="b"/>
            <a:pathLst>
              <a:path w="148167" h="169333">
                <a:moveTo>
                  <a:pt x="21167" y="10583"/>
                </a:moveTo>
                <a:cubicBezTo>
                  <a:pt x="9492" y="10583"/>
                  <a:pt x="0" y="20075"/>
                  <a:pt x="0" y="31750"/>
                </a:cubicBezTo>
                <a:lnTo>
                  <a:pt x="0" y="86023"/>
                </a:lnTo>
                <a:cubicBezTo>
                  <a:pt x="5986" y="81822"/>
                  <a:pt x="13295" y="79375"/>
                  <a:pt x="21167" y="79375"/>
                </a:cubicBezTo>
                <a:lnTo>
                  <a:pt x="127000" y="79375"/>
                </a:lnTo>
                <a:cubicBezTo>
                  <a:pt x="134871" y="79375"/>
                  <a:pt x="142180" y="81822"/>
                  <a:pt x="148167" y="86023"/>
                </a:cubicBezTo>
                <a:lnTo>
                  <a:pt x="148167" y="31750"/>
                </a:lnTo>
                <a:cubicBezTo>
                  <a:pt x="148167" y="20075"/>
                  <a:pt x="138675" y="10583"/>
                  <a:pt x="127000" y="10583"/>
                </a:cubicBezTo>
                <a:lnTo>
                  <a:pt x="21167" y="10583"/>
                </a:lnTo>
                <a:close/>
                <a:moveTo>
                  <a:pt x="148167" y="116417"/>
                </a:moveTo>
                <a:cubicBezTo>
                  <a:pt x="148167" y="104742"/>
                  <a:pt x="138675" y="95250"/>
                  <a:pt x="127000" y="95250"/>
                </a:cubicBezTo>
                <a:lnTo>
                  <a:pt x="21167" y="95250"/>
                </a:lnTo>
                <a:cubicBezTo>
                  <a:pt x="9492" y="95250"/>
                  <a:pt x="0" y="104742"/>
                  <a:pt x="0" y="116417"/>
                </a:cubicBezTo>
                <a:lnTo>
                  <a:pt x="0" y="137583"/>
                </a:lnTo>
                <a:cubicBezTo>
                  <a:pt x="0" y="149258"/>
                  <a:pt x="9492" y="158750"/>
                  <a:pt x="21167" y="158750"/>
                </a:cubicBezTo>
                <a:lnTo>
                  <a:pt x="127000" y="158750"/>
                </a:lnTo>
                <a:cubicBezTo>
                  <a:pt x="138675" y="158750"/>
                  <a:pt x="148167" y="149258"/>
                  <a:pt x="148167" y="137583"/>
                </a:cubicBezTo>
                <a:lnTo>
                  <a:pt x="148167" y="116417"/>
                </a:lnTo>
                <a:close/>
                <a:moveTo>
                  <a:pt x="74083" y="127000"/>
                </a:moveTo>
                <a:cubicBezTo>
                  <a:pt x="74083" y="121159"/>
                  <a:pt x="78826" y="116417"/>
                  <a:pt x="84667" y="116417"/>
                </a:cubicBezTo>
                <a:cubicBezTo>
                  <a:pt x="90508" y="116417"/>
                  <a:pt x="95250" y="121159"/>
                  <a:pt x="95250" y="127000"/>
                </a:cubicBezTo>
                <a:cubicBezTo>
                  <a:pt x="95250" y="132841"/>
                  <a:pt x="90508" y="137583"/>
                  <a:pt x="84667" y="137583"/>
                </a:cubicBezTo>
                <a:cubicBezTo>
                  <a:pt x="78826" y="137583"/>
                  <a:pt x="74083" y="132841"/>
                  <a:pt x="74083" y="127000"/>
                </a:cubicBezTo>
                <a:close/>
                <a:moveTo>
                  <a:pt x="116417" y="116417"/>
                </a:moveTo>
                <a:cubicBezTo>
                  <a:pt x="122258" y="116417"/>
                  <a:pt x="127000" y="121159"/>
                  <a:pt x="127000" y="127000"/>
                </a:cubicBezTo>
                <a:cubicBezTo>
                  <a:pt x="127000" y="132841"/>
                  <a:pt x="122258" y="137583"/>
                  <a:pt x="116417" y="137583"/>
                </a:cubicBezTo>
                <a:cubicBezTo>
                  <a:pt x="110576" y="137583"/>
                  <a:pt x="105833" y="132841"/>
                  <a:pt x="105833" y="127000"/>
                </a:cubicBezTo>
                <a:cubicBezTo>
                  <a:pt x="105833" y="121159"/>
                  <a:pt x="110576" y="116417"/>
                  <a:pt x="116417" y="11641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2" name="Text 30"/>
          <p:cNvSpPr/>
          <p:nvPr/>
        </p:nvSpPr>
        <p:spPr>
          <a:xfrm>
            <a:off x="11688190" y="3266723"/>
            <a:ext cx="62441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存储方案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1391856" y="3563056"/>
            <a:ext cx="4265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时序数据库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11391856" y="3859390"/>
            <a:ext cx="4265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图数据库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1391856" y="4155723"/>
            <a:ext cx="42650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• 文档数据库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426861" y="4843638"/>
            <a:ext cx="9172222" cy="2293056"/>
          </a:xfrm>
          <a:custGeom>
            <a:avLst/>
            <a:gdLst/>
            <a:ahLst/>
            <a:cxnLst/>
            <a:rect l="l" t="t" r="r" b="b"/>
            <a:pathLst>
              <a:path w="9172222" h="2293056">
                <a:moveTo>
                  <a:pt x="126989" y="0"/>
                </a:moveTo>
                <a:lnTo>
                  <a:pt x="9045233" y="0"/>
                </a:lnTo>
                <a:cubicBezTo>
                  <a:pt x="9115367" y="0"/>
                  <a:pt x="9172222" y="56855"/>
                  <a:pt x="9172222" y="126989"/>
                </a:cubicBezTo>
                <a:lnTo>
                  <a:pt x="9172222" y="2166066"/>
                </a:lnTo>
                <a:cubicBezTo>
                  <a:pt x="9172222" y="2236200"/>
                  <a:pt x="9115367" y="2293056"/>
                  <a:pt x="9045233" y="2293056"/>
                </a:cubicBezTo>
                <a:lnTo>
                  <a:pt x="126989" y="2293056"/>
                </a:lnTo>
                <a:cubicBezTo>
                  <a:pt x="56855" y="2293056"/>
                  <a:pt x="0" y="2236200"/>
                  <a:pt x="0" y="2166066"/>
                </a:cubicBezTo>
                <a:lnTo>
                  <a:pt x="0" y="126989"/>
                </a:lnTo>
                <a:cubicBezTo>
                  <a:pt x="0" y="56902"/>
                  <a:pt x="56902" y="0"/>
                  <a:pt x="126989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37" name="Shape 35"/>
          <p:cNvSpPr/>
          <p:nvPr/>
        </p:nvSpPr>
        <p:spPr>
          <a:xfrm>
            <a:off x="626181" y="5058833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49609" y="23151"/>
                </a:moveTo>
                <a:cubicBezTo>
                  <a:pt x="49609" y="10377"/>
                  <a:pt x="59986" y="0"/>
                  <a:pt x="72760" y="0"/>
                </a:cubicBezTo>
                <a:lnTo>
                  <a:pt x="82682" y="0"/>
                </a:lnTo>
                <a:cubicBezTo>
                  <a:pt x="90000" y="0"/>
                  <a:pt x="95911" y="5912"/>
                  <a:pt x="95911" y="13229"/>
                </a:cubicBezTo>
                <a:lnTo>
                  <a:pt x="95911" y="198438"/>
                </a:lnTo>
                <a:cubicBezTo>
                  <a:pt x="95911" y="205755"/>
                  <a:pt x="90000" y="211667"/>
                  <a:pt x="82682" y="211667"/>
                </a:cubicBezTo>
                <a:lnTo>
                  <a:pt x="69453" y="211667"/>
                </a:lnTo>
                <a:cubicBezTo>
                  <a:pt x="57133" y="211667"/>
                  <a:pt x="46757" y="203233"/>
                  <a:pt x="43822" y="191823"/>
                </a:cubicBezTo>
                <a:cubicBezTo>
                  <a:pt x="43532" y="191823"/>
                  <a:pt x="43284" y="191823"/>
                  <a:pt x="42995" y="191823"/>
                </a:cubicBezTo>
                <a:cubicBezTo>
                  <a:pt x="24722" y="191823"/>
                  <a:pt x="9922" y="177023"/>
                  <a:pt x="9922" y="158750"/>
                </a:cubicBezTo>
                <a:cubicBezTo>
                  <a:pt x="9922" y="151309"/>
                  <a:pt x="12402" y="144446"/>
                  <a:pt x="16536" y="138906"/>
                </a:cubicBezTo>
                <a:cubicBezTo>
                  <a:pt x="8516" y="132870"/>
                  <a:pt x="3307" y="123279"/>
                  <a:pt x="3307" y="112448"/>
                </a:cubicBezTo>
                <a:cubicBezTo>
                  <a:pt x="3307" y="99674"/>
                  <a:pt x="10583" y="88553"/>
                  <a:pt x="21167" y="83054"/>
                </a:cubicBezTo>
                <a:cubicBezTo>
                  <a:pt x="18231" y="78093"/>
                  <a:pt x="16536" y="72306"/>
                  <a:pt x="16536" y="66146"/>
                </a:cubicBezTo>
                <a:cubicBezTo>
                  <a:pt x="16536" y="47873"/>
                  <a:pt x="31337" y="33073"/>
                  <a:pt x="49609" y="33073"/>
                </a:cubicBezTo>
                <a:lnTo>
                  <a:pt x="49609" y="23151"/>
                </a:lnTo>
                <a:close/>
                <a:moveTo>
                  <a:pt x="162057" y="23151"/>
                </a:moveTo>
                <a:lnTo>
                  <a:pt x="162057" y="33073"/>
                </a:lnTo>
                <a:cubicBezTo>
                  <a:pt x="180330" y="33073"/>
                  <a:pt x="195130" y="47873"/>
                  <a:pt x="195130" y="66146"/>
                </a:cubicBezTo>
                <a:cubicBezTo>
                  <a:pt x="195130" y="72347"/>
                  <a:pt x="193435" y="78135"/>
                  <a:pt x="190500" y="83054"/>
                </a:cubicBezTo>
                <a:cubicBezTo>
                  <a:pt x="201125" y="88553"/>
                  <a:pt x="208359" y="99632"/>
                  <a:pt x="208359" y="112448"/>
                </a:cubicBezTo>
                <a:cubicBezTo>
                  <a:pt x="208359" y="123279"/>
                  <a:pt x="203150" y="132870"/>
                  <a:pt x="195130" y="138906"/>
                </a:cubicBezTo>
                <a:cubicBezTo>
                  <a:pt x="199264" y="144446"/>
                  <a:pt x="201745" y="151309"/>
                  <a:pt x="201745" y="158750"/>
                </a:cubicBezTo>
                <a:cubicBezTo>
                  <a:pt x="201745" y="177023"/>
                  <a:pt x="186945" y="191823"/>
                  <a:pt x="168672" y="191823"/>
                </a:cubicBezTo>
                <a:cubicBezTo>
                  <a:pt x="168382" y="191823"/>
                  <a:pt x="168134" y="191823"/>
                  <a:pt x="167845" y="191823"/>
                </a:cubicBezTo>
                <a:cubicBezTo>
                  <a:pt x="164910" y="203233"/>
                  <a:pt x="154533" y="211667"/>
                  <a:pt x="142214" y="211667"/>
                </a:cubicBezTo>
                <a:lnTo>
                  <a:pt x="128984" y="211667"/>
                </a:lnTo>
                <a:cubicBezTo>
                  <a:pt x="121667" y="211667"/>
                  <a:pt x="115755" y="205755"/>
                  <a:pt x="115755" y="198438"/>
                </a:cubicBezTo>
                <a:lnTo>
                  <a:pt x="115755" y="13229"/>
                </a:lnTo>
                <a:cubicBezTo>
                  <a:pt x="115755" y="5912"/>
                  <a:pt x="121667" y="0"/>
                  <a:pt x="128984" y="0"/>
                </a:cubicBezTo>
                <a:lnTo>
                  <a:pt x="138906" y="0"/>
                </a:lnTo>
                <a:cubicBezTo>
                  <a:pt x="151681" y="0"/>
                  <a:pt x="162057" y="10377"/>
                  <a:pt x="162057" y="23151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8" name="Text 36"/>
          <p:cNvSpPr/>
          <p:nvPr/>
        </p:nvSpPr>
        <p:spPr>
          <a:xfrm>
            <a:off x="864306" y="5016500"/>
            <a:ext cx="8667750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AI分析层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599722" y="5439833"/>
            <a:ext cx="8911167" cy="550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引入大语言模型, 对接结构化查询与非结构化知识检索, 设计检索增强生成(RAG)流程, 结合预训练的社区健康指标模型。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599722" y="6117167"/>
            <a:ext cx="8826500" cy="846667"/>
          </a:xfrm>
          <a:custGeom>
            <a:avLst/>
            <a:gdLst/>
            <a:ahLst/>
            <a:cxnLst/>
            <a:rect l="l" t="t" r="r" b="b"/>
            <a:pathLst>
              <a:path w="8826500" h="846667">
                <a:moveTo>
                  <a:pt x="84667" y="0"/>
                </a:moveTo>
                <a:lnTo>
                  <a:pt x="8741833" y="0"/>
                </a:lnTo>
                <a:cubicBezTo>
                  <a:pt x="8788593" y="0"/>
                  <a:pt x="8826500" y="37907"/>
                  <a:pt x="8826500" y="84667"/>
                </a:cubicBezTo>
                <a:lnTo>
                  <a:pt x="8826500" y="762000"/>
                </a:lnTo>
                <a:cubicBezTo>
                  <a:pt x="8826500" y="808760"/>
                  <a:pt x="8788593" y="846667"/>
                  <a:pt x="8741833" y="846667"/>
                </a:cubicBezTo>
                <a:lnTo>
                  <a:pt x="84667" y="846667"/>
                </a:lnTo>
                <a:cubicBezTo>
                  <a:pt x="37907" y="846667"/>
                  <a:pt x="0" y="808760"/>
                  <a:pt x="0" y="762000"/>
                </a:cubicBezTo>
                <a:lnTo>
                  <a:pt x="0" y="84667"/>
                </a:lnTo>
                <a:cubicBezTo>
                  <a:pt x="0" y="37907"/>
                  <a:pt x="37907" y="0"/>
                  <a:pt x="8466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1" name="Shape 39"/>
          <p:cNvSpPr/>
          <p:nvPr/>
        </p:nvSpPr>
        <p:spPr>
          <a:xfrm>
            <a:off x="747889" y="6286500"/>
            <a:ext cx="169333" cy="169333"/>
          </a:xfrm>
          <a:custGeom>
            <a:avLst/>
            <a:gdLst/>
            <a:ahLst/>
            <a:cxnLst/>
            <a:rect l="l" t="t" r="r" b="b"/>
            <a:pathLst>
              <a:path w="169333" h="169333">
                <a:moveTo>
                  <a:pt x="137583" y="68792"/>
                </a:moveTo>
                <a:cubicBezTo>
                  <a:pt x="137583" y="83972"/>
                  <a:pt x="132655" y="97995"/>
                  <a:pt x="124354" y="109372"/>
                </a:cubicBezTo>
                <a:lnTo>
                  <a:pt x="166224" y="151276"/>
                </a:lnTo>
                <a:cubicBezTo>
                  <a:pt x="170359" y="155410"/>
                  <a:pt x="170359" y="162123"/>
                  <a:pt x="166224" y="166258"/>
                </a:cubicBezTo>
                <a:cubicBezTo>
                  <a:pt x="162090" y="170392"/>
                  <a:pt x="155377" y="170392"/>
                  <a:pt x="151242" y="166258"/>
                </a:cubicBezTo>
                <a:lnTo>
                  <a:pt x="109372" y="124354"/>
                </a:lnTo>
                <a:cubicBezTo>
                  <a:pt x="97995" y="132655"/>
                  <a:pt x="83972" y="137583"/>
                  <a:pt x="68792" y="137583"/>
                </a:cubicBezTo>
                <a:cubicBezTo>
                  <a:pt x="30791" y="137583"/>
                  <a:pt x="0" y="106792"/>
                  <a:pt x="0" y="68792"/>
                </a:cubicBezTo>
                <a:cubicBezTo>
                  <a:pt x="0" y="30791"/>
                  <a:pt x="30791" y="0"/>
                  <a:pt x="68792" y="0"/>
                </a:cubicBezTo>
                <a:cubicBezTo>
                  <a:pt x="106792" y="0"/>
                  <a:pt x="137583" y="30791"/>
                  <a:pt x="137583" y="68792"/>
                </a:cubicBezTo>
                <a:close/>
                <a:moveTo>
                  <a:pt x="68792" y="116417"/>
                </a:moveTo>
                <a:cubicBezTo>
                  <a:pt x="95077" y="116417"/>
                  <a:pt x="116417" y="95077"/>
                  <a:pt x="116417" y="68792"/>
                </a:cubicBezTo>
                <a:cubicBezTo>
                  <a:pt x="116417" y="42507"/>
                  <a:pt x="95077" y="21167"/>
                  <a:pt x="68792" y="21167"/>
                </a:cubicBezTo>
                <a:cubicBezTo>
                  <a:pt x="42507" y="21167"/>
                  <a:pt x="21167" y="42507"/>
                  <a:pt x="21167" y="68792"/>
                </a:cubicBezTo>
                <a:cubicBezTo>
                  <a:pt x="21167" y="95077"/>
                  <a:pt x="42507" y="116417"/>
                  <a:pt x="68792" y="11641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2" name="Text 40"/>
          <p:cNvSpPr/>
          <p:nvPr/>
        </p:nvSpPr>
        <p:spPr>
          <a:xfrm>
            <a:off x="1023056" y="6244167"/>
            <a:ext cx="61383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RAG流程</a:t>
            </a:r>
            <a:endParaRPr lang="en-US" sz="1600" dirty="0"/>
          </a:p>
        </p:txBody>
      </p:sp>
      <p:sp>
        <p:nvSpPr>
          <p:cNvPr id="43" name="Text 41"/>
          <p:cNvSpPr/>
          <p:nvPr/>
        </p:nvSpPr>
        <p:spPr>
          <a:xfrm>
            <a:off x="726722" y="6582833"/>
            <a:ext cx="8657167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35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用户提问 → 检索相关数据(数值/文档) → 大模型生成回答 → 提供专业洞察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9774039" y="4843638"/>
            <a:ext cx="6050139" cy="2293056"/>
          </a:xfrm>
          <a:custGeom>
            <a:avLst/>
            <a:gdLst/>
            <a:ahLst/>
            <a:cxnLst/>
            <a:rect l="l" t="t" r="r" b="b"/>
            <a:pathLst>
              <a:path w="6050139" h="2293056">
                <a:moveTo>
                  <a:pt x="126989" y="0"/>
                </a:moveTo>
                <a:lnTo>
                  <a:pt x="5923149" y="0"/>
                </a:lnTo>
                <a:cubicBezTo>
                  <a:pt x="5993284" y="0"/>
                  <a:pt x="6050139" y="56855"/>
                  <a:pt x="6050139" y="126989"/>
                </a:cubicBezTo>
                <a:lnTo>
                  <a:pt x="6050139" y="2166066"/>
                </a:lnTo>
                <a:cubicBezTo>
                  <a:pt x="6050139" y="2236200"/>
                  <a:pt x="5993284" y="2293056"/>
                  <a:pt x="5923149" y="2293056"/>
                </a:cubicBezTo>
                <a:lnTo>
                  <a:pt x="126989" y="2293056"/>
                </a:lnTo>
                <a:cubicBezTo>
                  <a:pt x="56855" y="2293056"/>
                  <a:pt x="0" y="2236200"/>
                  <a:pt x="0" y="2166066"/>
                </a:cubicBezTo>
                <a:lnTo>
                  <a:pt x="0" y="126989"/>
                </a:lnTo>
                <a:cubicBezTo>
                  <a:pt x="0" y="56902"/>
                  <a:pt x="56902" y="0"/>
                  <a:pt x="126989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45" name="Shape 43"/>
          <p:cNvSpPr/>
          <p:nvPr/>
        </p:nvSpPr>
        <p:spPr>
          <a:xfrm>
            <a:off x="9946901" y="5058833"/>
            <a:ext cx="264583" cy="211667"/>
          </a:xfrm>
          <a:custGeom>
            <a:avLst/>
            <a:gdLst/>
            <a:ahLst/>
            <a:cxnLst/>
            <a:rect l="l" t="t" r="r" b="b"/>
            <a:pathLst>
              <a:path w="264583" h="211667">
                <a:moveTo>
                  <a:pt x="171938" y="87023"/>
                </a:moveTo>
                <a:cubicBezTo>
                  <a:pt x="176981" y="85659"/>
                  <a:pt x="182273" y="88057"/>
                  <a:pt x="184547" y="92728"/>
                </a:cubicBezTo>
                <a:lnTo>
                  <a:pt x="192236" y="108272"/>
                </a:lnTo>
                <a:cubicBezTo>
                  <a:pt x="196494" y="108851"/>
                  <a:pt x="200670" y="110009"/>
                  <a:pt x="204597" y="111621"/>
                </a:cubicBezTo>
                <a:lnTo>
                  <a:pt x="219067" y="101989"/>
                </a:lnTo>
                <a:cubicBezTo>
                  <a:pt x="223408" y="99095"/>
                  <a:pt x="229154" y="99674"/>
                  <a:pt x="232833" y="103353"/>
                </a:cubicBezTo>
                <a:lnTo>
                  <a:pt x="240771" y="111290"/>
                </a:lnTo>
                <a:cubicBezTo>
                  <a:pt x="244450" y="114970"/>
                  <a:pt x="245029" y="120757"/>
                  <a:pt x="242135" y="125057"/>
                </a:cubicBezTo>
                <a:lnTo>
                  <a:pt x="232503" y="139485"/>
                </a:lnTo>
                <a:cubicBezTo>
                  <a:pt x="233288" y="141428"/>
                  <a:pt x="233991" y="143454"/>
                  <a:pt x="234570" y="145562"/>
                </a:cubicBezTo>
                <a:cubicBezTo>
                  <a:pt x="235148" y="147671"/>
                  <a:pt x="235521" y="149738"/>
                  <a:pt x="235810" y="151846"/>
                </a:cubicBezTo>
                <a:lnTo>
                  <a:pt x="251396" y="159535"/>
                </a:lnTo>
                <a:cubicBezTo>
                  <a:pt x="256067" y="161851"/>
                  <a:pt x="258465" y="167142"/>
                  <a:pt x="257101" y="172145"/>
                </a:cubicBezTo>
                <a:lnTo>
                  <a:pt x="254207" y="182976"/>
                </a:lnTo>
                <a:cubicBezTo>
                  <a:pt x="252842" y="187978"/>
                  <a:pt x="248171" y="191368"/>
                  <a:pt x="242962" y="191037"/>
                </a:cubicBezTo>
                <a:lnTo>
                  <a:pt x="225599" y="189921"/>
                </a:lnTo>
                <a:cubicBezTo>
                  <a:pt x="222994" y="193270"/>
                  <a:pt x="219976" y="196370"/>
                  <a:pt x="216545" y="199016"/>
                </a:cubicBezTo>
                <a:lnTo>
                  <a:pt x="217661" y="216338"/>
                </a:lnTo>
                <a:cubicBezTo>
                  <a:pt x="217992" y="221547"/>
                  <a:pt x="214602" y="226260"/>
                  <a:pt x="209600" y="227583"/>
                </a:cubicBezTo>
                <a:lnTo>
                  <a:pt x="198768" y="230477"/>
                </a:lnTo>
                <a:cubicBezTo>
                  <a:pt x="193725" y="231841"/>
                  <a:pt x="188474" y="229443"/>
                  <a:pt x="186159" y="224772"/>
                </a:cubicBezTo>
                <a:lnTo>
                  <a:pt x="178470" y="209228"/>
                </a:lnTo>
                <a:cubicBezTo>
                  <a:pt x="174212" y="208649"/>
                  <a:pt x="170036" y="207491"/>
                  <a:pt x="166109" y="205879"/>
                </a:cubicBezTo>
                <a:lnTo>
                  <a:pt x="151639" y="215511"/>
                </a:lnTo>
                <a:cubicBezTo>
                  <a:pt x="147299" y="218405"/>
                  <a:pt x="141552" y="217826"/>
                  <a:pt x="137873" y="214147"/>
                </a:cubicBezTo>
                <a:lnTo>
                  <a:pt x="129935" y="206210"/>
                </a:lnTo>
                <a:cubicBezTo>
                  <a:pt x="126256" y="202530"/>
                  <a:pt x="125677" y="196784"/>
                  <a:pt x="128571" y="192443"/>
                </a:cubicBezTo>
                <a:lnTo>
                  <a:pt x="138203" y="177974"/>
                </a:lnTo>
                <a:cubicBezTo>
                  <a:pt x="137418" y="176031"/>
                  <a:pt x="136715" y="174005"/>
                  <a:pt x="136136" y="171896"/>
                </a:cubicBezTo>
                <a:cubicBezTo>
                  <a:pt x="135558" y="169788"/>
                  <a:pt x="135186" y="167680"/>
                  <a:pt x="134896" y="165613"/>
                </a:cubicBezTo>
                <a:lnTo>
                  <a:pt x="119311" y="157923"/>
                </a:lnTo>
                <a:cubicBezTo>
                  <a:pt x="114639" y="155608"/>
                  <a:pt x="112283" y="150316"/>
                  <a:pt x="113605" y="145314"/>
                </a:cubicBezTo>
                <a:lnTo>
                  <a:pt x="116499" y="134483"/>
                </a:lnTo>
                <a:cubicBezTo>
                  <a:pt x="117864" y="129480"/>
                  <a:pt x="122535" y="126090"/>
                  <a:pt x="127744" y="126421"/>
                </a:cubicBezTo>
                <a:lnTo>
                  <a:pt x="145066" y="127537"/>
                </a:lnTo>
                <a:cubicBezTo>
                  <a:pt x="147671" y="124189"/>
                  <a:pt x="150688" y="121088"/>
                  <a:pt x="154120" y="118442"/>
                </a:cubicBezTo>
                <a:lnTo>
                  <a:pt x="153004" y="101162"/>
                </a:lnTo>
                <a:cubicBezTo>
                  <a:pt x="152673" y="95953"/>
                  <a:pt x="156063" y="91240"/>
                  <a:pt x="161065" y="89917"/>
                </a:cubicBezTo>
                <a:lnTo>
                  <a:pt x="171896" y="87023"/>
                </a:lnTo>
                <a:close/>
                <a:moveTo>
                  <a:pt x="185374" y="140560"/>
                </a:moveTo>
                <a:cubicBezTo>
                  <a:pt x="175334" y="140571"/>
                  <a:pt x="167193" y="148731"/>
                  <a:pt x="167204" y="158771"/>
                </a:cubicBezTo>
                <a:cubicBezTo>
                  <a:pt x="167216" y="168810"/>
                  <a:pt x="175376" y="176952"/>
                  <a:pt x="185415" y="176940"/>
                </a:cubicBezTo>
                <a:cubicBezTo>
                  <a:pt x="195454" y="176929"/>
                  <a:pt x="203596" y="168769"/>
                  <a:pt x="203584" y="158729"/>
                </a:cubicBezTo>
                <a:cubicBezTo>
                  <a:pt x="203573" y="148690"/>
                  <a:pt x="195413" y="140548"/>
                  <a:pt x="185374" y="140560"/>
                </a:cubicBezTo>
                <a:close/>
                <a:moveTo>
                  <a:pt x="92976" y="-18810"/>
                </a:moveTo>
                <a:lnTo>
                  <a:pt x="103808" y="-15916"/>
                </a:lnTo>
                <a:cubicBezTo>
                  <a:pt x="108810" y="-14552"/>
                  <a:pt x="112200" y="-9839"/>
                  <a:pt x="111869" y="-4672"/>
                </a:cubicBezTo>
                <a:lnTo>
                  <a:pt x="110753" y="12609"/>
                </a:lnTo>
                <a:cubicBezTo>
                  <a:pt x="114184" y="15255"/>
                  <a:pt x="117202" y="18314"/>
                  <a:pt x="119807" y="21704"/>
                </a:cubicBezTo>
                <a:lnTo>
                  <a:pt x="137170" y="20588"/>
                </a:lnTo>
                <a:cubicBezTo>
                  <a:pt x="142338" y="20257"/>
                  <a:pt x="147050" y="23647"/>
                  <a:pt x="148415" y="28649"/>
                </a:cubicBezTo>
                <a:lnTo>
                  <a:pt x="151309" y="39481"/>
                </a:lnTo>
                <a:cubicBezTo>
                  <a:pt x="152632" y="44483"/>
                  <a:pt x="150275" y="49775"/>
                  <a:pt x="145604" y="52090"/>
                </a:cubicBezTo>
                <a:lnTo>
                  <a:pt x="130018" y="59779"/>
                </a:lnTo>
                <a:cubicBezTo>
                  <a:pt x="129729" y="61888"/>
                  <a:pt x="129315" y="63996"/>
                  <a:pt x="128778" y="66063"/>
                </a:cubicBezTo>
                <a:cubicBezTo>
                  <a:pt x="128240" y="68130"/>
                  <a:pt x="127496" y="70197"/>
                  <a:pt x="126711" y="72140"/>
                </a:cubicBezTo>
                <a:lnTo>
                  <a:pt x="136343" y="86610"/>
                </a:lnTo>
                <a:cubicBezTo>
                  <a:pt x="139237" y="90951"/>
                  <a:pt x="138658" y="96697"/>
                  <a:pt x="134979" y="100376"/>
                </a:cubicBezTo>
                <a:lnTo>
                  <a:pt x="127041" y="108314"/>
                </a:lnTo>
                <a:cubicBezTo>
                  <a:pt x="123362" y="111993"/>
                  <a:pt x="117616" y="112572"/>
                  <a:pt x="113275" y="109678"/>
                </a:cubicBezTo>
                <a:lnTo>
                  <a:pt x="98805" y="100046"/>
                </a:lnTo>
                <a:cubicBezTo>
                  <a:pt x="94878" y="101658"/>
                  <a:pt x="90702" y="102815"/>
                  <a:pt x="86444" y="103394"/>
                </a:cubicBezTo>
                <a:lnTo>
                  <a:pt x="78755" y="118938"/>
                </a:lnTo>
                <a:cubicBezTo>
                  <a:pt x="76440" y="123610"/>
                  <a:pt x="71148" y="125966"/>
                  <a:pt x="66146" y="124644"/>
                </a:cubicBezTo>
                <a:lnTo>
                  <a:pt x="55314" y="121750"/>
                </a:lnTo>
                <a:cubicBezTo>
                  <a:pt x="50271" y="120385"/>
                  <a:pt x="46922" y="115673"/>
                  <a:pt x="47253" y="110505"/>
                </a:cubicBezTo>
                <a:lnTo>
                  <a:pt x="48369" y="93183"/>
                </a:lnTo>
                <a:cubicBezTo>
                  <a:pt x="44938" y="90537"/>
                  <a:pt x="41920" y="87478"/>
                  <a:pt x="39315" y="84088"/>
                </a:cubicBezTo>
                <a:lnTo>
                  <a:pt x="21952" y="85204"/>
                </a:lnTo>
                <a:cubicBezTo>
                  <a:pt x="16785" y="85535"/>
                  <a:pt x="12072" y="82145"/>
                  <a:pt x="10707" y="77143"/>
                </a:cubicBezTo>
                <a:lnTo>
                  <a:pt x="7813" y="66311"/>
                </a:lnTo>
                <a:cubicBezTo>
                  <a:pt x="6491" y="61309"/>
                  <a:pt x="8847" y="56017"/>
                  <a:pt x="13519" y="53702"/>
                </a:cubicBezTo>
                <a:lnTo>
                  <a:pt x="29104" y="46013"/>
                </a:lnTo>
                <a:cubicBezTo>
                  <a:pt x="29394" y="43904"/>
                  <a:pt x="29807" y="41837"/>
                  <a:pt x="30344" y="39729"/>
                </a:cubicBezTo>
                <a:cubicBezTo>
                  <a:pt x="30923" y="37620"/>
                  <a:pt x="31585" y="35595"/>
                  <a:pt x="32411" y="33652"/>
                </a:cubicBezTo>
                <a:lnTo>
                  <a:pt x="22779" y="19224"/>
                </a:lnTo>
                <a:cubicBezTo>
                  <a:pt x="19885" y="14883"/>
                  <a:pt x="20464" y="9136"/>
                  <a:pt x="24143" y="5457"/>
                </a:cubicBezTo>
                <a:lnTo>
                  <a:pt x="32081" y="-2480"/>
                </a:lnTo>
                <a:cubicBezTo>
                  <a:pt x="35760" y="-6160"/>
                  <a:pt x="41507" y="-6739"/>
                  <a:pt x="45847" y="-3845"/>
                </a:cubicBezTo>
                <a:lnTo>
                  <a:pt x="60317" y="5788"/>
                </a:lnTo>
                <a:cubicBezTo>
                  <a:pt x="64244" y="4175"/>
                  <a:pt x="68420" y="3018"/>
                  <a:pt x="72678" y="2439"/>
                </a:cubicBezTo>
                <a:lnTo>
                  <a:pt x="80367" y="-13105"/>
                </a:lnTo>
                <a:cubicBezTo>
                  <a:pt x="82682" y="-17777"/>
                  <a:pt x="87933" y="-20133"/>
                  <a:pt x="92976" y="-18810"/>
                </a:cubicBezTo>
                <a:close/>
                <a:moveTo>
                  <a:pt x="79540" y="34727"/>
                </a:moveTo>
                <a:cubicBezTo>
                  <a:pt x="69501" y="34727"/>
                  <a:pt x="61350" y="42877"/>
                  <a:pt x="61350" y="52917"/>
                </a:cubicBezTo>
                <a:cubicBezTo>
                  <a:pt x="61350" y="62956"/>
                  <a:pt x="69501" y="71107"/>
                  <a:pt x="79540" y="71107"/>
                </a:cubicBezTo>
                <a:cubicBezTo>
                  <a:pt x="89580" y="71107"/>
                  <a:pt x="97730" y="62956"/>
                  <a:pt x="97730" y="52917"/>
                </a:cubicBezTo>
                <a:cubicBezTo>
                  <a:pt x="97730" y="42877"/>
                  <a:pt x="89580" y="34727"/>
                  <a:pt x="79540" y="34727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46" name="Text 44"/>
          <p:cNvSpPr/>
          <p:nvPr/>
        </p:nvSpPr>
        <p:spPr>
          <a:xfrm>
            <a:off x="10211484" y="5016500"/>
            <a:ext cx="5545667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系统组件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9946901" y="5439833"/>
            <a:ext cx="2815167" cy="338667"/>
          </a:xfrm>
          <a:custGeom>
            <a:avLst/>
            <a:gdLst/>
            <a:ahLst/>
            <a:cxnLst/>
            <a:rect l="l" t="t" r="r" b="b"/>
            <a:pathLst>
              <a:path w="2815167" h="338667">
                <a:moveTo>
                  <a:pt x="42333" y="0"/>
                </a:moveTo>
                <a:lnTo>
                  <a:pt x="2772833" y="0"/>
                </a:lnTo>
                <a:cubicBezTo>
                  <a:pt x="2796213" y="0"/>
                  <a:pt x="2815167" y="18953"/>
                  <a:pt x="2815167" y="42333"/>
                </a:cubicBezTo>
                <a:lnTo>
                  <a:pt x="2815167" y="296333"/>
                </a:lnTo>
                <a:cubicBezTo>
                  <a:pt x="2815167" y="319713"/>
                  <a:pt x="2796213" y="338667"/>
                  <a:pt x="27728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48" name="Text 46"/>
          <p:cNvSpPr/>
          <p:nvPr/>
        </p:nvSpPr>
        <p:spPr>
          <a:xfrm>
            <a:off x="9989234" y="5482167"/>
            <a:ext cx="2730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指标计算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2843867" y="5439833"/>
            <a:ext cx="2815167" cy="338667"/>
          </a:xfrm>
          <a:custGeom>
            <a:avLst/>
            <a:gdLst/>
            <a:ahLst/>
            <a:cxnLst/>
            <a:rect l="l" t="t" r="r" b="b"/>
            <a:pathLst>
              <a:path w="2815167" h="338667">
                <a:moveTo>
                  <a:pt x="42333" y="0"/>
                </a:moveTo>
                <a:lnTo>
                  <a:pt x="2772833" y="0"/>
                </a:lnTo>
                <a:cubicBezTo>
                  <a:pt x="2796213" y="0"/>
                  <a:pt x="2815167" y="18953"/>
                  <a:pt x="2815167" y="42333"/>
                </a:cubicBezTo>
                <a:lnTo>
                  <a:pt x="2815167" y="296333"/>
                </a:lnTo>
                <a:cubicBezTo>
                  <a:pt x="2815167" y="319713"/>
                  <a:pt x="2796213" y="338667"/>
                  <a:pt x="27728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0" name="Text 48"/>
          <p:cNvSpPr/>
          <p:nvPr/>
        </p:nvSpPr>
        <p:spPr>
          <a:xfrm>
            <a:off x="12886201" y="5482167"/>
            <a:ext cx="2730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图谱分析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9946901" y="5863167"/>
            <a:ext cx="2815167" cy="338667"/>
          </a:xfrm>
          <a:custGeom>
            <a:avLst/>
            <a:gdLst/>
            <a:ahLst/>
            <a:cxnLst/>
            <a:rect l="l" t="t" r="r" b="b"/>
            <a:pathLst>
              <a:path w="2815167" h="338667">
                <a:moveTo>
                  <a:pt x="42333" y="0"/>
                </a:moveTo>
                <a:lnTo>
                  <a:pt x="2772833" y="0"/>
                </a:lnTo>
                <a:cubicBezTo>
                  <a:pt x="2796213" y="0"/>
                  <a:pt x="2815167" y="18953"/>
                  <a:pt x="2815167" y="42333"/>
                </a:cubicBezTo>
                <a:lnTo>
                  <a:pt x="2815167" y="296333"/>
                </a:lnTo>
                <a:cubicBezTo>
                  <a:pt x="2815167" y="319713"/>
                  <a:pt x="2796213" y="338667"/>
                  <a:pt x="27728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2" name="Text 50"/>
          <p:cNvSpPr/>
          <p:nvPr/>
        </p:nvSpPr>
        <p:spPr>
          <a:xfrm>
            <a:off x="9989234" y="5905500"/>
            <a:ext cx="2730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LLM对话</a:t>
            </a:r>
            <a:endParaRPr lang="en-US" sz="1600" dirty="0"/>
          </a:p>
        </p:txBody>
      </p:sp>
      <p:sp>
        <p:nvSpPr>
          <p:cNvPr id="53" name="Shape 51"/>
          <p:cNvSpPr/>
          <p:nvPr/>
        </p:nvSpPr>
        <p:spPr>
          <a:xfrm>
            <a:off x="12843867" y="5863167"/>
            <a:ext cx="2815167" cy="338667"/>
          </a:xfrm>
          <a:custGeom>
            <a:avLst/>
            <a:gdLst/>
            <a:ahLst/>
            <a:cxnLst/>
            <a:rect l="l" t="t" r="r" b="b"/>
            <a:pathLst>
              <a:path w="2815167" h="338667">
                <a:moveTo>
                  <a:pt x="42333" y="0"/>
                </a:moveTo>
                <a:lnTo>
                  <a:pt x="2772833" y="0"/>
                </a:lnTo>
                <a:cubicBezTo>
                  <a:pt x="2796213" y="0"/>
                  <a:pt x="2815167" y="18953"/>
                  <a:pt x="2815167" y="42333"/>
                </a:cubicBezTo>
                <a:lnTo>
                  <a:pt x="2815167" y="296333"/>
                </a:lnTo>
                <a:cubicBezTo>
                  <a:pt x="2815167" y="319713"/>
                  <a:pt x="2796213" y="338667"/>
                  <a:pt x="277283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4" name="Text 52"/>
          <p:cNvSpPr/>
          <p:nvPr/>
        </p:nvSpPr>
        <p:spPr>
          <a:xfrm>
            <a:off x="12886201" y="5905500"/>
            <a:ext cx="2730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查询模块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9946901" y="6286500"/>
            <a:ext cx="5704417" cy="338667"/>
          </a:xfrm>
          <a:custGeom>
            <a:avLst/>
            <a:gdLst/>
            <a:ahLst/>
            <a:cxnLst/>
            <a:rect l="l" t="t" r="r" b="b"/>
            <a:pathLst>
              <a:path w="5704417" h="338667">
                <a:moveTo>
                  <a:pt x="42333" y="0"/>
                </a:moveTo>
                <a:lnTo>
                  <a:pt x="5662083" y="0"/>
                </a:lnTo>
                <a:cubicBezTo>
                  <a:pt x="5685463" y="0"/>
                  <a:pt x="5704417" y="18953"/>
                  <a:pt x="5704417" y="42333"/>
                </a:cubicBezTo>
                <a:lnTo>
                  <a:pt x="5704417" y="296333"/>
                </a:lnTo>
                <a:cubicBezTo>
                  <a:pt x="5704417" y="319713"/>
                  <a:pt x="5685463" y="338667"/>
                  <a:pt x="5662083" y="338667"/>
                </a:cubicBezTo>
                <a:lnTo>
                  <a:pt x="42333" y="338667"/>
                </a:lnTo>
                <a:cubicBezTo>
                  <a:pt x="18953" y="338667"/>
                  <a:pt x="0" y="319713"/>
                  <a:pt x="0" y="296333"/>
                </a:cubicBezTo>
                <a:lnTo>
                  <a:pt x="0" y="42333"/>
                </a:lnTo>
                <a:cubicBezTo>
                  <a:pt x="0" y="18953"/>
                  <a:pt x="18953" y="0"/>
                  <a:pt x="42333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6" name="Text 54"/>
          <p:cNvSpPr/>
          <p:nvPr/>
        </p:nvSpPr>
        <p:spPr>
          <a:xfrm>
            <a:off x="9989234" y="6328833"/>
            <a:ext cx="561975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可视化展示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426861" y="7313084"/>
            <a:ext cx="15405806" cy="1753306"/>
          </a:xfrm>
          <a:custGeom>
            <a:avLst/>
            <a:gdLst/>
            <a:ahLst/>
            <a:cxnLst/>
            <a:rect l="l" t="t" r="r" b="b"/>
            <a:pathLst>
              <a:path w="15405806" h="1753306">
                <a:moveTo>
                  <a:pt x="126992" y="0"/>
                </a:moveTo>
                <a:lnTo>
                  <a:pt x="15278814" y="0"/>
                </a:lnTo>
                <a:cubicBezTo>
                  <a:pt x="15348949" y="0"/>
                  <a:pt x="15405806" y="56856"/>
                  <a:pt x="15405806" y="126992"/>
                </a:cubicBezTo>
                <a:lnTo>
                  <a:pt x="15405806" y="1626314"/>
                </a:lnTo>
                <a:cubicBezTo>
                  <a:pt x="15405806" y="1696449"/>
                  <a:pt x="15348949" y="1753306"/>
                  <a:pt x="15278814" y="1753306"/>
                </a:cubicBezTo>
                <a:lnTo>
                  <a:pt x="126992" y="1753306"/>
                </a:lnTo>
                <a:cubicBezTo>
                  <a:pt x="56856" y="1753306"/>
                  <a:pt x="0" y="1696449"/>
                  <a:pt x="0" y="1626314"/>
                </a:cubicBezTo>
                <a:lnTo>
                  <a:pt x="0" y="126992"/>
                </a:lnTo>
                <a:cubicBezTo>
                  <a:pt x="0" y="56903"/>
                  <a:pt x="56903" y="0"/>
                  <a:pt x="126992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40000"/>
                </a:srgbClr>
              </a:gs>
              <a:gs pos="50000">
                <a:srgbClr val="0A9396">
                  <a:alpha val="30000"/>
                </a:srgbClr>
              </a:gs>
              <a:gs pos="100000">
                <a:srgbClr val="005F73">
                  <a:alpha val="40000"/>
                </a:srgbClr>
              </a:gs>
            </a:gsLst>
            <a:lin ang="0" scaled="1"/>
          </a:gradFill>
          <a:ln w="8467">
            <a:solidFill>
              <a:srgbClr val="0A9396">
                <a:alpha val="50196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599722" y="7485944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9" name="Shape 57"/>
          <p:cNvSpPr/>
          <p:nvPr/>
        </p:nvSpPr>
        <p:spPr>
          <a:xfrm>
            <a:off x="747889" y="7634110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0" y="33073"/>
                </a:moveTo>
                <a:cubicBezTo>
                  <a:pt x="0" y="22118"/>
                  <a:pt x="8888" y="13229"/>
                  <a:pt x="19844" y="13229"/>
                </a:cubicBezTo>
                <a:lnTo>
                  <a:pt x="59531" y="13229"/>
                </a:lnTo>
                <a:cubicBezTo>
                  <a:pt x="70487" y="13229"/>
                  <a:pt x="79375" y="22118"/>
                  <a:pt x="79375" y="33073"/>
                </a:cubicBezTo>
                <a:lnTo>
                  <a:pt x="79375" y="39688"/>
                </a:lnTo>
                <a:lnTo>
                  <a:pt x="132292" y="39688"/>
                </a:lnTo>
                <a:lnTo>
                  <a:pt x="132292" y="33073"/>
                </a:lnTo>
                <a:cubicBezTo>
                  <a:pt x="132292" y="22118"/>
                  <a:pt x="141180" y="13229"/>
                  <a:pt x="152135" y="13229"/>
                </a:cubicBezTo>
                <a:lnTo>
                  <a:pt x="191823" y="13229"/>
                </a:lnTo>
                <a:cubicBezTo>
                  <a:pt x="202778" y="13229"/>
                  <a:pt x="211667" y="22118"/>
                  <a:pt x="211667" y="33073"/>
                </a:cubicBezTo>
                <a:lnTo>
                  <a:pt x="211667" y="72760"/>
                </a:lnTo>
                <a:cubicBezTo>
                  <a:pt x="211667" y="83716"/>
                  <a:pt x="202778" y="92604"/>
                  <a:pt x="191823" y="92604"/>
                </a:cubicBezTo>
                <a:lnTo>
                  <a:pt x="152135" y="92604"/>
                </a:lnTo>
                <a:cubicBezTo>
                  <a:pt x="141180" y="92604"/>
                  <a:pt x="132292" y="83716"/>
                  <a:pt x="132292" y="72760"/>
                </a:cubicBezTo>
                <a:lnTo>
                  <a:pt x="132292" y="66146"/>
                </a:lnTo>
                <a:lnTo>
                  <a:pt x="79375" y="66146"/>
                </a:lnTo>
                <a:lnTo>
                  <a:pt x="79375" y="72760"/>
                </a:lnTo>
                <a:cubicBezTo>
                  <a:pt x="79375" y="75778"/>
                  <a:pt x="78672" y="78672"/>
                  <a:pt x="77473" y="81235"/>
                </a:cubicBezTo>
                <a:lnTo>
                  <a:pt x="105833" y="119063"/>
                </a:lnTo>
                <a:lnTo>
                  <a:pt x="138906" y="119063"/>
                </a:lnTo>
                <a:cubicBezTo>
                  <a:pt x="149862" y="119063"/>
                  <a:pt x="158750" y="127951"/>
                  <a:pt x="158750" y="138906"/>
                </a:cubicBezTo>
                <a:lnTo>
                  <a:pt x="158750" y="178594"/>
                </a:lnTo>
                <a:cubicBezTo>
                  <a:pt x="158750" y="189549"/>
                  <a:pt x="149862" y="198438"/>
                  <a:pt x="138906" y="198438"/>
                </a:cubicBezTo>
                <a:lnTo>
                  <a:pt x="99219" y="198438"/>
                </a:lnTo>
                <a:cubicBezTo>
                  <a:pt x="88263" y="198438"/>
                  <a:pt x="79375" y="189549"/>
                  <a:pt x="79375" y="178594"/>
                </a:cubicBezTo>
                <a:lnTo>
                  <a:pt x="79375" y="138906"/>
                </a:lnTo>
                <a:cubicBezTo>
                  <a:pt x="79375" y="135888"/>
                  <a:pt x="80078" y="132994"/>
                  <a:pt x="81277" y="130431"/>
                </a:cubicBezTo>
                <a:lnTo>
                  <a:pt x="52917" y="92604"/>
                </a:lnTo>
                <a:lnTo>
                  <a:pt x="19844" y="92604"/>
                </a:lnTo>
                <a:cubicBezTo>
                  <a:pt x="8888" y="92604"/>
                  <a:pt x="0" y="83716"/>
                  <a:pt x="0" y="72760"/>
                </a:cubicBezTo>
                <a:lnTo>
                  <a:pt x="0" y="33073"/>
                </a:lnTo>
                <a:close/>
              </a:path>
            </a:pathLst>
          </a:custGeom>
          <a:solidFill>
            <a:srgbClr val="005F73"/>
          </a:solidFill>
        </p:spPr>
      </p:sp>
      <p:sp>
        <p:nvSpPr>
          <p:cNvPr id="60" name="Text 58"/>
          <p:cNvSpPr/>
          <p:nvPr/>
        </p:nvSpPr>
        <p:spPr>
          <a:xfrm>
            <a:off x="1277056" y="7485944"/>
            <a:ext cx="14488583" cy="296333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665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架构图示: 数据与AI流经系统的路径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277056" y="7866944"/>
            <a:ext cx="3227917" cy="1026583"/>
          </a:xfrm>
          <a:custGeom>
            <a:avLst/>
            <a:gdLst/>
            <a:ahLst/>
            <a:cxnLst/>
            <a:rect l="l" t="t" r="r" b="b"/>
            <a:pathLst>
              <a:path w="3227917" h="1026583">
                <a:moveTo>
                  <a:pt x="84662" y="0"/>
                </a:moveTo>
                <a:lnTo>
                  <a:pt x="3143254" y="0"/>
                </a:lnTo>
                <a:cubicBezTo>
                  <a:pt x="3190012" y="0"/>
                  <a:pt x="3227917" y="37905"/>
                  <a:pt x="3227917" y="84662"/>
                </a:cubicBezTo>
                <a:lnTo>
                  <a:pt x="3227917" y="941921"/>
                </a:lnTo>
                <a:cubicBezTo>
                  <a:pt x="3227917" y="988679"/>
                  <a:pt x="3190012" y="1026583"/>
                  <a:pt x="3143254" y="1026583"/>
                </a:cubicBezTo>
                <a:lnTo>
                  <a:pt x="84662" y="1026583"/>
                </a:lnTo>
                <a:cubicBezTo>
                  <a:pt x="37905" y="1026583"/>
                  <a:pt x="0" y="988679"/>
                  <a:pt x="0" y="941921"/>
                </a:cubicBezTo>
                <a:lnTo>
                  <a:pt x="0" y="84662"/>
                </a:lnTo>
                <a:cubicBezTo>
                  <a:pt x="0" y="37936"/>
                  <a:pt x="37936" y="0"/>
                  <a:pt x="8466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62" name="Shape 60"/>
          <p:cNvSpPr/>
          <p:nvPr/>
        </p:nvSpPr>
        <p:spPr>
          <a:xfrm>
            <a:off x="2797307" y="7993944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185208" y="85080"/>
                </a:moveTo>
                <a:cubicBezTo>
                  <a:pt x="179090" y="89132"/>
                  <a:pt x="172062" y="92397"/>
                  <a:pt x="164744" y="95002"/>
                </a:cubicBezTo>
                <a:cubicBezTo>
                  <a:pt x="145314" y="101947"/>
                  <a:pt x="119807" y="105833"/>
                  <a:pt x="92604" y="105833"/>
                </a:cubicBezTo>
                <a:cubicBezTo>
                  <a:pt x="65402" y="105833"/>
                  <a:pt x="39853" y="101906"/>
                  <a:pt x="20464" y="95002"/>
                </a:cubicBezTo>
                <a:cubicBezTo>
                  <a:pt x="13188" y="92397"/>
                  <a:pt x="6118" y="89132"/>
                  <a:pt x="0" y="85080"/>
                </a:cubicBezTo>
                <a:lnTo>
                  <a:pt x="0" y="119063"/>
                </a:lnTo>
                <a:cubicBezTo>
                  <a:pt x="0" y="137335"/>
                  <a:pt x="41465" y="152135"/>
                  <a:pt x="92604" y="152135"/>
                </a:cubicBezTo>
                <a:cubicBezTo>
                  <a:pt x="143743" y="152135"/>
                  <a:pt x="185208" y="137335"/>
                  <a:pt x="185208" y="119063"/>
                </a:cubicBezTo>
                <a:lnTo>
                  <a:pt x="185208" y="85080"/>
                </a:lnTo>
                <a:close/>
                <a:moveTo>
                  <a:pt x="185208" y="52917"/>
                </a:moveTo>
                <a:lnTo>
                  <a:pt x="185208" y="33073"/>
                </a:lnTo>
                <a:cubicBezTo>
                  <a:pt x="185208" y="14800"/>
                  <a:pt x="143743" y="0"/>
                  <a:pt x="92604" y="0"/>
                </a:cubicBezTo>
                <a:cubicBezTo>
                  <a:pt x="41465" y="0"/>
                  <a:pt x="0" y="14800"/>
                  <a:pt x="0" y="33073"/>
                </a:cubicBezTo>
                <a:lnTo>
                  <a:pt x="0" y="52917"/>
                </a:lnTo>
                <a:cubicBezTo>
                  <a:pt x="0" y="71189"/>
                  <a:pt x="41465" y="85990"/>
                  <a:pt x="92604" y="85990"/>
                </a:cubicBezTo>
                <a:cubicBezTo>
                  <a:pt x="143743" y="85990"/>
                  <a:pt x="185208" y="71189"/>
                  <a:pt x="185208" y="52917"/>
                </a:cubicBezTo>
                <a:close/>
                <a:moveTo>
                  <a:pt x="164744" y="161148"/>
                </a:moveTo>
                <a:cubicBezTo>
                  <a:pt x="145355" y="168052"/>
                  <a:pt x="119848" y="171979"/>
                  <a:pt x="92604" y="171979"/>
                </a:cubicBezTo>
                <a:cubicBezTo>
                  <a:pt x="65360" y="171979"/>
                  <a:pt x="39853" y="168052"/>
                  <a:pt x="20464" y="161148"/>
                </a:cubicBezTo>
                <a:cubicBezTo>
                  <a:pt x="13188" y="158543"/>
                  <a:pt x="6118" y="155277"/>
                  <a:pt x="0" y="151226"/>
                </a:cubicBezTo>
                <a:lnTo>
                  <a:pt x="0" y="178594"/>
                </a:lnTo>
                <a:cubicBezTo>
                  <a:pt x="0" y="196867"/>
                  <a:pt x="41465" y="211667"/>
                  <a:pt x="92604" y="211667"/>
                </a:cubicBezTo>
                <a:cubicBezTo>
                  <a:pt x="143743" y="211667"/>
                  <a:pt x="185208" y="196867"/>
                  <a:pt x="185208" y="178594"/>
                </a:cubicBezTo>
                <a:lnTo>
                  <a:pt x="185208" y="151226"/>
                </a:lnTo>
                <a:cubicBezTo>
                  <a:pt x="179090" y="155277"/>
                  <a:pt x="172062" y="158543"/>
                  <a:pt x="164744" y="16114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3" name="Text 61"/>
          <p:cNvSpPr/>
          <p:nvPr/>
        </p:nvSpPr>
        <p:spPr>
          <a:xfrm>
            <a:off x="1361722" y="8255000"/>
            <a:ext cx="3058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数据源接入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367014" y="8551333"/>
            <a:ext cx="304800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5" dirty="0">
                <a:solidFill>
                  <a:srgbClr val="E0E0E0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GitHub/Gitee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4656226" y="828322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66" name="Shape 64"/>
          <p:cNvSpPr/>
          <p:nvPr/>
        </p:nvSpPr>
        <p:spPr>
          <a:xfrm>
            <a:off x="4994892" y="7866944"/>
            <a:ext cx="3227917" cy="1026583"/>
          </a:xfrm>
          <a:custGeom>
            <a:avLst/>
            <a:gdLst/>
            <a:ahLst/>
            <a:cxnLst/>
            <a:rect l="l" t="t" r="r" b="b"/>
            <a:pathLst>
              <a:path w="3227917" h="1026583">
                <a:moveTo>
                  <a:pt x="84662" y="0"/>
                </a:moveTo>
                <a:lnTo>
                  <a:pt x="3143254" y="0"/>
                </a:lnTo>
                <a:cubicBezTo>
                  <a:pt x="3190012" y="0"/>
                  <a:pt x="3227917" y="37905"/>
                  <a:pt x="3227917" y="84662"/>
                </a:cubicBezTo>
                <a:lnTo>
                  <a:pt x="3227917" y="941921"/>
                </a:lnTo>
                <a:cubicBezTo>
                  <a:pt x="3227917" y="988679"/>
                  <a:pt x="3190012" y="1026583"/>
                  <a:pt x="3143254" y="1026583"/>
                </a:cubicBezTo>
                <a:lnTo>
                  <a:pt x="84662" y="1026583"/>
                </a:lnTo>
                <a:cubicBezTo>
                  <a:pt x="37905" y="1026583"/>
                  <a:pt x="0" y="988679"/>
                  <a:pt x="0" y="941921"/>
                </a:cubicBezTo>
                <a:lnTo>
                  <a:pt x="0" y="84662"/>
                </a:lnTo>
                <a:cubicBezTo>
                  <a:pt x="0" y="37936"/>
                  <a:pt x="37936" y="0"/>
                  <a:pt x="8466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67" name="Shape 65"/>
          <p:cNvSpPr/>
          <p:nvPr/>
        </p:nvSpPr>
        <p:spPr>
          <a:xfrm>
            <a:off x="6515144" y="7993944"/>
            <a:ext cx="185208" cy="211667"/>
          </a:xfrm>
          <a:custGeom>
            <a:avLst/>
            <a:gdLst/>
            <a:ahLst/>
            <a:cxnLst/>
            <a:rect l="l" t="t" r="r" b="b"/>
            <a:pathLst>
              <a:path w="185208" h="211667">
                <a:moveTo>
                  <a:pt x="26458" y="13229"/>
                </a:moveTo>
                <a:cubicBezTo>
                  <a:pt x="11865" y="13229"/>
                  <a:pt x="0" y="25094"/>
                  <a:pt x="0" y="39688"/>
                </a:cubicBezTo>
                <a:lnTo>
                  <a:pt x="0" y="66146"/>
                </a:lnTo>
                <a:cubicBezTo>
                  <a:pt x="0" y="80739"/>
                  <a:pt x="11865" y="92604"/>
                  <a:pt x="26458" y="92604"/>
                </a:cubicBezTo>
                <a:lnTo>
                  <a:pt x="158750" y="92604"/>
                </a:lnTo>
                <a:cubicBezTo>
                  <a:pt x="173343" y="92604"/>
                  <a:pt x="185208" y="80739"/>
                  <a:pt x="185208" y="66146"/>
                </a:cubicBezTo>
                <a:lnTo>
                  <a:pt x="185208" y="39688"/>
                </a:lnTo>
                <a:cubicBezTo>
                  <a:pt x="185208" y="25094"/>
                  <a:pt x="173343" y="13229"/>
                  <a:pt x="158750" y="13229"/>
                </a:cubicBezTo>
                <a:lnTo>
                  <a:pt x="26458" y="13229"/>
                </a:lnTo>
                <a:close/>
                <a:moveTo>
                  <a:pt x="115755" y="42995"/>
                </a:moveTo>
                <a:cubicBezTo>
                  <a:pt x="121231" y="42995"/>
                  <a:pt x="125677" y="47441"/>
                  <a:pt x="125677" y="52917"/>
                </a:cubicBezTo>
                <a:cubicBezTo>
                  <a:pt x="125677" y="58393"/>
                  <a:pt x="121231" y="62839"/>
                  <a:pt x="115755" y="62839"/>
                </a:cubicBezTo>
                <a:cubicBezTo>
                  <a:pt x="110279" y="62839"/>
                  <a:pt x="105833" y="58393"/>
                  <a:pt x="105833" y="52917"/>
                </a:cubicBezTo>
                <a:cubicBezTo>
                  <a:pt x="105833" y="47441"/>
                  <a:pt x="110279" y="42995"/>
                  <a:pt x="115755" y="42995"/>
                </a:cubicBezTo>
                <a:close/>
                <a:moveTo>
                  <a:pt x="138906" y="52917"/>
                </a:moveTo>
                <a:cubicBezTo>
                  <a:pt x="138906" y="47441"/>
                  <a:pt x="143352" y="42995"/>
                  <a:pt x="148828" y="42995"/>
                </a:cubicBezTo>
                <a:cubicBezTo>
                  <a:pt x="154304" y="42995"/>
                  <a:pt x="158750" y="47441"/>
                  <a:pt x="158750" y="52917"/>
                </a:cubicBezTo>
                <a:cubicBezTo>
                  <a:pt x="158750" y="58393"/>
                  <a:pt x="154304" y="62839"/>
                  <a:pt x="148828" y="62839"/>
                </a:cubicBezTo>
                <a:cubicBezTo>
                  <a:pt x="143352" y="62839"/>
                  <a:pt x="138906" y="58393"/>
                  <a:pt x="138906" y="52917"/>
                </a:cubicBezTo>
                <a:close/>
                <a:moveTo>
                  <a:pt x="26458" y="119063"/>
                </a:moveTo>
                <a:cubicBezTo>
                  <a:pt x="11865" y="119063"/>
                  <a:pt x="0" y="130927"/>
                  <a:pt x="0" y="145521"/>
                </a:cubicBezTo>
                <a:lnTo>
                  <a:pt x="0" y="171979"/>
                </a:lnTo>
                <a:cubicBezTo>
                  <a:pt x="0" y="186573"/>
                  <a:pt x="11865" y="198438"/>
                  <a:pt x="26458" y="198438"/>
                </a:cubicBezTo>
                <a:lnTo>
                  <a:pt x="158750" y="198438"/>
                </a:lnTo>
                <a:cubicBezTo>
                  <a:pt x="173343" y="198438"/>
                  <a:pt x="185208" y="186573"/>
                  <a:pt x="185208" y="171979"/>
                </a:cubicBezTo>
                <a:lnTo>
                  <a:pt x="185208" y="145521"/>
                </a:lnTo>
                <a:cubicBezTo>
                  <a:pt x="185208" y="130927"/>
                  <a:pt x="173343" y="119063"/>
                  <a:pt x="158750" y="119063"/>
                </a:cubicBezTo>
                <a:lnTo>
                  <a:pt x="26458" y="119063"/>
                </a:lnTo>
                <a:close/>
                <a:moveTo>
                  <a:pt x="115755" y="148828"/>
                </a:moveTo>
                <a:cubicBezTo>
                  <a:pt x="121231" y="148828"/>
                  <a:pt x="125677" y="153274"/>
                  <a:pt x="125677" y="158750"/>
                </a:cubicBezTo>
                <a:cubicBezTo>
                  <a:pt x="125677" y="164226"/>
                  <a:pt x="121231" y="168672"/>
                  <a:pt x="115755" y="168672"/>
                </a:cubicBezTo>
                <a:cubicBezTo>
                  <a:pt x="110279" y="168672"/>
                  <a:pt x="105833" y="164226"/>
                  <a:pt x="105833" y="158750"/>
                </a:cubicBezTo>
                <a:cubicBezTo>
                  <a:pt x="105833" y="153274"/>
                  <a:pt x="110279" y="148828"/>
                  <a:pt x="115755" y="148828"/>
                </a:cubicBezTo>
                <a:close/>
                <a:moveTo>
                  <a:pt x="138906" y="158750"/>
                </a:moveTo>
                <a:cubicBezTo>
                  <a:pt x="138906" y="153274"/>
                  <a:pt x="143352" y="148828"/>
                  <a:pt x="148828" y="148828"/>
                </a:cubicBezTo>
                <a:cubicBezTo>
                  <a:pt x="154304" y="148828"/>
                  <a:pt x="158750" y="153274"/>
                  <a:pt x="158750" y="158750"/>
                </a:cubicBezTo>
                <a:cubicBezTo>
                  <a:pt x="158750" y="164226"/>
                  <a:pt x="154304" y="168672"/>
                  <a:pt x="148828" y="168672"/>
                </a:cubicBezTo>
                <a:cubicBezTo>
                  <a:pt x="143352" y="168672"/>
                  <a:pt x="138906" y="164226"/>
                  <a:pt x="138906" y="15875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68" name="Text 66"/>
          <p:cNvSpPr/>
          <p:nvPr/>
        </p:nvSpPr>
        <p:spPr>
          <a:xfrm>
            <a:off x="5079559" y="8255000"/>
            <a:ext cx="3058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数据库</a:t>
            </a:r>
            <a:endParaRPr lang="en-US" sz="1600" dirty="0"/>
          </a:p>
        </p:txBody>
      </p:sp>
      <p:sp>
        <p:nvSpPr>
          <p:cNvPr id="69" name="Text 67"/>
          <p:cNvSpPr/>
          <p:nvPr/>
        </p:nvSpPr>
        <p:spPr>
          <a:xfrm>
            <a:off x="5084851" y="8551333"/>
            <a:ext cx="304800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5" dirty="0">
                <a:solidFill>
                  <a:srgbClr val="E0E0E0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时序+图+文档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8374063" y="828322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1" name="Shape 69"/>
          <p:cNvSpPr/>
          <p:nvPr/>
        </p:nvSpPr>
        <p:spPr>
          <a:xfrm>
            <a:off x="8712729" y="7866944"/>
            <a:ext cx="3227917" cy="1026583"/>
          </a:xfrm>
          <a:custGeom>
            <a:avLst/>
            <a:gdLst/>
            <a:ahLst/>
            <a:cxnLst/>
            <a:rect l="l" t="t" r="r" b="b"/>
            <a:pathLst>
              <a:path w="3227917" h="1026583">
                <a:moveTo>
                  <a:pt x="84662" y="0"/>
                </a:moveTo>
                <a:lnTo>
                  <a:pt x="3143254" y="0"/>
                </a:lnTo>
                <a:cubicBezTo>
                  <a:pt x="3190012" y="0"/>
                  <a:pt x="3227917" y="37905"/>
                  <a:pt x="3227917" y="84662"/>
                </a:cubicBezTo>
                <a:lnTo>
                  <a:pt x="3227917" y="941921"/>
                </a:lnTo>
                <a:cubicBezTo>
                  <a:pt x="3227917" y="988679"/>
                  <a:pt x="3190012" y="1026583"/>
                  <a:pt x="3143254" y="1026583"/>
                </a:cubicBezTo>
                <a:lnTo>
                  <a:pt x="84662" y="1026583"/>
                </a:lnTo>
                <a:cubicBezTo>
                  <a:pt x="37905" y="1026583"/>
                  <a:pt x="0" y="988679"/>
                  <a:pt x="0" y="941921"/>
                </a:cubicBezTo>
                <a:lnTo>
                  <a:pt x="0" y="84662"/>
                </a:lnTo>
                <a:cubicBezTo>
                  <a:pt x="0" y="37936"/>
                  <a:pt x="37936" y="0"/>
                  <a:pt x="8466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72" name="Shape 70"/>
          <p:cNvSpPr/>
          <p:nvPr/>
        </p:nvSpPr>
        <p:spPr>
          <a:xfrm>
            <a:off x="10219752" y="7993944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49609" y="23151"/>
                </a:moveTo>
                <a:cubicBezTo>
                  <a:pt x="49609" y="10377"/>
                  <a:pt x="59986" y="0"/>
                  <a:pt x="72760" y="0"/>
                </a:cubicBezTo>
                <a:lnTo>
                  <a:pt x="82682" y="0"/>
                </a:lnTo>
                <a:cubicBezTo>
                  <a:pt x="90000" y="0"/>
                  <a:pt x="95911" y="5912"/>
                  <a:pt x="95911" y="13229"/>
                </a:cubicBezTo>
                <a:lnTo>
                  <a:pt x="95911" y="198438"/>
                </a:lnTo>
                <a:cubicBezTo>
                  <a:pt x="95911" y="205755"/>
                  <a:pt x="90000" y="211667"/>
                  <a:pt x="82682" y="211667"/>
                </a:cubicBezTo>
                <a:lnTo>
                  <a:pt x="69453" y="211667"/>
                </a:lnTo>
                <a:cubicBezTo>
                  <a:pt x="57133" y="211667"/>
                  <a:pt x="46757" y="203233"/>
                  <a:pt x="43822" y="191823"/>
                </a:cubicBezTo>
                <a:cubicBezTo>
                  <a:pt x="43532" y="191823"/>
                  <a:pt x="43284" y="191823"/>
                  <a:pt x="42995" y="191823"/>
                </a:cubicBezTo>
                <a:cubicBezTo>
                  <a:pt x="24722" y="191823"/>
                  <a:pt x="9922" y="177023"/>
                  <a:pt x="9922" y="158750"/>
                </a:cubicBezTo>
                <a:cubicBezTo>
                  <a:pt x="9922" y="151309"/>
                  <a:pt x="12402" y="144446"/>
                  <a:pt x="16536" y="138906"/>
                </a:cubicBezTo>
                <a:cubicBezTo>
                  <a:pt x="8516" y="132870"/>
                  <a:pt x="3307" y="123279"/>
                  <a:pt x="3307" y="112448"/>
                </a:cubicBezTo>
                <a:cubicBezTo>
                  <a:pt x="3307" y="99674"/>
                  <a:pt x="10583" y="88553"/>
                  <a:pt x="21167" y="83054"/>
                </a:cubicBezTo>
                <a:cubicBezTo>
                  <a:pt x="18231" y="78093"/>
                  <a:pt x="16536" y="72306"/>
                  <a:pt x="16536" y="66146"/>
                </a:cubicBezTo>
                <a:cubicBezTo>
                  <a:pt x="16536" y="47873"/>
                  <a:pt x="31337" y="33073"/>
                  <a:pt x="49609" y="33073"/>
                </a:cubicBezTo>
                <a:lnTo>
                  <a:pt x="49609" y="23151"/>
                </a:lnTo>
                <a:close/>
                <a:moveTo>
                  <a:pt x="162057" y="23151"/>
                </a:moveTo>
                <a:lnTo>
                  <a:pt x="162057" y="33073"/>
                </a:lnTo>
                <a:cubicBezTo>
                  <a:pt x="180330" y="33073"/>
                  <a:pt x="195130" y="47873"/>
                  <a:pt x="195130" y="66146"/>
                </a:cubicBezTo>
                <a:cubicBezTo>
                  <a:pt x="195130" y="72347"/>
                  <a:pt x="193435" y="78135"/>
                  <a:pt x="190500" y="83054"/>
                </a:cubicBezTo>
                <a:cubicBezTo>
                  <a:pt x="201125" y="88553"/>
                  <a:pt x="208359" y="99632"/>
                  <a:pt x="208359" y="112448"/>
                </a:cubicBezTo>
                <a:cubicBezTo>
                  <a:pt x="208359" y="123279"/>
                  <a:pt x="203150" y="132870"/>
                  <a:pt x="195130" y="138906"/>
                </a:cubicBezTo>
                <a:cubicBezTo>
                  <a:pt x="199264" y="144446"/>
                  <a:pt x="201745" y="151309"/>
                  <a:pt x="201745" y="158750"/>
                </a:cubicBezTo>
                <a:cubicBezTo>
                  <a:pt x="201745" y="177023"/>
                  <a:pt x="186945" y="191823"/>
                  <a:pt x="168672" y="191823"/>
                </a:cubicBezTo>
                <a:cubicBezTo>
                  <a:pt x="168382" y="191823"/>
                  <a:pt x="168134" y="191823"/>
                  <a:pt x="167845" y="191823"/>
                </a:cubicBezTo>
                <a:cubicBezTo>
                  <a:pt x="164910" y="203233"/>
                  <a:pt x="154533" y="211667"/>
                  <a:pt x="142214" y="211667"/>
                </a:cubicBezTo>
                <a:lnTo>
                  <a:pt x="128984" y="211667"/>
                </a:lnTo>
                <a:cubicBezTo>
                  <a:pt x="121667" y="211667"/>
                  <a:pt x="115755" y="205755"/>
                  <a:pt x="115755" y="198438"/>
                </a:cubicBezTo>
                <a:lnTo>
                  <a:pt x="115755" y="13229"/>
                </a:lnTo>
                <a:cubicBezTo>
                  <a:pt x="115755" y="5912"/>
                  <a:pt x="121667" y="0"/>
                  <a:pt x="128984" y="0"/>
                </a:cubicBezTo>
                <a:lnTo>
                  <a:pt x="138906" y="0"/>
                </a:lnTo>
                <a:cubicBezTo>
                  <a:pt x="151681" y="0"/>
                  <a:pt x="162057" y="10377"/>
                  <a:pt x="162057" y="23151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73" name="Text 71"/>
          <p:cNvSpPr/>
          <p:nvPr/>
        </p:nvSpPr>
        <p:spPr>
          <a:xfrm>
            <a:off x="8797396" y="8255000"/>
            <a:ext cx="3058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AI分析引擎</a:t>
            </a:r>
            <a:endParaRPr lang="en-US" sz="1600" dirty="0"/>
          </a:p>
        </p:txBody>
      </p:sp>
      <p:sp>
        <p:nvSpPr>
          <p:cNvPr id="74" name="Text 72"/>
          <p:cNvSpPr/>
          <p:nvPr/>
        </p:nvSpPr>
        <p:spPr>
          <a:xfrm>
            <a:off x="8802688" y="8551333"/>
            <a:ext cx="304800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5" dirty="0">
                <a:solidFill>
                  <a:srgbClr val="E0E0E0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LLM+RAG</a:t>
            </a:r>
            <a:endParaRPr lang="en-US" sz="1600" dirty="0"/>
          </a:p>
        </p:txBody>
      </p:sp>
      <p:sp>
        <p:nvSpPr>
          <p:cNvPr id="75" name="Shape 73"/>
          <p:cNvSpPr/>
          <p:nvPr/>
        </p:nvSpPr>
        <p:spPr>
          <a:xfrm>
            <a:off x="12091900" y="8283223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87003" y="103659"/>
                </a:moveTo>
                <a:cubicBezTo>
                  <a:pt x="191653" y="99008"/>
                  <a:pt x="191653" y="91455"/>
                  <a:pt x="187003" y="86804"/>
                </a:cubicBezTo>
                <a:lnTo>
                  <a:pt x="127471" y="27273"/>
                </a:lnTo>
                <a:cubicBezTo>
                  <a:pt x="122820" y="22622"/>
                  <a:pt x="115267" y="22622"/>
                  <a:pt x="110617" y="27273"/>
                </a:cubicBezTo>
                <a:cubicBezTo>
                  <a:pt x="105966" y="31924"/>
                  <a:pt x="105966" y="39477"/>
                  <a:pt x="110617" y="44128"/>
                </a:cubicBezTo>
                <a:lnTo>
                  <a:pt x="149833" y="83344"/>
                </a:lnTo>
                <a:lnTo>
                  <a:pt x="11906" y="83344"/>
                </a:lnTo>
                <a:cubicBezTo>
                  <a:pt x="5321" y="83344"/>
                  <a:pt x="0" y="88664"/>
                  <a:pt x="0" y="95250"/>
                </a:cubicBezTo>
                <a:cubicBezTo>
                  <a:pt x="0" y="101836"/>
                  <a:pt x="5321" y="107156"/>
                  <a:pt x="11906" y="107156"/>
                </a:cubicBezTo>
                <a:lnTo>
                  <a:pt x="149833" y="107156"/>
                </a:lnTo>
                <a:lnTo>
                  <a:pt x="110617" y="146372"/>
                </a:lnTo>
                <a:cubicBezTo>
                  <a:pt x="105966" y="151023"/>
                  <a:pt x="105966" y="158576"/>
                  <a:pt x="110617" y="163227"/>
                </a:cubicBezTo>
                <a:cubicBezTo>
                  <a:pt x="115267" y="167878"/>
                  <a:pt x="122820" y="167878"/>
                  <a:pt x="127471" y="163227"/>
                </a:cubicBezTo>
                <a:lnTo>
                  <a:pt x="187003" y="103696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6" name="Shape 74"/>
          <p:cNvSpPr/>
          <p:nvPr/>
        </p:nvSpPr>
        <p:spPr>
          <a:xfrm>
            <a:off x="12430567" y="7866944"/>
            <a:ext cx="3227917" cy="1026583"/>
          </a:xfrm>
          <a:custGeom>
            <a:avLst/>
            <a:gdLst/>
            <a:ahLst/>
            <a:cxnLst/>
            <a:rect l="l" t="t" r="r" b="b"/>
            <a:pathLst>
              <a:path w="3227917" h="1026583">
                <a:moveTo>
                  <a:pt x="84662" y="0"/>
                </a:moveTo>
                <a:lnTo>
                  <a:pt x="3143254" y="0"/>
                </a:lnTo>
                <a:cubicBezTo>
                  <a:pt x="3190012" y="0"/>
                  <a:pt x="3227917" y="37905"/>
                  <a:pt x="3227917" y="84662"/>
                </a:cubicBezTo>
                <a:lnTo>
                  <a:pt x="3227917" y="941921"/>
                </a:lnTo>
                <a:cubicBezTo>
                  <a:pt x="3227917" y="988679"/>
                  <a:pt x="3190012" y="1026583"/>
                  <a:pt x="3143254" y="1026583"/>
                </a:cubicBezTo>
                <a:lnTo>
                  <a:pt x="84662" y="1026583"/>
                </a:lnTo>
                <a:cubicBezTo>
                  <a:pt x="37905" y="1026583"/>
                  <a:pt x="0" y="988679"/>
                  <a:pt x="0" y="941921"/>
                </a:cubicBezTo>
                <a:lnTo>
                  <a:pt x="0" y="84662"/>
                </a:lnTo>
                <a:cubicBezTo>
                  <a:pt x="0" y="37936"/>
                  <a:pt x="37936" y="0"/>
                  <a:pt x="8466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77" name="Shape 75"/>
          <p:cNvSpPr/>
          <p:nvPr/>
        </p:nvSpPr>
        <p:spPr>
          <a:xfrm>
            <a:off x="13937589" y="7993944"/>
            <a:ext cx="211667" cy="211667"/>
          </a:xfrm>
          <a:custGeom>
            <a:avLst/>
            <a:gdLst/>
            <a:ahLst/>
            <a:cxnLst/>
            <a:rect l="l" t="t" r="r" b="b"/>
            <a:pathLst>
              <a:path w="211667" h="211667">
                <a:moveTo>
                  <a:pt x="26458" y="13229"/>
                </a:moveTo>
                <a:cubicBezTo>
                  <a:pt x="11865" y="13229"/>
                  <a:pt x="0" y="25094"/>
                  <a:pt x="0" y="39688"/>
                </a:cubicBezTo>
                <a:lnTo>
                  <a:pt x="0" y="145521"/>
                </a:lnTo>
                <a:cubicBezTo>
                  <a:pt x="0" y="160114"/>
                  <a:pt x="11865" y="171979"/>
                  <a:pt x="26458" y="171979"/>
                </a:cubicBezTo>
                <a:lnTo>
                  <a:pt x="85990" y="171979"/>
                </a:lnTo>
                <a:lnTo>
                  <a:pt x="79375" y="191823"/>
                </a:lnTo>
                <a:lnTo>
                  <a:pt x="49609" y="191823"/>
                </a:lnTo>
                <a:cubicBezTo>
                  <a:pt x="44111" y="191823"/>
                  <a:pt x="39688" y="196246"/>
                  <a:pt x="39688" y="201745"/>
                </a:cubicBezTo>
                <a:cubicBezTo>
                  <a:pt x="39688" y="207243"/>
                  <a:pt x="44111" y="211667"/>
                  <a:pt x="49609" y="211667"/>
                </a:cubicBezTo>
                <a:lnTo>
                  <a:pt x="162057" y="211667"/>
                </a:lnTo>
                <a:cubicBezTo>
                  <a:pt x="167556" y="211667"/>
                  <a:pt x="171979" y="207243"/>
                  <a:pt x="171979" y="201745"/>
                </a:cubicBezTo>
                <a:cubicBezTo>
                  <a:pt x="171979" y="196246"/>
                  <a:pt x="167556" y="191823"/>
                  <a:pt x="162057" y="191823"/>
                </a:cubicBezTo>
                <a:lnTo>
                  <a:pt x="132292" y="191823"/>
                </a:lnTo>
                <a:lnTo>
                  <a:pt x="125677" y="171979"/>
                </a:lnTo>
                <a:lnTo>
                  <a:pt x="185208" y="171979"/>
                </a:lnTo>
                <a:cubicBezTo>
                  <a:pt x="199802" y="171979"/>
                  <a:pt x="211667" y="160114"/>
                  <a:pt x="211667" y="145521"/>
                </a:cubicBezTo>
                <a:lnTo>
                  <a:pt x="211667" y="39688"/>
                </a:lnTo>
                <a:cubicBezTo>
                  <a:pt x="211667" y="25094"/>
                  <a:pt x="199802" y="13229"/>
                  <a:pt x="185208" y="13229"/>
                </a:cubicBezTo>
                <a:lnTo>
                  <a:pt x="26458" y="13229"/>
                </a:lnTo>
                <a:close/>
                <a:moveTo>
                  <a:pt x="39688" y="39688"/>
                </a:moveTo>
                <a:lnTo>
                  <a:pt x="171979" y="39688"/>
                </a:lnTo>
                <a:cubicBezTo>
                  <a:pt x="179297" y="39688"/>
                  <a:pt x="185208" y="45599"/>
                  <a:pt x="185208" y="52917"/>
                </a:cubicBezTo>
                <a:lnTo>
                  <a:pt x="185208" y="119063"/>
                </a:lnTo>
                <a:cubicBezTo>
                  <a:pt x="185208" y="126380"/>
                  <a:pt x="179297" y="132292"/>
                  <a:pt x="171979" y="132292"/>
                </a:cubicBezTo>
                <a:lnTo>
                  <a:pt x="39688" y="132292"/>
                </a:lnTo>
                <a:cubicBezTo>
                  <a:pt x="32370" y="132292"/>
                  <a:pt x="26458" y="126380"/>
                  <a:pt x="26458" y="119063"/>
                </a:cubicBezTo>
                <a:lnTo>
                  <a:pt x="26458" y="52917"/>
                </a:lnTo>
                <a:cubicBezTo>
                  <a:pt x="26458" y="45599"/>
                  <a:pt x="32370" y="39688"/>
                  <a:pt x="39688" y="3968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78" name="Text 76"/>
          <p:cNvSpPr/>
          <p:nvPr/>
        </p:nvSpPr>
        <p:spPr>
          <a:xfrm>
            <a:off x="12515234" y="8255000"/>
            <a:ext cx="3058583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35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前端应用</a:t>
            </a:r>
            <a:endParaRPr lang="en-US" sz="1600" dirty="0"/>
          </a:p>
        </p:txBody>
      </p:sp>
      <p:sp>
        <p:nvSpPr>
          <p:cNvPr id="79" name="Text 77"/>
          <p:cNvSpPr/>
          <p:nvPr/>
        </p:nvSpPr>
        <p:spPr>
          <a:xfrm>
            <a:off x="12520525" y="8551333"/>
            <a:ext cx="3048000" cy="21166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165" dirty="0">
                <a:solidFill>
                  <a:srgbClr val="E0E0E0">
                    <a:alpha val="7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Dashboard+对话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641350" y="6604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133410" y="57805"/>
                </a:moveTo>
                <a:lnTo>
                  <a:pt x="133410" y="87332"/>
                </a:lnTo>
                <a:lnTo>
                  <a:pt x="133707" y="87630"/>
                </a:lnTo>
                <a:cubicBezTo>
                  <a:pt x="137577" y="38576"/>
                  <a:pt x="178594" y="0"/>
                  <a:pt x="228660" y="0"/>
                </a:cubicBezTo>
                <a:cubicBezTo>
                  <a:pt x="240625" y="0"/>
                  <a:pt x="252115" y="2203"/>
                  <a:pt x="262652" y="6251"/>
                </a:cubicBezTo>
                <a:cubicBezTo>
                  <a:pt x="268605" y="8513"/>
                  <a:pt x="269677" y="16073"/>
                  <a:pt x="265212" y="20598"/>
                </a:cubicBezTo>
                <a:lnTo>
                  <a:pt x="212408" y="73402"/>
                </a:lnTo>
                <a:cubicBezTo>
                  <a:pt x="210622" y="75188"/>
                  <a:pt x="209610" y="77629"/>
                  <a:pt x="209610" y="80129"/>
                </a:cubicBezTo>
                <a:lnTo>
                  <a:pt x="209610" y="104775"/>
                </a:lnTo>
                <a:cubicBezTo>
                  <a:pt x="209610" y="110014"/>
                  <a:pt x="213896" y="114300"/>
                  <a:pt x="219135" y="114300"/>
                </a:cubicBezTo>
                <a:lnTo>
                  <a:pt x="243780" y="114300"/>
                </a:lnTo>
                <a:cubicBezTo>
                  <a:pt x="246281" y="114300"/>
                  <a:pt x="248722" y="113288"/>
                  <a:pt x="250508" y="111502"/>
                </a:cubicBezTo>
                <a:lnTo>
                  <a:pt x="303312" y="58698"/>
                </a:lnTo>
                <a:cubicBezTo>
                  <a:pt x="307836" y="54173"/>
                  <a:pt x="315397" y="55305"/>
                  <a:pt x="317659" y="61258"/>
                </a:cubicBezTo>
                <a:cubicBezTo>
                  <a:pt x="321707" y="71795"/>
                  <a:pt x="323910" y="83284"/>
                  <a:pt x="323910" y="95250"/>
                </a:cubicBezTo>
                <a:cubicBezTo>
                  <a:pt x="323910" y="131326"/>
                  <a:pt x="303848" y="162758"/>
                  <a:pt x="274201" y="178891"/>
                </a:cubicBezTo>
                <a:lnTo>
                  <a:pt x="322719" y="227409"/>
                </a:lnTo>
                <a:cubicBezTo>
                  <a:pt x="333851" y="238542"/>
                  <a:pt x="333851" y="256639"/>
                  <a:pt x="322719" y="267831"/>
                </a:cubicBezTo>
                <a:lnTo>
                  <a:pt x="286941" y="303609"/>
                </a:lnTo>
                <a:cubicBezTo>
                  <a:pt x="275808" y="314742"/>
                  <a:pt x="257711" y="314742"/>
                  <a:pt x="246519" y="303609"/>
                </a:cubicBezTo>
                <a:lnTo>
                  <a:pt x="171510" y="228600"/>
                </a:lnTo>
                <a:cubicBezTo>
                  <a:pt x="155198" y="212288"/>
                  <a:pt x="151507" y="188178"/>
                  <a:pt x="160496" y="168295"/>
                </a:cubicBezTo>
                <a:lnTo>
                  <a:pt x="106501" y="114300"/>
                </a:lnTo>
                <a:lnTo>
                  <a:pt x="76974" y="114300"/>
                </a:lnTo>
                <a:cubicBezTo>
                  <a:pt x="70604" y="114300"/>
                  <a:pt x="64651" y="111145"/>
                  <a:pt x="61139" y="105847"/>
                </a:cubicBezTo>
                <a:lnTo>
                  <a:pt x="13930" y="35064"/>
                </a:lnTo>
                <a:cubicBezTo>
                  <a:pt x="11430" y="31313"/>
                  <a:pt x="11906" y="26253"/>
                  <a:pt x="15121" y="23039"/>
                </a:cubicBezTo>
                <a:lnTo>
                  <a:pt x="42148" y="-3989"/>
                </a:lnTo>
                <a:cubicBezTo>
                  <a:pt x="45363" y="-7203"/>
                  <a:pt x="50363" y="-7680"/>
                  <a:pt x="54173" y="-5179"/>
                </a:cubicBezTo>
                <a:lnTo>
                  <a:pt x="124956" y="41970"/>
                </a:lnTo>
                <a:cubicBezTo>
                  <a:pt x="130254" y="45482"/>
                  <a:pt x="133410" y="51435"/>
                  <a:pt x="133410" y="57805"/>
                </a:cubicBezTo>
                <a:close/>
                <a:moveTo>
                  <a:pt x="128349" y="176570"/>
                </a:moveTo>
                <a:cubicBezTo>
                  <a:pt x="124599" y="198596"/>
                  <a:pt x="129778" y="221873"/>
                  <a:pt x="144066" y="240506"/>
                </a:cubicBezTo>
                <a:lnTo>
                  <a:pt x="87511" y="297001"/>
                </a:lnTo>
                <a:cubicBezTo>
                  <a:pt x="70783" y="313730"/>
                  <a:pt x="43636" y="313730"/>
                  <a:pt x="26908" y="297001"/>
                </a:cubicBezTo>
                <a:cubicBezTo>
                  <a:pt x="10180" y="280273"/>
                  <a:pt x="10180" y="253127"/>
                  <a:pt x="26908" y="236399"/>
                </a:cubicBezTo>
                <a:lnTo>
                  <a:pt x="107513" y="155793"/>
                </a:lnTo>
                <a:lnTo>
                  <a:pt x="128349" y="176629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270000" y="660400"/>
            <a:ext cx="3378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OPEN SOURCE TOOLS - PART 1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2700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核心开源项目与数据说明(上)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0320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512233" y="2290233"/>
            <a:ext cx="4936067" cy="5596467"/>
          </a:xfrm>
          <a:custGeom>
            <a:avLst/>
            <a:gdLst/>
            <a:ahLst/>
            <a:cxnLst/>
            <a:rect l="l" t="t" r="r" b="b"/>
            <a:pathLst>
              <a:path w="4936067" h="5596467">
                <a:moveTo>
                  <a:pt x="152376" y="0"/>
                </a:moveTo>
                <a:lnTo>
                  <a:pt x="4783690" y="0"/>
                </a:lnTo>
                <a:cubicBezTo>
                  <a:pt x="4867845" y="0"/>
                  <a:pt x="4936067" y="68221"/>
                  <a:pt x="4936067" y="152376"/>
                </a:cubicBezTo>
                <a:lnTo>
                  <a:pt x="4936067" y="5444090"/>
                </a:lnTo>
                <a:cubicBezTo>
                  <a:pt x="4936067" y="5528245"/>
                  <a:pt x="4867845" y="5596467"/>
                  <a:pt x="4783690" y="5596467"/>
                </a:cubicBezTo>
                <a:lnTo>
                  <a:pt x="152376" y="5596467"/>
                </a:lnTo>
                <a:cubicBezTo>
                  <a:pt x="68221" y="5596467"/>
                  <a:pt x="0" y="5528245"/>
                  <a:pt x="0" y="5444090"/>
                </a:cubicBezTo>
                <a:lnTo>
                  <a:pt x="0" y="152376"/>
                </a:lnTo>
                <a:cubicBezTo>
                  <a:pt x="0" y="68221"/>
                  <a:pt x="68221" y="0"/>
                  <a:pt x="15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19667" y="249767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922867" y="270087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38100" y="27563"/>
                  <a:pt x="29587" y="19050"/>
                  <a:pt x="19050" y="19050"/>
                </a:cubicBezTo>
                <a:cubicBezTo>
                  <a:pt x="8513" y="19050"/>
                  <a:pt x="0" y="27563"/>
                  <a:pt x="0" y="38100"/>
                </a:cubicBezTo>
                <a:lnTo>
                  <a:pt x="0" y="238125"/>
                </a:lnTo>
                <a:cubicBezTo>
                  <a:pt x="0" y="264438"/>
                  <a:pt x="21312" y="285750"/>
                  <a:pt x="47625" y="285750"/>
                </a:cubicBezTo>
                <a:lnTo>
                  <a:pt x="285750" y="285750"/>
                </a:lnTo>
                <a:cubicBezTo>
                  <a:pt x="296287" y="285750"/>
                  <a:pt x="304800" y="277237"/>
                  <a:pt x="304800" y="266700"/>
                </a:cubicBezTo>
                <a:cubicBezTo>
                  <a:pt x="304800" y="256163"/>
                  <a:pt x="296287" y="247650"/>
                  <a:pt x="285750" y="247650"/>
                </a:cubicBezTo>
                <a:lnTo>
                  <a:pt x="47625" y="247650"/>
                </a:lnTo>
                <a:cubicBezTo>
                  <a:pt x="42386" y="247650"/>
                  <a:pt x="38100" y="243364"/>
                  <a:pt x="38100" y="238125"/>
                </a:cubicBezTo>
                <a:lnTo>
                  <a:pt x="38100" y="38100"/>
                </a:lnTo>
                <a:close/>
                <a:moveTo>
                  <a:pt x="280154" y="89654"/>
                </a:moveTo>
                <a:cubicBezTo>
                  <a:pt x="287595" y="82213"/>
                  <a:pt x="287595" y="70128"/>
                  <a:pt x="280154" y="62686"/>
                </a:cubicBezTo>
                <a:cubicBezTo>
                  <a:pt x="272713" y="55245"/>
                  <a:pt x="260628" y="55245"/>
                  <a:pt x="253186" y="62686"/>
                </a:cubicBezTo>
                <a:lnTo>
                  <a:pt x="190500" y="125432"/>
                </a:lnTo>
                <a:lnTo>
                  <a:pt x="156329" y="91321"/>
                </a:lnTo>
                <a:cubicBezTo>
                  <a:pt x="148888" y="83880"/>
                  <a:pt x="136803" y="83880"/>
                  <a:pt x="129361" y="91321"/>
                </a:cubicBezTo>
                <a:lnTo>
                  <a:pt x="72211" y="148471"/>
                </a:lnTo>
                <a:cubicBezTo>
                  <a:pt x="64770" y="155912"/>
                  <a:pt x="64770" y="167997"/>
                  <a:pt x="72211" y="175439"/>
                </a:cubicBezTo>
                <a:cubicBezTo>
                  <a:pt x="79653" y="182880"/>
                  <a:pt x="91738" y="182880"/>
                  <a:pt x="99179" y="175439"/>
                </a:cubicBezTo>
                <a:lnTo>
                  <a:pt x="142875" y="131743"/>
                </a:lnTo>
                <a:lnTo>
                  <a:pt x="177046" y="165914"/>
                </a:lnTo>
                <a:cubicBezTo>
                  <a:pt x="184487" y="173355"/>
                  <a:pt x="196572" y="173355"/>
                  <a:pt x="204014" y="165914"/>
                </a:cubicBezTo>
                <a:lnTo>
                  <a:pt x="280214" y="89714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583267" y="2523071"/>
            <a:ext cx="1447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OpenDigger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583267" y="2929471"/>
            <a:ext cx="1384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数据支撑平台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9667" y="3361271"/>
            <a:ext cx="4622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OpenDigger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由X-lab开放实验室发起, 是</a:t>
            </a:r>
            <a:r>
              <a:rPr lang="en-US" sz="1600" dirty="0">
                <a:solidFill>
                  <a:srgbClr val="E9D8A6"/>
                </a:solidFill>
                <a:highlight>
                  <a:srgbClr val="E9D8A6">
                    <a:alpha val="3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一站式开源数据分析与指标生成开源项目 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19667" y="4123271"/>
            <a:ext cx="4521200" cy="1727200"/>
          </a:xfrm>
          <a:custGeom>
            <a:avLst/>
            <a:gdLst/>
            <a:ahLst/>
            <a:cxnLst/>
            <a:rect l="l" t="t" r="r" b="b"/>
            <a:pathLst>
              <a:path w="4521200" h="1727200">
                <a:moveTo>
                  <a:pt x="101594" y="0"/>
                </a:moveTo>
                <a:lnTo>
                  <a:pt x="4419606" y="0"/>
                </a:lnTo>
                <a:cubicBezTo>
                  <a:pt x="4475715" y="0"/>
                  <a:pt x="4521200" y="45485"/>
                  <a:pt x="4521200" y="101594"/>
                </a:cubicBezTo>
                <a:lnTo>
                  <a:pt x="4521200" y="1625606"/>
                </a:lnTo>
                <a:cubicBezTo>
                  <a:pt x="4521200" y="1681715"/>
                  <a:pt x="4475715" y="1727200"/>
                  <a:pt x="4419606" y="1727200"/>
                </a:cubicBezTo>
                <a:lnTo>
                  <a:pt x="101594" y="1727200"/>
                </a:lnTo>
                <a:cubicBezTo>
                  <a:pt x="45485" y="1727200"/>
                  <a:pt x="0" y="1681715"/>
                  <a:pt x="0" y="16256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4" name="Shape 12"/>
          <p:cNvSpPr/>
          <p:nvPr/>
        </p:nvSpPr>
        <p:spPr>
          <a:xfrm>
            <a:off x="910167" y="432647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5" name="Text 13"/>
          <p:cNvSpPr/>
          <p:nvPr/>
        </p:nvSpPr>
        <p:spPr>
          <a:xfrm>
            <a:off x="1227667" y="4275671"/>
            <a:ext cx="3149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作为数据来源和度量指标计算引擎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910167" y="473287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7" name="Text 15"/>
          <p:cNvSpPr/>
          <p:nvPr/>
        </p:nvSpPr>
        <p:spPr>
          <a:xfrm>
            <a:off x="1227667" y="4682071"/>
            <a:ext cx="29591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采集GitHub/Gitee开发活动数据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910167" y="513927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9" name="Text 17"/>
          <p:cNvSpPr/>
          <p:nvPr/>
        </p:nvSpPr>
        <p:spPr>
          <a:xfrm>
            <a:off x="1227667" y="5088471"/>
            <a:ext cx="39624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实现活跃度、新贡献者数、Issue响应时间等指标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9667" y="6002871"/>
            <a:ext cx="4521200" cy="609600"/>
          </a:xfrm>
          <a:custGeom>
            <a:avLst/>
            <a:gdLst/>
            <a:ahLst/>
            <a:cxnLst/>
            <a:rect l="l" t="t" r="r" b="b"/>
            <a:pathLst>
              <a:path w="4521200" h="609600">
                <a:moveTo>
                  <a:pt x="101602" y="0"/>
                </a:moveTo>
                <a:lnTo>
                  <a:pt x="4419598" y="0"/>
                </a:lnTo>
                <a:cubicBezTo>
                  <a:pt x="4475711" y="0"/>
                  <a:pt x="4521200" y="45489"/>
                  <a:pt x="4521200" y="101602"/>
                </a:cubicBezTo>
                <a:lnTo>
                  <a:pt x="4521200" y="507998"/>
                </a:lnTo>
                <a:cubicBezTo>
                  <a:pt x="4521200" y="564111"/>
                  <a:pt x="4475711" y="609600"/>
                  <a:pt x="44195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884767" y="61976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22833" y="-7501"/>
                </a:moveTo>
                <a:cubicBezTo>
                  <a:pt x="121206" y="-10676"/>
                  <a:pt x="117912" y="-12700"/>
                  <a:pt x="114340" y="-12700"/>
                </a:cubicBezTo>
                <a:cubicBezTo>
                  <a:pt x="110768" y="-12700"/>
                  <a:pt x="107474" y="-10676"/>
                  <a:pt x="105847" y="-7501"/>
                </a:cubicBezTo>
                <a:lnTo>
                  <a:pt x="76637" y="49728"/>
                </a:lnTo>
                <a:lnTo>
                  <a:pt x="13176" y="59809"/>
                </a:lnTo>
                <a:cubicBezTo>
                  <a:pt x="9644" y="60365"/>
                  <a:pt x="6707" y="62865"/>
                  <a:pt x="5596" y="66278"/>
                </a:cubicBezTo>
                <a:cubicBezTo>
                  <a:pt x="4485" y="69691"/>
                  <a:pt x="5398" y="73422"/>
                  <a:pt x="7898" y="75962"/>
                </a:cubicBezTo>
                <a:lnTo>
                  <a:pt x="53300" y="121404"/>
                </a:lnTo>
                <a:lnTo>
                  <a:pt x="43299" y="184864"/>
                </a:lnTo>
                <a:cubicBezTo>
                  <a:pt x="42743" y="188397"/>
                  <a:pt x="44212" y="191968"/>
                  <a:pt x="47109" y="194072"/>
                </a:cubicBezTo>
                <a:cubicBezTo>
                  <a:pt x="50006" y="196175"/>
                  <a:pt x="53816" y="196493"/>
                  <a:pt x="57031" y="194866"/>
                </a:cubicBezTo>
                <a:lnTo>
                  <a:pt x="114340" y="165735"/>
                </a:lnTo>
                <a:lnTo>
                  <a:pt x="171609" y="194866"/>
                </a:lnTo>
                <a:cubicBezTo>
                  <a:pt x="174784" y="196493"/>
                  <a:pt x="178633" y="196175"/>
                  <a:pt x="181531" y="194072"/>
                </a:cubicBezTo>
                <a:cubicBezTo>
                  <a:pt x="184428" y="191968"/>
                  <a:pt x="185896" y="188436"/>
                  <a:pt x="185341" y="184864"/>
                </a:cubicBezTo>
                <a:lnTo>
                  <a:pt x="175300" y="121404"/>
                </a:lnTo>
                <a:lnTo>
                  <a:pt x="220702" y="75962"/>
                </a:lnTo>
                <a:cubicBezTo>
                  <a:pt x="223242" y="73422"/>
                  <a:pt x="224115" y="69691"/>
                  <a:pt x="223004" y="66278"/>
                </a:cubicBezTo>
                <a:cubicBezTo>
                  <a:pt x="221893" y="62865"/>
                  <a:pt x="218996" y="60365"/>
                  <a:pt x="215424" y="59809"/>
                </a:cubicBezTo>
                <a:lnTo>
                  <a:pt x="152003" y="49728"/>
                </a:lnTo>
                <a:lnTo>
                  <a:pt x="122833" y="-7501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22" name="Text 20"/>
          <p:cNvSpPr/>
          <p:nvPr/>
        </p:nvSpPr>
        <p:spPr>
          <a:xfrm>
            <a:off x="1227667" y="6155271"/>
            <a:ext cx="3962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减少重复造轮子, 快速获取关键指标和洞察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32367" y="6815671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66489" y="38100"/>
                </a:moveTo>
                <a:cubicBezTo>
                  <a:pt x="159901" y="38100"/>
                  <a:pt x="153511" y="39886"/>
                  <a:pt x="147915" y="43140"/>
                </a:cubicBezTo>
                <a:cubicBezTo>
                  <a:pt x="141645" y="36790"/>
                  <a:pt x="134342" y="31472"/>
                  <a:pt x="126286" y="27464"/>
                </a:cubicBezTo>
                <a:cubicBezTo>
                  <a:pt x="137478" y="17939"/>
                  <a:pt x="151725" y="12700"/>
                  <a:pt x="166489" y="12700"/>
                </a:cubicBezTo>
                <a:cubicBezTo>
                  <a:pt x="200779" y="12700"/>
                  <a:pt x="228600" y="40481"/>
                  <a:pt x="228600" y="74811"/>
                </a:cubicBezTo>
                <a:cubicBezTo>
                  <a:pt x="228600" y="91281"/>
                  <a:pt x="222052" y="107077"/>
                  <a:pt x="210423" y="118705"/>
                </a:cubicBezTo>
                <a:lnTo>
                  <a:pt x="182205" y="146923"/>
                </a:lnTo>
                <a:cubicBezTo>
                  <a:pt x="170577" y="158552"/>
                  <a:pt x="154781" y="165100"/>
                  <a:pt x="138311" y="165100"/>
                </a:cubicBezTo>
                <a:cubicBezTo>
                  <a:pt x="104021" y="165100"/>
                  <a:pt x="76200" y="137319"/>
                  <a:pt x="76200" y="102989"/>
                </a:cubicBezTo>
                <a:cubicBezTo>
                  <a:pt x="76200" y="102394"/>
                  <a:pt x="76200" y="101798"/>
                  <a:pt x="76240" y="101203"/>
                </a:cubicBezTo>
                <a:cubicBezTo>
                  <a:pt x="76438" y="94178"/>
                  <a:pt x="82272" y="88662"/>
                  <a:pt x="89297" y="88860"/>
                </a:cubicBezTo>
                <a:cubicBezTo>
                  <a:pt x="96322" y="89059"/>
                  <a:pt x="101838" y="94893"/>
                  <a:pt x="101640" y="101918"/>
                </a:cubicBezTo>
                <a:cubicBezTo>
                  <a:pt x="101640" y="102275"/>
                  <a:pt x="101640" y="102632"/>
                  <a:pt x="101640" y="102949"/>
                </a:cubicBezTo>
                <a:cubicBezTo>
                  <a:pt x="101640" y="123230"/>
                  <a:pt x="118070" y="139660"/>
                  <a:pt x="138351" y="139660"/>
                </a:cubicBezTo>
                <a:cubicBezTo>
                  <a:pt x="148074" y="139660"/>
                  <a:pt x="157401" y="135811"/>
                  <a:pt x="164306" y="128905"/>
                </a:cubicBezTo>
                <a:lnTo>
                  <a:pt x="192524" y="100687"/>
                </a:lnTo>
                <a:cubicBezTo>
                  <a:pt x="199390" y="93821"/>
                  <a:pt x="203279" y="84455"/>
                  <a:pt x="203279" y="74732"/>
                </a:cubicBezTo>
                <a:cubicBezTo>
                  <a:pt x="203279" y="54451"/>
                  <a:pt x="186849" y="38021"/>
                  <a:pt x="166568" y="38021"/>
                </a:cubicBezTo>
                <a:close/>
                <a:moveTo>
                  <a:pt x="109220" y="68778"/>
                </a:moveTo>
                <a:cubicBezTo>
                  <a:pt x="108466" y="68461"/>
                  <a:pt x="107712" y="68024"/>
                  <a:pt x="107037" y="67548"/>
                </a:cubicBezTo>
                <a:cubicBezTo>
                  <a:pt x="102037" y="64968"/>
                  <a:pt x="96322" y="63500"/>
                  <a:pt x="90329" y="63500"/>
                </a:cubicBezTo>
                <a:cubicBezTo>
                  <a:pt x="80605" y="63500"/>
                  <a:pt x="71279" y="67350"/>
                  <a:pt x="64373" y="74255"/>
                </a:cubicBezTo>
                <a:lnTo>
                  <a:pt x="36155" y="102473"/>
                </a:lnTo>
                <a:cubicBezTo>
                  <a:pt x="29289" y="109339"/>
                  <a:pt x="25400" y="118705"/>
                  <a:pt x="25400" y="128429"/>
                </a:cubicBezTo>
                <a:cubicBezTo>
                  <a:pt x="25400" y="148709"/>
                  <a:pt x="41831" y="165140"/>
                  <a:pt x="62111" y="165140"/>
                </a:cubicBezTo>
                <a:cubicBezTo>
                  <a:pt x="68659" y="165140"/>
                  <a:pt x="75049" y="163393"/>
                  <a:pt x="80645" y="160139"/>
                </a:cubicBezTo>
                <a:cubicBezTo>
                  <a:pt x="86916" y="166489"/>
                  <a:pt x="94218" y="171807"/>
                  <a:pt x="102314" y="175816"/>
                </a:cubicBezTo>
                <a:cubicBezTo>
                  <a:pt x="91123" y="185301"/>
                  <a:pt x="76914" y="190579"/>
                  <a:pt x="62111" y="190579"/>
                </a:cubicBezTo>
                <a:cubicBezTo>
                  <a:pt x="27821" y="190579"/>
                  <a:pt x="0" y="162798"/>
                  <a:pt x="0" y="128468"/>
                </a:cubicBezTo>
                <a:cubicBezTo>
                  <a:pt x="0" y="111998"/>
                  <a:pt x="6548" y="96202"/>
                  <a:pt x="18177" y="84574"/>
                </a:cubicBezTo>
                <a:lnTo>
                  <a:pt x="46395" y="56356"/>
                </a:lnTo>
                <a:cubicBezTo>
                  <a:pt x="58023" y="44728"/>
                  <a:pt x="73819" y="38179"/>
                  <a:pt x="90289" y="38179"/>
                </a:cubicBezTo>
                <a:cubicBezTo>
                  <a:pt x="124658" y="38179"/>
                  <a:pt x="152400" y="66199"/>
                  <a:pt x="152400" y="100449"/>
                </a:cubicBezTo>
                <a:cubicBezTo>
                  <a:pt x="152400" y="100965"/>
                  <a:pt x="152400" y="101481"/>
                  <a:pt x="152400" y="101997"/>
                </a:cubicBezTo>
                <a:cubicBezTo>
                  <a:pt x="152241" y="109022"/>
                  <a:pt x="146407" y="114538"/>
                  <a:pt x="139383" y="114379"/>
                </a:cubicBezTo>
                <a:cubicBezTo>
                  <a:pt x="132358" y="114221"/>
                  <a:pt x="126841" y="108387"/>
                  <a:pt x="127000" y="101362"/>
                </a:cubicBezTo>
                <a:cubicBezTo>
                  <a:pt x="127000" y="101044"/>
                  <a:pt x="127000" y="100767"/>
                  <a:pt x="127000" y="100449"/>
                </a:cubicBezTo>
                <a:cubicBezTo>
                  <a:pt x="127000" y="87074"/>
                  <a:pt x="119856" y="75327"/>
                  <a:pt x="109220" y="68858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4" name="Text 22"/>
          <p:cNvSpPr/>
          <p:nvPr/>
        </p:nvSpPr>
        <p:spPr>
          <a:xfrm>
            <a:off x="1075267" y="6764871"/>
            <a:ext cx="2057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来源: open-digger.cn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659967" y="2290233"/>
            <a:ext cx="4936067" cy="5596467"/>
          </a:xfrm>
          <a:custGeom>
            <a:avLst/>
            <a:gdLst/>
            <a:ahLst/>
            <a:cxnLst/>
            <a:rect l="l" t="t" r="r" b="b"/>
            <a:pathLst>
              <a:path w="4936067" h="5596467">
                <a:moveTo>
                  <a:pt x="152376" y="0"/>
                </a:moveTo>
                <a:lnTo>
                  <a:pt x="4783690" y="0"/>
                </a:lnTo>
                <a:cubicBezTo>
                  <a:pt x="4867845" y="0"/>
                  <a:pt x="4936067" y="68221"/>
                  <a:pt x="4936067" y="152376"/>
                </a:cubicBezTo>
                <a:lnTo>
                  <a:pt x="4936067" y="5444090"/>
                </a:lnTo>
                <a:cubicBezTo>
                  <a:pt x="4936067" y="5528245"/>
                  <a:pt x="4867845" y="5596467"/>
                  <a:pt x="4783690" y="5596467"/>
                </a:cubicBezTo>
                <a:lnTo>
                  <a:pt x="152376" y="5596467"/>
                </a:lnTo>
                <a:cubicBezTo>
                  <a:pt x="68221" y="5596467"/>
                  <a:pt x="0" y="5528245"/>
                  <a:pt x="0" y="5444090"/>
                </a:cubicBezTo>
                <a:lnTo>
                  <a:pt x="0" y="152376"/>
                </a:lnTo>
                <a:cubicBezTo>
                  <a:pt x="0" y="68221"/>
                  <a:pt x="68221" y="0"/>
                  <a:pt x="15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5867400" y="249767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7" name="Shape 25"/>
          <p:cNvSpPr/>
          <p:nvPr/>
        </p:nvSpPr>
        <p:spPr>
          <a:xfrm>
            <a:off x="6089650" y="2700871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66700" y="122515"/>
                </a:moveTo>
                <a:cubicBezTo>
                  <a:pt x="257889" y="128349"/>
                  <a:pt x="247769" y="133052"/>
                  <a:pt x="237232" y="136803"/>
                </a:cubicBezTo>
                <a:cubicBezTo>
                  <a:pt x="209252" y="146804"/>
                  <a:pt x="172522" y="152400"/>
                  <a:pt x="133350" y="152400"/>
                </a:cubicBezTo>
                <a:cubicBezTo>
                  <a:pt x="94178" y="152400"/>
                  <a:pt x="57388" y="146745"/>
                  <a:pt x="29468" y="136803"/>
                </a:cubicBezTo>
                <a:cubicBezTo>
                  <a:pt x="18990" y="133052"/>
                  <a:pt x="8811" y="128349"/>
                  <a:pt x="0" y="122515"/>
                </a:cubicBezTo>
                <a:lnTo>
                  <a:pt x="0" y="171450"/>
                </a:lnTo>
                <a:cubicBezTo>
                  <a:pt x="0" y="197763"/>
                  <a:pt x="59710" y="219075"/>
                  <a:pt x="133350" y="219075"/>
                </a:cubicBezTo>
                <a:cubicBezTo>
                  <a:pt x="206990" y="219075"/>
                  <a:pt x="266700" y="197763"/>
                  <a:pt x="266700" y="171450"/>
                </a:cubicBezTo>
                <a:lnTo>
                  <a:pt x="266700" y="122515"/>
                </a:lnTo>
                <a:close/>
                <a:moveTo>
                  <a:pt x="266700" y="76200"/>
                </a:moveTo>
                <a:lnTo>
                  <a:pt x="266700" y="47625"/>
                </a:lnTo>
                <a:cubicBezTo>
                  <a:pt x="266700" y="21312"/>
                  <a:pt x="206990" y="0"/>
                  <a:pt x="133350" y="0"/>
                </a:cubicBezTo>
                <a:cubicBezTo>
                  <a:pt x="59710" y="0"/>
                  <a:pt x="0" y="21312"/>
                  <a:pt x="0" y="47625"/>
                </a:cubicBezTo>
                <a:lnTo>
                  <a:pt x="0" y="76200"/>
                </a:lnTo>
                <a:cubicBezTo>
                  <a:pt x="0" y="102513"/>
                  <a:pt x="59710" y="123825"/>
                  <a:pt x="133350" y="123825"/>
                </a:cubicBezTo>
                <a:cubicBezTo>
                  <a:pt x="206990" y="123825"/>
                  <a:pt x="266700" y="102513"/>
                  <a:pt x="266700" y="76200"/>
                </a:cubicBezTo>
                <a:close/>
                <a:moveTo>
                  <a:pt x="237232" y="232053"/>
                </a:moveTo>
                <a:cubicBezTo>
                  <a:pt x="209312" y="241995"/>
                  <a:pt x="172581" y="247650"/>
                  <a:pt x="133350" y="247650"/>
                </a:cubicBezTo>
                <a:cubicBezTo>
                  <a:pt x="94119" y="247650"/>
                  <a:pt x="57388" y="241995"/>
                  <a:pt x="29468" y="232053"/>
                </a:cubicBezTo>
                <a:cubicBezTo>
                  <a:pt x="18990" y="228302"/>
                  <a:pt x="8811" y="223599"/>
                  <a:pt x="0" y="217765"/>
                </a:cubicBezTo>
                <a:lnTo>
                  <a:pt x="0" y="257175"/>
                </a:lnTo>
                <a:cubicBezTo>
                  <a:pt x="0" y="283488"/>
                  <a:pt x="59710" y="304800"/>
                  <a:pt x="133350" y="304800"/>
                </a:cubicBezTo>
                <a:cubicBezTo>
                  <a:pt x="206990" y="304800"/>
                  <a:pt x="266700" y="283488"/>
                  <a:pt x="266700" y="257175"/>
                </a:cubicBezTo>
                <a:lnTo>
                  <a:pt x="266700" y="217765"/>
                </a:lnTo>
                <a:cubicBezTo>
                  <a:pt x="257889" y="223599"/>
                  <a:pt x="247769" y="228302"/>
                  <a:pt x="237232" y="23205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8" name="Text 26"/>
          <p:cNvSpPr/>
          <p:nvPr/>
        </p:nvSpPr>
        <p:spPr>
          <a:xfrm>
            <a:off x="6731000" y="2523071"/>
            <a:ext cx="16764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Apache IoTDB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6731000" y="2929471"/>
            <a:ext cx="16129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时序数据库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5867400" y="3361271"/>
            <a:ext cx="46228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IoTDB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是清华大学研发并捐赠给Apache的顶级开源项目, 具备</a:t>
            </a:r>
            <a:r>
              <a:rPr lang="en-US" sz="1600" dirty="0">
                <a:solidFill>
                  <a:srgbClr val="E9D8A6"/>
                </a:solidFill>
                <a:highlight>
                  <a:srgbClr val="E9D8A6">
                    <a:alpha val="3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高压缩比、高吞吐和快速查询 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的优势。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867400" y="4428071"/>
            <a:ext cx="4521200" cy="2032000"/>
          </a:xfrm>
          <a:custGeom>
            <a:avLst/>
            <a:gdLst/>
            <a:ahLst/>
            <a:cxnLst/>
            <a:rect l="l" t="t" r="r" b="b"/>
            <a:pathLst>
              <a:path w="4521200" h="2032000">
                <a:moveTo>
                  <a:pt x="101600" y="0"/>
                </a:moveTo>
                <a:lnTo>
                  <a:pt x="4419600" y="0"/>
                </a:lnTo>
                <a:cubicBezTo>
                  <a:pt x="4475675" y="0"/>
                  <a:pt x="4521200" y="45525"/>
                  <a:pt x="4521200" y="101600"/>
                </a:cubicBezTo>
                <a:lnTo>
                  <a:pt x="4521200" y="1930400"/>
                </a:lnTo>
                <a:cubicBezTo>
                  <a:pt x="4521200" y="1986475"/>
                  <a:pt x="4475675" y="2032000"/>
                  <a:pt x="4419600" y="2032000"/>
                </a:cubicBezTo>
                <a:lnTo>
                  <a:pt x="101600" y="2032000"/>
                </a:lnTo>
                <a:cubicBezTo>
                  <a:pt x="45525" y="2032000"/>
                  <a:pt x="0" y="1986475"/>
                  <a:pt x="0" y="1930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2" name="Shape 30"/>
          <p:cNvSpPr/>
          <p:nvPr/>
        </p:nvSpPr>
        <p:spPr>
          <a:xfrm>
            <a:off x="6057900" y="463127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3" name="Text 31"/>
          <p:cNvSpPr/>
          <p:nvPr/>
        </p:nvSpPr>
        <p:spPr>
          <a:xfrm>
            <a:off x="6375400" y="4580471"/>
            <a:ext cx="39624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保存每日提交数、活跃用户数、Issue趋势等时序指标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057900" y="534247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5" name="Text 33"/>
          <p:cNvSpPr/>
          <p:nvPr/>
        </p:nvSpPr>
        <p:spPr>
          <a:xfrm>
            <a:off x="6375400" y="5291671"/>
            <a:ext cx="3149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支持对长期趋势的查询和异常检测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6057900" y="574887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7" name="Text 35"/>
          <p:cNvSpPr/>
          <p:nvPr/>
        </p:nvSpPr>
        <p:spPr>
          <a:xfrm>
            <a:off x="6375400" y="5698071"/>
            <a:ext cx="39624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借助时序聚合分析功能, 实现社区活跃度周期性变化挖掘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867400" y="6612471"/>
            <a:ext cx="4521200" cy="609600"/>
          </a:xfrm>
          <a:custGeom>
            <a:avLst/>
            <a:gdLst/>
            <a:ahLst/>
            <a:cxnLst/>
            <a:rect l="l" t="t" r="r" b="b"/>
            <a:pathLst>
              <a:path w="4521200" h="609600">
                <a:moveTo>
                  <a:pt x="101602" y="0"/>
                </a:moveTo>
                <a:lnTo>
                  <a:pt x="4419598" y="0"/>
                </a:lnTo>
                <a:cubicBezTo>
                  <a:pt x="4475711" y="0"/>
                  <a:pt x="4521200" y="45489"/>
                  <a:pt x="4521200" y="101602"/>
                </a:cubicBezTo>
                <a:lnTo>
                  <a:pt x="4521200" y="507998"/>
                </a:lnTo>
                <a:cubicBezTo>
                  <a:pt x="4521200" y="564111"/>
                  <a:pt x="4475711" y="609600"/>
                  <a:pt x="44195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0A9396">
              <a:alpha val="30196"/>
            </a:srgbClr>
          </a:solidFill>
        </p:spPr>
      </p:sp>
      <p:sp>
        <p:nvSpPr>
          <p:cNvPr id="39" name="Shape 37"/>
          <p:cNvSpPr/>
          <p:nvPr/>
        </p:nvSpPr>
        <p:spPr>
          <a:xfrm>
            <a:off x="6045200" y="68072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50800" y="127000"/>
                </a:moveTo>
                <a:lnTo>
                  <a:pt x="9723" y="127000"/>
                </a:lnTo>
                <a:cubicBezTo>
                  <a:pt x="-159" y="127000"/>
                  <a:pt x="-6231" y="116245"/>
                  <a:pt x="-1151" y="107752"/>
                </a:cubicBezTo>
                <a:lnTo>
                  <a:pt x="19844" y="72747"/>
                </a:lnTo>
                <a:cubicBezTo>
                  <a:pt x="23297" y="66993"/>
                  <a:pt x="29488" y="63500"/>
                  <a:pt x="36195" y="63500"/>
                </a:cubicBezTo>
                <a:lnTo>
                  <a:pt x="73898" y="63500"/>
                </a:lnTo>
                <a:cubicBezTo>
                  <a:pt x="104100" y="12343"/>
                  <a:pt x="149146" y="9763"/>
                  <a:pt x="179268" y="14168"/>
                </a:cubicBezTo>
                <a:cubicBezTo>
                  <a:pt x="184348" y="14923"/>
                  <a:pt x="188317" y="18891"/>
                  <a:pt x="189032" y="23932"/>
                </a:cubicBezTo>
                <a:cubicBezTo>
                  <a:pt x="193437" y="54054"/>
                  <a:pt x="190857" y="99100"/>
                  <a:pt x="139700" y="129302"/>
                </a:cubicBezTo>
                <a:lnTo>
                  <a:pt x="139700" y="167005"/>
                </a:lnTo>
                <a:cubicBezTo>
                  <a:pt x="139700" y="173712"/>
                  <a:pt x="136208" y="179903"/>
                  <a:pt x="130453" y="183356"/>
                </a:cubicBezTo>
                <a:lnTo>
                  <a:pt x="95448" y="204351"/>
                </a:lnTo>
                <a:cubicBezTo>
                  <a:pt x="86995" y="209431"/>
                  <a:pt x="76200" y="203319"/>
                  <a:pt x="76200" y="193477"/>
                </a:cubicBezTo>
                <a:lnTo>
                  <a:pt x="76200" y="152400"/>
                </a:lnTo>
                <a:cubicBezTo>
                  <a:pt x="76200" y="138390"/>
                  <a:pt x="64810" y="127000"/>
                  <a:pt x="50800" y="127000"/>
                </a:cubicBezTo>
                <a:lnTo>
                  <a:pt x="50760" y="127000"/>
                </a:lnTo>
                <a:close/>
                <a:moveTo>
                  <a:pt x="158750" y="63500"/>
                </a:moveTo>
                <a:cubicBezTo>
                  <a:pt x="158750" y="52986"/>
                  <a:pt x="150214" y="44450"/>
                  <a:pt x="139700" y="44450"/>
                </a:cubicBezTo>
                <a:cubicBezTo>
                  <a:pt x="129186" y="44450"/>
                  <a:pt x="120650" y="52986"/>
                  <a:pt x="120650" y="63500"/>
                </a:cubicBezTo>
                <a:cubicBezTo>
                  <a:pt x="120650" y="74014"/>
                  <a:pt x="129186" y="82550"/>
                  <a:pt x="139700" y="82550"/>
                </a:cubicBezTo>
                <a:cubicBezTo>
                  <a:pt x="150214" y="82550"/>
                  <a:pt x="158750" y="74014"/>
                  <a:pt x="158750" y="635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0" name="Text 38"/>
          <p:cNvSpPr/>
          <p:nvPr/>
        </p:nvSpPr>
        <p:spPr>
          <a:xfrm>
            <a:off x="6375400" y="6764871"/>
            <a:ext cx="3962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高性能时序数据存储与分析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880100" y="7425271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66489" y="38100"/>
                </a:moveTo>
                <a:cubicBezTo>
                  <a:pt x="159901" y="38100"/>
                  <a:pt x="153511" y="39886"/>
                  <a:pt x="147915" y="43140"/>
                </a:cubicBezTo>
                <a:cubicBezTo>
                  <a:pt x="141645" y="36790"/>
                  <a:pt x="134342" y="31472"/>
                  <a:pt x="126286" y="27464"/>
                </a:cubicBezTo>
                <a:cubicBezTo>
                  <a:pt x="137478" y="17939"/>
                  <a:pt x="151725" y="12700"/>
                  <a:pt x="166489" y="12700"/>
                </a:cubicBezTo>
                <a:cubicBezTo>
                  <a:pt x="200779" y="12700"/>
                  <a:pt x="228600" y="40481"/>
                  <a:pt x="228600" y="74811"/>
                </a:cubicBezTo>
                <a:cubicBezTo>
                  <a:pt x="228600" y="91281"/>
                  <a:pt x="222052" y="107077"/>
                  <a:pt x="210423" y="118705"/>
                </a:cubicBezTo>
                <a:lnTo>
                  <a:pt x="182205" y="146923"/>
                </a:lnTo>
                <a:cubicBezTo>
                  <a:pt x="170577" y="158552"/>
                  <a:pt x="154781" y="165100"/>
                  <a:pt x="138311" y="165100"/>
                </a:cubicBezTo>
                <a:cubicBezTo>
                  <a:pt x="104021" y="165100"/>
                  <a:pt x="76200" y="137319"/>
                  <a:pt x="76200" y="102989"/>
                </a:cubicBezTo>
                <a:cubicBezTo>
                  <a:pt x="76200" y="102394"/>
                  <a:pt x="76200" y="101798"/>
                  <a:pt x="76240" y="101203"/>
                </a:cubicBezTo>
                <a:cubicBezTo>
                  <a:pt x="76438" y="94178"/>
                  <a:pt x="82272" y="88662"/>
                  <a:pt x="89297" y="88860"/>
                </a:cubicBezTo>
                <a:cubicBezTo>
                  <a:pt x="96322" y="89059"/>
                  <a:pt x="101838" y="94893"/>
                  <a:pt x="101640" y="101918"/>
                </a:cubicBezTo>
                <a:cubicBezTo>
                  <a:pt x="101640" y="102275"/>
                  <a:pt x="101640" y="102632"/>
                  <a:pt x="101640" y="102949"/>
                </a:cubicBezTo>
                <a:cubicBezTo>
                  <a:pt x="101640" y="123230"/>
                  <a:pt x="118070" y="139660"/>
                  <a:pt x="138351" y="139660"/>
                </a:cubicBezTo>
                <a:cubicBezTo>
                  <a:pt x="148074" y="139660"/>
                  <a:pt x="157401" y="135811"/>
                  <a:pt x="164306" y="128905"/>
                </a:cubicBezTo>
                <a:lnTo>
                  <a:pt x="192524" y="100687"/>
                </a:lnTo>
                <a:cubicBezTo>
                  <a:pt x="199390" y="93821"/>
                  <a:pt x="203279" y="84455"/>
                  <a:pt x="203279" y="74732"/>
                </a:cubicBezTo>
                <a:cubicBezTo>
                  <a:pt x="203279" y="54451"/>
                  <a:pt x="186849" y="38021"/>
                  <a:pt x="166568" y="38021"/>
                </a:cubicBezTo>
                <a:close/>
                <a:moveTo>
                  <a:pt x="109220" y="68778"/>
                </a:moveTo>
                <a:cubicBezTo>
                  <a:pt x="108466" y="68461"/>
                  <a:pt x="107712" y="68024"/>
                  <a:pt x="107037" y="67548"/>
                </a:cubicBezTo>
                <a:cubicBezTo>
                  <a:pt x="102037" y="64968"/>
                  <a:pt x="96322" y="63500"/>
                  <a:pt x="90329" y="63500"/>
                </a:cubicBezTo>
                <a:cubicBezTo>
                  <a:pt x="80605" y="63500"/>
                  <a:pt x="71279" y="67350"/>
                  <a:pt x="64373" y="74255"/>
                </a:cubicBezTo>
                <a:lnTo>
                  <a:pt x="36155" y="102473"/>
                </a:lnTo>
                <a:cubicBezTo>
                  <a:pt x="29289" y="109339"/>
                  <a:pt x="25400" y="118705"/>
                  <a:pt x="25400" y="128429"/>
                </a:cubicBezTo>
                <a:cubicBezTo>
                  <a:pt x="25400" y="148709"/>
                  <a:pt x="41831" y="165140"/>
                  <a:pt x="62111" y="165140"/>
                </a:cubicBezTo>
                <a:cubicBezTo>
                  <a:pt x="68659" y="165140"/>
                  <a:pt x="75049" y="163393"/>
                  <a:pt x="80645" y="160139"/>
                </a:cubicBezTo>
                <a:cubicBezTo>
                  <a:pt x="86916" y="166489"/>
                  <a:pt x="94218" y="171807"/>
                  <a:pt x="102314" y="175816"/>
                </a:cubicBezTo>
                <a:cubicBezTo>
                  <a:pt x="91123" y="185301"/>
                  <a:pt x="76914" y="190579"/>
                  <a:pt x="62111" y="190579"/>
                </a:cubicBezTo>
                <a:cubicBezTo>
                  <a:pt x="27821" y="190579"/>
                  <a:pt x="0" y="162798"/>
                  <a:pt x="0" y="128468"/>
                </a:cubicBezTo>
                <a:cubicBezTo>
                  <a:pt x="0" y="111998"/>
                  <a:pt x="6548" y="96202"/>
                  <a:pt x="18177" y="84574"/>
                </a:cubicBezTo>
                <a:lnTo>
                  <a:pt x="46395" y="56356"/>
                </a:lnTo>
                <a:cubicBezTo>
                  <a:pt x="58023" y="44728"/>
                  <a:pt x="73819" y="38179"/>
                  <a:pt x="90289" y="38179"/>
                </a:cubicBezTo>
                <a:cubicBezTo>
                  <a:pt x="124658" y="38179"/>
                  <a:pt x="152400" y="66199"/>
                  <a:pt x="152400" y="100449"/>
                </a:cubicBezTo>
                <a:cubicBezTo>
                  <a:pt x="152400" y="100965"/>
                  <a:pt x="152400" y="101481"/>
                  <a:pt x="152400" y="101997"/>
                </a:cubicBezTo>
                <a:cubicBezTo>
                  <a:pt x="152241" y="109022"/>
                  <a:pt x="146407" y="114538"/>
                  <a:pt x="139383" y="114379"/>
                </a:cubicBezTo>
                <a:cubicBezTo>
                  <a:pt x="132358" y="114221"/>
                  <a:pt x="126841" y="108387"/>
                  <a:pt x="127000" y="101362"/>
                </a:cubicBezTo>
                <a:cubicBezTo>
                  <a:pt x="127000" y="101044"/>
                  <a:pt x="127000" y="100767"/>
                  <a:pt x="127000" y="100449"/>
                </a:cubicBezTo>
                <a:cubicBezTo>
                  <a:pt x="127000" y="87074"/>
                  <a:pt x="119856" y="75327"/>
                  <a:pt x="109220" y="68858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42" name="Text 40"/>
          <p:cNvSpPr/>
          <p:nvPr/>
        </p:nvSpPr>
        <p:spPr>
          <a:xfrm>
            <a:off x="6223000" y="7374471"/>
            <a:ext cx="23368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来源: cloud.tencent.com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0807700" y="2290233"/>
            <a:ext cx="4936067" cy="5596467"/>
          </a:xfrm>
          <a:custGeom>
            <a:avLst/>
            <a:gdLst/>
            <a:ahLst/>
            <a:cxnLst/>
            <a:rect l="l" t="t" r="r" b="b"/>
            <a:pathLst>
              <a:path w="4936067" h="5596467">
                <a:moveTo>
                  <a:pt x="152376" y="0"/>
                </a:moveTo>
                <a:lnTo>
                  <a:pt x="4783690" y="0"/>
                </a:lnTo>
                <a:cubicBezTo>
                  <a:pt x="4867845" y="0"/>
                  <a:pt x="4936067" y="68221"/>
                  <a:pt x="4936067" y="152376"/>
                </a:cubicBezTo>
                <a:lnTo>
                  <a:pt x="4936067" y="5444090"/>
                </a:lnTo>
                <a:cubicBezTo>
                  <a:pt x="4936067" y="5528245"/>
                  <a:pt x="4867845" y="5596467"/>
                  <a:pt x="4783690" y="5596467"/>
                </a:cubicBezTo>
                <a:lnTo>
                  <a:pt x="152376" y="5596467"/>
                </a:lnTo>
                <a:cubicBezTo>
                  <a:pt x="68221" y="5596467"/>
                  <a:pt x="0" y="5528245"/>
                  <a:pt x="0" y="5444090"/>
                </a:cubicBezTo>
                <a:lnTo>
                  <a:pt x="0" y="152376"/>
                </a:lnTo>
                <a:cubicBezTo>
                  <a:pt x="0" y="68221"/>
                  <a:pt x="68221" y="0"/>
                  <a:pt x="15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11015134" y="249767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5" name="Shape 43"/>
          <p:cNvSpPr/>
          <p:nvPr/>
        </p:nvSpPr>
        <p:spPr>
          <a:xfrm>
            <a:off x="11218334" y="270087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0" y="47625"/>
                </a:moveTo>
                <a:cubicBezTo>
                  <a:pt x="0" y="31849"/>
                  <a:pt x="12799" y="19050"/>
                  <a:pt x="28575" y="19050"/>
                </a:cubicBezTo>
                <a:lnTo>
                  <a:pt x="85725" y="19050"/>
                </a:lnTo>
                <a:cubicBezTo>
                  <a:pt x="101501" y="19050"/>
                  <a:pt x="114300" y="31849"/>
                  <a:pt x="114300" y="47625"/>
                </a:cubicBezTo>
                <a:lnTo>
                  <a:pt x="114300" y="57150"/>
                </a:lnTo>
                <a:lnTo>
                  <a:pt x="190500" y="57150"/>
                </a:lnTo>
                <a:lnTo>
                  <a:pt x="190500" y="47625"/>
                </a:lnTo>
                <a:cubicBezTo>
                  <a:pt x="190500" y="31849"/>
                  <a:pt x="203299" y="19050"/>
                  <a:pt x="219075" y="19050"/>
                </a:cubicBezTo>
                <a:lnTo>
                  <a:pt x="276225" y="19050"/>
                </a:lnTo>
                <a:cubicBezTo>
                  <a:pt x="292001" y="19050"/>
                  <a:pt x="304800" y="31849"/>
                  <a:pt x="304800" y="47625"/>
                </a:cubicBezTo>
                <a:lnTo>
                  <a:pt x="304800" y="104775"/>
                </a:lnTo>
                <a:cubicBezTo>
                  <a:pt x="304800" y="120551"/>
                  <a:pt x="292001" y="133350"/>
                  <a:pt x="276225" y="133350"/>
                </a:cubicBezTo>
                <a:lnTo>
                  <a:pt x="219075" y="133350"/>
                </a:lnTo>
                <a:cubicBezTo>
                  <a:pt x="203299" y="133350"/>
                  <a:pt x="190500" y="120551"/>
                  <a:pt x="190500" y="104775"/>
                </a:cubicBezTo>
                <a:lnTo>
                  <a:pt x="190500" y="95250"/>
                </a:lnTo>
                <a:lnTo>
                  <a:pt x="114300" y="95250"/>
                </a:lnTo>
                <a:lnTo>
                  <a:pt x="114300" y="104775"/>
                </a:lnTo>
                <a:cubicBezTo>
                  <a:pt x="114300" y="109121"/>
                  <a:pt x="113288" y="113288"/>
                  <a:pt x="111562" y="116979"/>
                </a:cubicBezTo>
                <a:lnTo>
                  <a:pt x="152400" y="171450"/>
                </a:lnTo>
                <a:lnTo>
                  <a:pt x="200025" y="171450"/>
                </a:lnTo>
                <a:cubicBezTo>
                  <a:pt x="215801" y="171450"/>
                  <a:pt x="228600" y="184249"/>
                  <a:pt x="228600" y="200025"/>
                </a:cubicBezTo>
                <a:lnTo>
                  <a:pt x="228600" y="257175"/>
                </a:lnTo>
                <a:cubicBezTo>
                  <a:pt x="228600" y="272951"/>
                  <a:pt x="215801" y="285750"/>
                  <a:pt x="200025" y="285750"/>
                </a:cubicBezTo>
                <a:lnTo>
                  <a:pt x="142875" y="285750"/>
                </a:lnTo>
                <a:cubicBezTo>
                  <a:pt x="127099" y="285750"/>
                  <a:pt x="114300" y="272951"/>
                  <a:pt x="114300" y="257175"/>
                </a:cubicBezTo>
                <a:lnTo>
                  <a:pt x="114300" y="200025"/>
                </a:lnTo>
                <a:cubicBezTo>
                  <a:pt x="114300" y="195679"/>
                  <a:pt x="115312" y="191512"/>
                  <a:pt x="117038" y="187821"/>
                </a:cubicBezTo>
                <a:lnTo>
                  <a:pt x="76200" y="133350"/>
                </a:lnTo>
                <a:lnTo>
                  <a:pt x="28575" y="133350"/>
                </a:lnTo>
                <a:cubicBezTo>
                  <a:pt x="12799" y="133350"/>
                  <a:pt x="0" y="120551"/>
                  <a:pt x="0" y="104775"/>
                </a:cubicBezTo>
                <a:lnTo>
                  <a:pt x="0" y="47625"/>
                </a:lnTo>
                <a:close/>
              </a:path>
            </a:pathLst>
          </a:custGeom>
          <a:solidFill>
            <a:srgbClr val="005F73"/>
          </a:solidFill>
        </p:spPr>
      </p:sp>
      <p:sp>
        <p:nvSpPr>
          <p:cNvPr id="46" name="Text 44"/>
          <p:cNvSpPr/>
          <p:nvPr/>
        </p:nvSpPr>
        <p:spPr>
          <a:xfrm>
            <a:off x="11878734" y="2523071"/>
            <a:ext cx="1320800" cy="406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EasyGraph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1878734" y="2929471"/>
            <a:ext cx="1257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图分析工具箱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11015134" y="3361271"/>
            <a:ext cx="4622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EasyGraph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是复旦大学开发的</a:t>
            </a:r>
            <a:r>
              <a:rPr lang="en-US" sz="1600" dirty="0">
                <a:solidFill>
                  <a:srgbClr val="E9D8A6"/>
                </a:solidFill>
                <a:highlight>
                  <a:srgbClr val="E9D8A6">
                    <a:alpha val="3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高性能网络分析开源库 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, 内置社团检测、中心度计算等经典算法。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11015134" y="4123271"/>
            <a:ext cx="4521200" cy="1727200"/>
          </a:xfrm>
          <a:custGeom>
            <a:avLst/>
            <a:gdLst/>
            <a:ahLst/>
            <a:cxnLst/>
            <a:rect l="l" t="t" r="r" b="b"/>
            <a:pathLst>
              <a:path w="4521200" h="1727200">
                <a:moveTo>
                  <a:pt x="101594" y="0"/>
                </a:moveTo>
                <a:lnTo>
                  <a:pt x="4419606" y="0"/>
                </a:lnTo>
                <a:cubicBezTo>
                  <a:pt x="4475715" y="0"/>
                  <a:pt x="4521200" y="45485"/>
                  <a:pt x="4521200" y="101594"/>
                </a:cubicBezTo>
                <a:lnTo>
                  <a:pt x="4521200" y="1625606"/>
                </a:lnTo>
                <a:cubicBezTo>
                  <a:pt x="4521200" y="1681715"/>
                  <a:pt x="4475715" y="1727200"/>
                  <a:pt x="4419606" y="1727200"/>
                </a:cubicBezTo>
                <a:lnTo>
                  <a:pt x="101594" y="1727200"/>
                </a:lnTo>
                <a:cubicBezTo>
                  <a:pt x="45485" y="1727200"/>
                  <a:pt x="0" y="1681715"/>
                  <a:pt x="0" y="16256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0" name="Shape 48"/>
          <p:cNvSpPr/>
          <p:nvPr/>
        </p:nvSpPr>
        <p:spPr>
          <a:xfrm>
            <a:off x="11205634" y="432647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1" name="Text 49"/>
          <p:cNvSpPr/>
          <p:nvPr/>
        </p:nvSpPr>
        <p:spPr>
          <a:xfrm>
            <a:off x="11523134" y="4275671"/>
            <a:ext cx="39624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构建项目-开发者关联图, 表示开发者贡献、合作关系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11205634" y="503767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3" name="Text 51"/>
          <p:cNvSpPr/>
          <p:nvPr/>
        </p:nvSpPr>
        <p:spPr>
          <a:xfrm>
            <a:off x="11523134" y="4986871"/>
            <a:ext cx="3683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计算关键节点(核心维护者)、社区子群体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11205634" y="5444071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5" name="Text 53"/>
          <p:cNvSpPr/>
          <p:nvPr/>
        </p:nvSpPr>
        <p:spPr>
          <a:xfrm>
            <a:off x="11523134" y="5393271"/>
            <a:ext cx="2882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计算"巴士系数"等治理风险指标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11015134" y="6002871"/>
            <a:ext cx="4521200" cy="609600"/>
          </a:xfrm>
          <a:custGeom>
            <a:avLst/>
            <a:gdLst/>
            <a:ahLst/>
            <a:cxnLst/>
            <a:rect l="l" t="t" r="r" b="b"/>
            <a:pathLst>
              <a:path w="4521200" h="609600">
                <a:moveTo>
                  <a:pt x="101602" y="0"/>
                </a:moveTo>
                <a:lnTo>
                  <a:pt x="4419598" y="0"/>
                </a:lnTo>
                <a:cubicBezTo>
                  <a:pt x="4475711" y="0"/>
                  <a:pt x="4521200" y="45489"/>
                  <a:pt x="4521200" y="101602"/>
                </a:cubicBezTo>
                <a:lnTo>
                  <a:pt x="4521200" y="507998"/>
                </a:lnTo>
                <a:cubicBezTo>
                  <a:pt x="4521200" y="564111"/>
                  <a:pt x="4475711" y="609600"/>
                  <a:pt x="44195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E9D8A6">
              <a:alpha val="20000"/>
            </a:srgbClr>
          </a:solidFill>
        </p:spPr>
      </p:sp>
      <p:sp>
        <p:nvSpPr>
          <p:cNvPr id="57" name="Shape 55"/>
          <p:cNvSpPr/>
          <p:nvPr/>
        </p:nvSpPr>
        <p:spPr>
          <a:xfrm>
            <a:off x="11192934" y="61976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cubicBezTo>
                  <a:pt x="103426" y="0"/>
                  <a:pt x="105251" y="397"/>
                  <a:pt x="106918" y="1151"/>
                </a:cubicBezTo>
                <a:lnTo>
                  <a:pt x="181689" y="32861"/>
                </a:lnTo>
                <a:cubicBezTo>
                  <a:pt x="190421" y="36552"/>
                  <a:pt x="196929" y="45164"/>
                  <a:pt x="196890" y="55563"/>
                </a:cubicBezTo>
                <a:cubicBezTo>
                  <a:pt x="196691" y="94932"/>
                  <a:pt x="180499" y="166965"/>
                  <a:pt x="112117" y="199708"/>
                </a:cubicBezTo>
                <a:cubicBezTo>
                  <a:pt x="105489" y="202883"/>
                  <a:pt x="97790" y="202883"/>
                  <a:pt x="91162" y="199708"/>
                </a:cubicBezTo>
                <a:cubicBezTo>
                  <a:pt x="22741" y="166965"/>
                  <a:pt x="6588" y="94932"/>
                  <a:pt x="6390" y="55563"/>
                </a:cubicBezTo>
                <a:cubicBezTo>
                  <a:pt x="6350" y="45164"/>
                  <a:pt x="12859" y="36552"/>
                  <a:pt x="21590" y="32861"/>
                </a:cubicBezTo>
                <a:lnTo>
                  <a:pt x="96322" y="1151"/>
                </a:lnTo>
                <a:cubicBezTo>
                  <a:pt x="97988" y="397"/>
                  <a:pt x="99774" y="0"/>
                  <a:pt x="101600" y="0"/>
                </a:cubicBezTo>
                <a:close/>
                <a:moveTo>
                  <a:pt x="101600" y="26511"/>
                </a:moveTo>
                <a:lnTo>
                  <a:pt x="101600" y="176570"/>
                </a:lnTo>
                <a:cubicBezTo>
                  <a:pt x="156369" y="150058"/>
                  <a:pt x="171093" y="91321"/>
                  <a:pt x="171450" y="56158"/>
                </a:cubicBezTo>
                <a:lnTo>
                  <a:pt x="101600" y="26551"/>
                </a:lnTo>
                <a:lnTo>
                  <a:pt x="101600" y="26551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58" name="Text 56"/>
          <p:cNvSpPr/>
          <p:nvPr/>
        </p:nvSpPr>
        <p:spPr>
          <a:xfrm>
            <a:off x="11523134" y="6155271"/>
            <a:ext cx="3962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评估项目治理风险和社区结构稳定性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1027834" y="6815671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66489" y="38100"/>
                </a:moveTo>
                <a:cubicBezTo>
                  <a:pt x="159901" y="38100"/>
                  <a:pt x="153511" y="39886"/>
                  <a:pt x="147915" y="43140"/>
                </a:cubicBezTo>
                <a:cubicBezTo>
                  <a:pt x="141645" y="36790"/>
                  <a:pt x="134342" y="31472"/>
                  <a:pt x="126286" y="27464"/>
                </a:cubicBezTo>
                <a:cubicBezTo>
                  <a:pt x="137478" y="17939"/>
                  <a:pt x="151725" y="12700"/>
                  <a:pt x="166489" y="12700"/>
                </a:cubicBezTo>
                <a:cubicBezTo>
                  <a:pt x="200779" y="12700"/>
                  <a:pt x="228600" y="40481"/>
                  <a:pt x="228600" y="74811"/>
                </a:cubicBezTo>
                <a:cubicBezTo>
                  <a:pt x="228600" y="91281"/>
                  <a:pt x="222052" y="107077"/>
                  <a:pt x="210423" y="118705"/>
                </a:cubicBezTo>
                <a:lnTo>
                  <a:pt x="182205" y="146923"/>
                </a:lnTo>
                <a:cubicBezTo>
                  <a:pt x="170577" y="158552"/>
                  <a:pt x="154781" y="165100"/>
                  <a:pt x="138311" y="165100"/>
                </a:cubicBezTo>
                <a:cubicBezTo>
                  <a:pt x="104021" y="165100"/>
                  <a:pt x="76200" y="137319"/>
                  <a:pt x="76200" y="102989"/>
                </a:cubicBezTo>
                <a:cubicBezTo>
                  <a:pt x="76200" y="102394"/>
                  <a:pt x="76200" y="101798"/>
                  <a:pt x="76240" y="101203"/>
                </a:cubicBezTo>
                <a:cubicBezTo>
                  <a:pt x="76438" y="94178"/>
                  <a:pt x="82272" y="88662"/>
                  <a:pt x="89297" y="88860"/>
                </a:cubicBezTo>
                <a:cubicBezTo>
                  <a:pt x="96322" y="89059"/>
                  <a:pt x="101838" y="94893"/>
                  <a:pt x="101640" y="101918"/>
                </a:cubicBezTo>
                <a:cubicBezTo>
                  <a:pt x="101640" y="102275"/>
                  <a:pt x="101640" y="102632"/>
                  <a:pt x="101640" y="102949"/>
                </a:cubicBezTo>
                <a:cubicBezTo>
                  <a:pt x="101640" y="123230"/>
                  <a:pt x="118070" y="139660"/>
                  <a:pt x="138351" y="139660"/>
                </a:cubicBezTo>
                <a:cubicBezTo>
                  <a:pt x="148074" y="139660"/>
                  <a:pt x="157401" y="135811"/>
                  <a:pt x="164306" y="128905"/>
                </a:cubicBezTo>
                <a:lnTo>
                  <a:pt x="192524" y="100687"/>
                </a:lnTo>
                <a:cubicBezTo>
                  <a:pt x="199390" y="93821"/>
                  <a:pt x="203279" y="84455"/>
                  <a:pt x="203279" y="74732"/>
                </a:cubicBezTo>
                <a:cubicBezTo>
                  <a:pt x="203279" y="54451"/>
                  <a:pt x="186849" y="38021"/>
                  <a:pt x="166568" y="38021"/>
                </a:cubicBezTo>
                <a:close/>
                <a:moveTo>
                  <a:pt x="109220" y="68778"/>
                </a:moveTo>
                <a:cubicBezTo>
                  <a:pt x="108466" y="68461"/>
                  <a:pt x="107712" y="68024"/>
                  <a:pt x="107037" y="67548"/>
                </a:cubicBezTo>
                <a:cubicBezTo>
                  <a:pt x="102037" y="64968"/>
                  <a:pt x="96322" y="63500"/>
                  <a:pt x="90329" y="63500"/>
                </a:cubicBezTo>
                <a:cubicBezTo>
                  <a:pt x="80605" y="63500"/>
                  <a:pt x="71279" y="67350"/>
                  <a:pt x="64373" y="74255"/>
                </a:cubicBezTo>
                <a:lnTo>
                  <a:pt x="36155" y="102473"/>
                </a:lnTo>
                <a:cubicBezTo>
                  <a:pt x="29289" y="109339"/>
                  <a:pt x="25400" y="118705"/>
                  <a:pt x="25400" y="128429"/>
                </a:cubicBezTo>
                <a:cubicBezTo>
                  <a:pt x="25400" y="148709"/>
                  <a:pt x="41831" y="165140"/>
                  <a:pt x="62111" y="165140"/>
                </a:cubicBezTo>
                <a:cubicBezTo>
                  <a:pt x="68659" y="165140"/>
                  <a:pt x="75049" y="163393"/>
                  <a:pt x="80645" y="160139"/>
                </a:cubicBezTo>
                <a:cubicBezTo>
                  <a:pt x="86916" y="166489"/>
                  <a:pt x="94218" y="171807"/>
                  <a:pt x="102314" y="175816"/>
                </a:cubicBezTo>
                <a:cubicBezTo>
                  <a:pt x="91123" y="185301"/>
                  <a:pt x="76914" y="190579"/>
                  <a:pt x="62111" y="190579"/>
                </a:cubicBezTo>
                <a:cubicBezTo>
                  <a:pt x="27821" y="190579"/>
                  <a:pt x="0" y="162798"/>
                  <a:pt x="0" y="128468"/>
                </a:cubicBezTo>
                <a:cubicBezTo>
                  <a:pt x="0" y="111998"/>
                  <a:pt x="6548" y="96202"/>
                  <a:pt x="18177" y="84574"/>
                </a:cubicBezTo>
                <a:lnTo>
                  <a:pt x="46395" y="56356"/>
                </a:lnTo>
                <a:cubicBezTo>
                  <a:pt x="58023" y="44728"/>
                  <a:pt x="73819" y="38179"/>
                  <a:pt x="90289" y="38179"/>
                </a:cubicBezTo>
                <a:cubicBezTo>
                  <a:pt x="124658" y="38179"/>
                  <a:pt x="152400" y="66199"/>
                  <a:pt x="152400" y="100449"/>
                </a:cubicBezTo>
                <a:cubicBezTo>
                  <a:pt x="152400" y="100965"/>
                  <a:pt x="152400" y="101481"/>
                  <a:pt x="152400" y="101997"/>
                </a:cubicBezTo>
                <a:cubicBezTo>
                  <a:pt x="152241" y="109022"/>
                  <a:pt x="146407" y="114538"/>
                  <a:pt x="139383" y="114379"/>
                </a:cubicBezTo>
                <a:cubicBezTo>
                  <a:pt x="132358" y="114221"/>
                  <a:pt x="126841" y="108387"/>
                  <a:pt x="127000" y="101362"/>
                </a:cubicBezTo>
                <a:cubicBezTo>
                  <a:pt x="127000" y="101044"/>
                  <a:pt x="127000" y="100767"/>
                  <a:pt x="127000" y="100449"/>
                </a:cubicBezTo>
                <a:cubicBezTo>
                  <a:pt x="127000" y="87074"/>
                  <a:pt x="119856" y="75327"/>
                  <a:pt x="109220" y="68858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60" name="Text 58"/>
          <p:cNvSpPr/>
          <p:nvPr/>
        </p:nvSpPr>
        <p:spPr>
          <a:xfrm>
            <a:off x="11370734" y="6764871"/>
            <a:ext cx="186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来源: blog.csdn.net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508000" y="5080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101602" y="0"/>
                </a:moveTo>
                <a:lnTo>
                  <a:pt x="507998" y="0"/>
                </a:lnTo>
                <a:cubicBezTo>
                  <a:pt x="564111" y="0"/>
                  <a:pt x="609600" y="45489"/>
                  <a:pt x="609600" y="101602"/>
                </a:cubicBezTo>
                <a:lnTo>
                  <a:pt x="609600" y="507998"/>
                </a:lnTo>
                <a:cubicBezTo>
                  <a:pt x="609600" y="564111"/>
                  <a:pt x="564111" y="609600"/>
                  <a:pt x="507998" y="609600"/>
                </a:cubicBezTo>
                <a:lnTo>
                  <a:pt x="101602" y="609600"/>
                </a:lnTo>
                <a:cubicBezTo>
                  <a:pt x="45489" y="609600"/>
                  <a:pt x="0" y="564111"/>
                  <a:pt x="0" y="5079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" name="Shape 1"/>
          <p:cNvSpPr/>
          <p:nvPr/>
        </p:nvSpPr>
        <p:spPr>
          <a:xfrm>
            <a:off x="660400" y="6604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33350" y="0"/>
                </a:moveTo>
                <a:cubicBezTo>
                  <a:pt x="154365" y="0"/>
                  <a:pt x="171450" y="12799"/>
                  <a:pt x="171450" y="28575"/>
                </a:cubicBezTo>
                <a:cubicBezTo>
                  <a:pt x="171450" y="34766"/>
                  <a:pt x="168831" y="40481"/>
                  <a:pt x="164306" y="45184"/>
                </a:cubicBezTo>
                <a:cubicBezTo>
                  <a:pt x="160377" y="49292"/>
                  <a:pt x="157163" y="54293"/>
                  <a:pt x="157163" y="60008"/>
                </a:cubicBezTo>
                <a:cubicBezTo>
                  <a:pt x="157163" y="68937"/>
                  <a:pt x="164425" y="76200"/>
                  <a:pt x="173355" y="76200"/>
                </a:cubicBezTo>
                <a:lnTo>
                  <a:pt x="200025" y="76200"/>
                </a:lnTo>
                <a:cubicBezTo>
                  <a:pt x="215801" y="76200"/>
                  <a:pt x="228600" y="88999"/>
                  <a:pt x="228600" y="104775"/>
                </a:cubicBezTo>
                <a:lnTo>
                  <a:pt x="228600" y="131445"/>
                </a:lnTo>
                <a:cubicBezTo>
                  <a:pt x="228600" y="140375"/>
                  <a:pt x="235863" y="147638"/>
                  <a:pt x="244793" y="147638"/>
                </a:cubicBezTo>
                <a:cubicBezTo>
                  <a:pt x="250448" y="147638"/>
                  <a:pt x="255508" y="144423"/>
                  <a:pt x="259616" y="140494"/>
                </a:cubicBezTo>
                <a:cubicBezTo>
                  <a:pt x="264319" y="136029"/>
                  <a:pt x="270034" y="133350"/>
                  <a:pt x="276225" y="133350"/>
                </a:cubicBezTo>
                <a:cubicBezTo>
                  <a:pt x="292001" y="133350"/>
                  <a:pt x="304800" y="150435"/>
                  <a:pt x="304800" y="171450"/>
                </a:cubicBezTo>
                <a:cubicBezTo>
                  <a:pt x="304800" y="192465"/>
                  <a:pt x="292001" y="209550"/>
                  <a:pt x="276225" y="209550"/>
                </a:cubicBezTo>
                <a:cubicBezTo>
                  <a:pt x="270034" y="209550"/>
                  <a:pt x="264259" y="206931"/>
                  <a:pt x="259616" y="202406"/>
                </a:cubicBezTo>
                <a:cubicBezTo>
                  <a:pt x="255508" y="198477"/>
                  <a:pt x="250507" y="195263"/>
                  <a:pt x="244793" y="195263"/>
                </a:cubicBezTo>
                <a:cubicBezTo>
                  <a:pt x="235863" y="195263"/>
                  <a:pt x="228600" y="202525"/>
                  <a:pt x="228600" y="211455"/>
                </a:cubicBezTo>
                <a:lnTo>
                  <a:pt x="228600" y="276225"/>
                </a:lnTo>
                <a:cubicBezTo>
                  <a:pt x="228600" y="292001"/>
                  <a:pt x="215801" y="304800"/>
                  <a:pt x="200025" y="304800"/>
                </a:cubicBezTo>
                <a:lnTo>
                  <a:pt x="166211" y="304800"/>
                </a:lnTo>
                <a:cubicBezTo>
                  <a:pt x="158591" y="304800"/>
                  <a:pt x="152400" y="298609"/>
                  <a:pt x="152400" y="290989"/>
                </a:cubicBezTo>
                <a:cubicBezTo>
                  <a:pt x="152400" y="285512"/>
                  <a:pt x="155853" y="280690"/>
                  <a:pt x="160258" y="277416"/>
                </a:cubicBezTo>
                <a:cubicBezTo>
                  <a:pt x="167164" y="272236"/>
                  <a:pt x="171450" y="265093"/>
                  <a:pt x="171450" y="257175"/>
                </a:cubicBezTo>
                <a:cubicBezTo>
                  <a:pt x="171450" y="241399"/>
                  <a:pt x="154365" y="228600"/>
                  <a:pt x="133350" y="228600"/>
                </a:cubicBezTo>
                <a:cubicBezTo>
                  <a:pt x="112335" y="228600"/>
                  <a:pt x="95250" y="241399"/>
                  <a:pt x="95250" y="257175"/>
                </a:cubicBezTo>
                <a:cubicBezTo>
                  <a:pt x="95250" y="265093"/>
                  <a:pt x="99536" y="272236"/>
                  <a:pt x="106442" y="277416"/>
                </a:cubicBezTo>
                <a:cubicBezTo>
                  <a:pt x="110847" y="280690"/>
                  <a:pt x="114300" y="285452"/>
                  <a:pt x="114300" y="290989"/>
                </a:cubicBezTo>
                <a:cubicBezTo>
                  <a:pt x="114300" y="298609"/>
                  <a:pt x="108109" y="304800"/>
                  <a:pt x="100489" y="304800"/>
                </a:cubicBezTo>
                <a:lnTo>
                  <a:pt x="28575" y="304800"/>
                </a:lnTo>
                <a:cubicBezTo>
                  <a:pt x="12799" y="304800"/>
                  <a:pt x="0" y="292001"/>
                  <a:pt x="0" y="276225"/>
                </a:cubicBezTo>
                <a:lnTo>
                  <a:pt x="0" y="204311"/>
                </a:lnTo>
                <a:cubicBezTo>
                  <a:pt x="0" y="196691"/>
                  <a:pt x="6191" y="190500"/>
                  <a:pt x="13811" y="190500"/>
                </a:cubicBezTo>
                <a:cubicBezTo>
                  <a:pt x="19288" y="190500"/>
                  <a:pt x="24110" y="193953"/>
                  <a:pt x="27384" y="198358"/>
                </a:cubicBezTo>
                <a:cubicBezTo>
                  <a:pt x="32564" y="205264"/>
                  <a:pt x="39707" y="209550"/>
                  <a:pt x="47625" y="209550"/>
                </a:cubicBezTo>
                <a:cubicBezTo>
                  <a:pt x="63401" y="209550"/>
                  <a:pt x="76200" y="192465"/>
                  <a:pt x="76200" y="171450"/>
                </a:cubicBezTo>
                <a:cubicBezTo>
                  <a:pt x="76200" y="150435"/>
                  <a:pt x="63401" y="133350"/>
                  <a:pt x="47625" y="133350"/>
                </a:cubicBezTo>
                <a:cubicBezTo>
                  <a:pt x="39707" y="133350"/>
                  <a:pt x="32564" y="137636"/>
                  <a:pt x="27384" y="144542"/>
                </a:cubicBezTo>
                <a:cubicBezTo>
                  <a:pt x="24110" y="148947"/>
                  <a:pt x="19348" y="152400"/>
                  <a:pt x="13811" y="152400"/>
                </a:cubicBezTo>
                <a:cubicBezTo>
                  <a:pt x="6191" y="152400"/>
                  <a:pt x="0" y="146209"/>
                  <a:pt x="0" y="138589"/>
                </a:cubicBezTo>
                <a:lnTo>
                  <a:pt x="0" y="104775"/>
                </a:lnTo>
                <a:cubicBezTo>
                  <a:pt x="0" y="88999"/>
                  <a:pt x="12799" y="76200"/>
                  <a:pt x="28575" y="76200"/>
                </a:cubicBezTo>
                <a:lnTo>
                  <a:pt x="93345" y="76200"/>
                </a:lnTo>
                <a:cubicBezTo>
                  <a:pt x="102275" y="76200"/>
                  <a:pt x="109537" y="68937"/>
                  <a:pt x="109537" y="60007"/>
                </a:cubicBezTo>
                <a:cubicBezTo>
                  <a:pt x="109537" y="54352"/>
                  <a:pt x="106323" y="49292"/>
                  <a:pt x="102394" y="45184"/>
                </a:cubicBezTo>
                <a:cubicBezTo>
                  <a:pt x="97929" y="40481"/>
                  <a:pt x="95250" y="34766"/>
                  <a:pt x="95250" y="28575"/>
                </a:cubicBezTo>
                <a:cubicBezTo>
                  <a:pt x="95250" y="12799"/>
                  <a:pt x="112335" y="0"/>
                  <a:pt x="13335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270000" y="660400"/>
            <a:ext cx="3416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kern="0" spc="8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OPEN SOURCE TOOLS - PART 2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08000" y="1270000"/>
            <a:ext cx="15544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核心开源项目与数据说明(下)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508000" y="2032000"/>
            <a:ext cx="1219200" cy="50800"/>
          </a:xfrm>
          <a:custGeom>
            <a:avLst/>
            <a:gdLst/>
            <a:ahLst/>
            <a:cxnLst/>
            <a:rect l="l" t="t" r="r" b="b"/>
            <a:pathLst>
              <a:path w="1219200" h="50800">
                <a:moveTo>
                  <a:pt x="0" y="0"/>
                </a:moveTo>
                <a:lnTo>
                  <a:pt x="1219200" y="0"/>
                </a:lnTo>
                <a:lnTo>
                  <a:pt x="12192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512233" y="2290233"/>
            <a:ext cx="4936067" cy="6206067"/>
          </a:xfrm>
          <a:custGeom>
            <a:avLst/>
            <a:gdLst/>
            <a:ahLst/>
            <a:cxnLst/>
            <a:rect l="l" t="t" r="r" b="b"/>
            <a:pathLst>
              <a:path w="4936067" h="6206067">
                <a:moveTo>
                  <a:pt x="152376" y="0"/>
                </a:moveTo>
                <a:lnTo>
                  <a:pt x="4783690" y="0"/>
                </a:lnTo>
                <a:cubicBezTo>
                  <a:pt x="4867845" y="0"/>
                  <a:pt x="4936067" y="68221"/>
                  <a:pt x="4936067" y="152376"/>
                </a:cubicBezTo>
                <a:lnTo>
                  <a:pt x="4936067" y="6053690"/>
                </a:lnTo>
                <a:cubicBezTo>
                  <a:pt x="4936067" y="6137845"/>
                  <a:pt x="4867845" y="6206067"/>
                  <a:pt x="4783690" y="6206067"/>
                </a:cubicBezTo>
                <a:lnTo>
                  <a:pt x="152376" y="6206067"/>
                </a:lnTo>
                <a:cubicBezTo>
                  <a:pt x="68221" y="6206067"/>
                  <a:pt x="0" y="6137845"/>
                  <a:pt x="0" y="6053690"/>
                </a:cubicBezTo>
                <a:lnTo>
                  <a:pt x="0" y="152376"/>
                </a:lnTo>
                <a:cubicBezTo>
                  <a:pt x="0" y="68221"/>
                  <a:pt x="68221" y="0"/>
                  <a:pt x="15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19667" y="249767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903817" y="2700871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28600" y="85725"/>
                </a:moveTo>
                <a:cubicBezTo>
                  <a:pt x="228600" y="143589"/>
                  <a:pt x="177403" y="190500"/>
                  <a:pt x="114300" y="190500"/>
                </a:cubicBezTo>
                <a:cubicBezTo>
                  <a:pt x="98405" y="190500"/>
                  <a:pt x="83284" y="187523"/>
                  <a:pt x="69533" y="182166"/>
                </a:cubicBezTo>
                <a:lnTo>
                  <a:pt x="20955" y="207883"/>
                </a:lnTo>
                <a:cubicBezTo>
                  <a:pt x="15419" y="210800"/>
                  <a:pt x="8632" y="209788"/>
                  <a:pt x="4167" y="205383"/>
                </a:cubicBezTo>
                <a:cubicBezTo>
                  <a:pt x="-298" y="200978"/>
                  <a:pt x="-1310" y="194131"/>
                  <a:pt x="1667" y="188595"/>
                </a:cubicBezTo>
                <a:lnTo>
                  <a:pt x="22860" y="148590"/>
                </a:lnTo>
                <a:cubicBezTo>
                  <a:pt x="8513" y="131088"/>
                  <a:pt x="0" y="109299"/>
                  <a:pt x="0" y="85725"/>
                </a:cubicBezTo>
                <a:cubicBezTo>
                  <a:pt x="0" y="27861"/>
                  <a:pt x="51197" y="-19050"/>
                  <a:pt x="114300" y="-19050"/>
                </a:cubicBezTo>
                <a:cubicBezTo>
                  <a:pt x="177403" y="-19050"/>
                  <a:pt x="228600" y="27861"/>
                  <a:pt x="228600" y="85725"/>
                </a:cubicBezTo>
                <a:close/>
                <a:moveTo>
                  <a:pt x="228600" y="304800"/>
                </a:moveTo>
                <a:cubicBezTo>
                  <a:pt x="172581" y="304800"/>
                  <a:pt x="125968" y="267831"/>
                  <a:pt x="116205" y="219075"/>
                </a:cubicBezTo>
                <a:cubicBezTo>
                  <a:pt x="187643" y="218182"/>
                  <a:pt x="249734" y="167342"/>
                  <a:pt x="256580" y="98405"/>
                </a:cubicBezTo>
                <a:cubicBezTo>
                  <a:pt x="306169" y="109835"/>
                  <a:pt x="342900" y="150971"/>
                  <a:pt x="342900" y="200025"/>
                </a:cubicBezTo>
                <a:cubicBezTo>
                  <a:pt x="342900" y="223599"/>
                  <a:pt x="334387" y="245388"/>
                  <a:pt x="320040" y="262890"/>
                </a:cubicBezTo>
                <a:lnTo>
                  <a:pt x="341233" y="302895"/>
                </a:lnTo>
                <a:cubicBezTo>
                  <a:pt x="344150" y="308431"/>
                  <a:pt x="343138" y="315218"/>
                  <a:pt x="338733" y="319683"/>
                </a:cubicBezTo>
                <a:cubicBezTo>
                  <a:pt x="334328" y="324148"/>
                  <a:pt x="327481" y="325160"/>
                  <a:pt x="321945" y="322183"/>
                </a:cubicBezTo>
                <a:lnTo>
                  <a:pt x="273368" y="296466"/>
                </a:lnTo>
                <a:cubicBezTo>
                  <a:pt x="259616" y="301823"/>
                  <a:pt x="244495" y="304800"/>
                  <a:pt x="228600" y="3048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583267" y="2548471"/>
            <a:ext cx="15494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SQLBot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583267" y="2904071"/>
            <a:ext cx="15113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智能数据查询工具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19667" y="3361271"/>
            <a:ext cx="4622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SQLBot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由DataEase开源团队推出, 使用户可以用</a:t>
            </a:r>
            <a:r>
              <a:rPr lang="en-US" sz="1600" dirty="0">
                <a:solidFill>
                  <a:srgbClr val="E9D8A6"/>
                </a:solidFill>
                <a:highlight>
                  <a:srgbClr val="E9D8A6">
                    <a:alpha val="3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自然语言对数据库进行对话式提问 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19667" y="4123271"/>
            <a:ext cx="4521200" cy="1930400"/>
          </a:xfrm>
          <a:custGeom>
            <a:avLst/>
            <a:gdLst/>
            <a:ahLst/>
            <a:cxnLst/>
            <a:rect l="l" t="t" r="r" b="b"/>
            <a:pathLst>
              <a:path w="4521200" h="1930400">
                <a:moveTo>
                  <a:pt x="101597" y="0"/>
                </a:moveTo>
                <a:lnTo>
                  <a:pt x="4419603" y="0"/>
                </a:lnTo>
                <a:cubicBezTo>
                  <a:pt x="4475713" y="0"/>
                  <a:pt x="4521200" y="45487"/>
                  <a:pt x="4521200" y="101597"/>
                </a:cubicBezTo>
                <a:lnTo>
                  <a:pt x="4521200" y="1828803"/>
                </a:lnTo>
                <a:cubicBezTo>
                  <a:pt x="4521200" y="1884913"/>
                  <a:pt x="4475713" y="1930400"/>
                  <a:pt x="4419603" y="1930400"/>
                </a:cubicBezTo>
                <a:lnTo>
                  <a:pt x="101597" y="1930400"/>
                </a:lnTo>
                <a:cubicBezTo>
                  <a:pt x="45487" y="1930400"/>
                  <a:pt x="0" y="1884913"/>
                  <a:pt x="0" y="1828803"/>
                </a:cubicBezTo>
                <a:lnTo>
                  <a:pt x="0" y="101597"/>
                </a:lnTo>
                <a:cubicBezTo>
                  <a:pt x="0" y="45487"/>
                  <a:pt x="45487" y="0"/>
                  <a:pt x="101597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4" name="Shape 12"/>
          <p:cNvSpPr/>
          <p:nvPr/>
        </p:nvSpPr>
        <p:spPr>
          <a:xfrm>
            <a:off x="884767" y="4326471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22833" y="-7501"/>
                </a:moveTo>
                <a:cubicBezTo>
                  <a:pt x="121206" y="-10676"/>
                  <a:pt x="117912" y="-12700"/>
                  <a:pt x="114340" y="-12700"/>
                </a:cubicBezTo>
                <a:cubicBezTo>
                  <a:pt x="110768" y="-12700"/>
                  <a:pt x="107474" y="-10676"/>
                  <a:pt x="105847" y="-7501"/>
                </a:cubicBezTo>
                <a:lnTo>
                  <a:pt x="76637" y="49728"/>
                </a:lnTo>
                <a:lnTo>
                  <a:pt x="13176" y="59809"/>
                </a:lnTo>
                <a:cubicBezTo>
                  <a:pt x="9644" y="60365"/>
                  <a:pt x="6707" y="62865"/>
                  <a:pt x="5596" y="66278"/>
                </a:cubicBezTo>
                <a:cubicBezTo>
                  <a:pt x="4485" y="69691"/>
                  <a:pt x="5398" y="73422"/>
                  <a:pt x="7898" y="75962"/>
                </a:cubicBezTo>
                <a:lnTo>
                  <a:pt x="53300" y="121404"/>
                </a:lnTo>
                <a:lnTo>
                  <a:pt x="43299" y="184864"/>
                </a:lnTo>
                <a:cubicBezTo>
                  <a:pt x="42743" y="188397"/>
                  <a:pt x="44212" y="191968"/>
                  <a:pt x="47109" y="194072"/>
                </a:cubicBezTo>
                <a:cubicBezTo>
                  <a:pt x="50006" y="196175"/>
                  <a:pt x="53816" y="196493"/>
                  <a:pt x="57031" y="194866"/>
                </a:cubicBezTo>
                <a:lnTo>
                  <a:pt x="114340" y="165735"/>
                </a:lnTo>
                <a:lnTo>
                  <a:pt x="171609" y="194866"/>
                </a:lnTo>
                <a:cubicBezTo>
                  <a:pt x="174784" y="196493"/>
                  <a:pt x="178633" y="196175"/>
                  <a:pt x="181531" y="194072"/>
                </a:cubicBezTo>
                <a:cubicBezTo>
                  <a:pt x="184428" y="191968"/>
                  <a:pt x="185896" y="188436"/>
                  <a:pt x="185341" y="184864"/>
                </a:cubicBezTo>
                <a:lnTo>
                  <a:pt x="175300" y="121404"/>
                </a:lnTo>
                <a:lnTo>
                  <a:pt x="220702" y="75962"/>
                </a:lnTo>
                <a:cubicBezTo>
                  <a:pt x="223242" y="73422"/>
                  <a:pt x="224115" y="69691"/>
                  <a:pt x="223004" y="66278"/>
                </a:cubicBezTo>
                <a:cubicBezTo>
                  <a:pt x="221893" y="62865"/>
                  <a:pt x="218996" y="60365"/>
                  <a:pt x="215424" y="59809"/>
                </a:cubicBezTo>
                <a:lnTo>
                  <a:pt x="152003" y="49728"/>
                </a:lnTo>
                <a:lnTo>
                  <a:pt x="122833" y="-7501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5" name="Text 13"/>
          <p:cNvSpPr/>
          <p:nvPr/>
        </p:nvSpPr>
        <p:spPr>
          <a:xfrm>
            <a:off x="1227667" y="4275671"/>
            <a:ext cx="749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核心功能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872067" y="4682071"/>
            <a:ext cx="4318000" cy="12192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充当</a:t>
            </a:r>
            <a:r>
              <a:rPr lang="en-US" sz="1600" b="1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"问数"</a:t>
            </a: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接口: 用户提出数据相关问题 → 系统通过SQLBot将自然语言转化为SQL → 后台查询开源数据仓库 → 实时获取统计结果或可视化图表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19667" y="6206071"/>
            <a:ext cx="4521200" cy="508000"/>
          </a:xfrm>
          <a:custGeom>
            <a:avLst/>
            <a:gdLst/>
            <a:ahLst/>
            <a:cxnLst/>
            <a:rect l="l" t="t" r="r" b="b"/>
            <a:pathLst>
              <a:path w="4521200" h="508000">
                <a:moveTo>
                  <a:pt x="101600" y="0"/>
                </a:moveTo>
                <a:lnTo>
                  <a:pt x="4419600" y="0"/>
                </a:lnTo>
                <a:cubicBezTo>
                  <a:pt x="4475675" y="0"/>
                  <a:pt x="4521200" y="45525"/>
                  <a:pt x="4521200" y="101600"/>
                </a:cubicBezTo>
                <a:lnTo>
                  <a:pt x="4521200" y="406400"/>
                </a:lnTo>
                <a:cubicBezTo>
                  <a:pt x="4521200" y="462475"/>
                  <a:pt x="4475675" y="508000"/>
                  <a:pt x="44196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18" name="Shape 16"/>
          <p:cNvSpPr/>
          <p:nvPr/>
        </p:nvSpPr>
        <p:spPr>
          <a:xfrm>
            <a:off x="872067" y="6350000"/>
            <a:ext cx="152400" cy="203200"/>
          </a:xfrm>
          <a:custGeom>
            <a:avLst/>
            <a:gdLst/>
            <a:ahLst/>
            <a:cxnLst/>
            <a:rect l="l" t="t" r="r" b="b"/>
            <a:pathLst>
              <a:path w="152400" h="203200">
                <a:moveTo>
                  <a:pt x="116245" y="152400"/>
                </a:moveTo>
                <a:cubicBezTo>
                  <a:pt x="119142" y="143550"/>
                  <a:pt x="124936" y="135533"/>
                  <a:pt x="131485" y="128627"/>
                </a:cubicBezTo>
                <a:cubicBezTo>
                  <a:pt x="144462" y="114975"/>
                  <a:pt x="152400" y="96520"/>
                  <a:pt x="152400" y="76200"/>
                </a:cubicBezTo>
                <a:cubicBezTo>
                  <a:pt x="152400" y="34131"/>
                  <a:pt x="118269" y="0"/>
                  <a:pt x="76200" y="0"/>
                </a:cubicBezTo>
                <a:cubicBezTo>
                  <a:pt x="34131" y="0"/>
                  <a:pt x="0" y="34131"/>
                  <a:pt x="0" y="76200"/>
                </a:cubicBezTo>
                <a:cubicBezTo>
                  <a:pt x="0" y="96520"/>
                  <a:pt x="7938" y="114975"/>
                  <a:pt x="20915" y="128627"/>
                </a:cubicBezTo>
                <a:cubicBezTo>
                  <a:pt x="27464" y="135533"/>
                  <a:pt x="33298" y="143550"/>
                  <a:pt x="36155" y="152400"/>
                </a:cubicBezTo>
                <a:lnTo>
                  <a:pt x="116205" y="152400"/>
                </a:lnTo>
                <a:close/>
                <a:moveTo>
                  <a:pt x="114300" y="171450"/>
                </a:moveTo>
                <a:lnTo>
                  <a:pt x="38100" y="171450"/>
                </a:lnTo>
                <a:lnTo>
                  <a:pt x="38100" y="177800"/>
                </a:lnTo>
                <a:cubicBezTo>
                  <a:pt x="38100" y="195342"/>
                  <a:pt x="52308" y="209550"/>
                  <a:pt x="69850" y="209550"/>
                </a:cubicBezTo>
                <a:lnTo>
                  <a:pt x="82550" y="209550"/>
                </a:lnTo>
                <a:cubicBezTo>
                  <a:pt x="100092" y="209550"/>
                  <a:pt x="114300" y="195342"/>
                  <a:pt x="114300" y="177800"/>
                </a:cubicBezTo>
                <a:lnTo>
                  <a:pt x="114300" y="171450"/>
                </a:lnTo>
                <a:close/>
                <a:moveTo>
                  <a:pt x="73025" y="44450"/>
                </a:moveTo>
                <a:cubicBezTo>
                  <a:pt x="57229" y="44450"/>
                  <a:pt x="44450" y="57229"/>
                  <a:pt x="44450" y="73025"/>
                </a:cubicBezTo>
                <a:cubicBezTo>
                  <a:pt x="44450" y="78303"/>
                  <a:pt x="40203" y="82550"/>
                  <a:pt x="34925" y="82550"/>
                </a:cubicBezTo>
                <a:cubicBezTo>
                  <a:pt x="29647" y="82550"/>
                  <a:pt x="25400" y="78303"/>
                  <a:pt x="25400" y="73025"/>
                </a:cubicBezTo>
                <a:cubicBezTo>
                  <a:pt x="25400" y="46712"/>
                  <a:pt x="46712" y="25400"/>
                  <a:pt x="73025" y="25400"/>
                </a:cubicBezTo>
                <a:cubicBezTo>
                  <a:pt x="78303" y="25400"/>
                  <a:pt x="82550" y="29647"/>
                  <a:pt x="82550" y="34925"/>
                </a:cubicBezTo>
                <a:cubicBezTo>
                  <a:pt x="82550" y="40203"/>
                  <a:pt x="78303" y="44450"/>
                  <a:pt x="73025" y="444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9" name="Text 17"/>
          <p:cNvSpPr/>
          <p:nvPr/>
        </p:nvSpPr>
        <p:spPr>
          <a:xfrm>
            <a:off x="1176867" y="6307671"/>
            <a:ext cx="406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让非技术社区管理者也能方便地查询数据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19667" y="6866471"/>
            <a:ext cx="4521200" cy="406400"/>
          </a:xfrm>
          <a:custGeom>
            <a:avLst/>
            <a:gdLst/>
            <a:ahLst/>
            <a:cxnLst/>
            <a:rect l="l" t="t" r="r" b="b"/>
            <a:pathLst>
              <a:path w="4521200" h="406400">
                <a:moveTo>
                  <a:pt x="50800" y="0"/>
                </a:moveTo>
                <a:lnTo>
                  <a:pt x="4470400" y="0"/>
                </a:lnTo>
                <a:cubicBezTo>
                  <a:pt x="4498437" y="0"/>
                  <a:pt x="4521200" y="22763"/>
                  <a:pt x="4521200" y="50800"/>
                </a:cubicBezTo>
                <a:lnTo>
                  <a:pt x="4521200" y="355600"/>
                </a:lnTo>
                <a:cubicBezTo>
                  <a:pt x="4521200" y="383637"/>
                  <a:pt x="4498437" y="406400"/>
                  <a:pt x="4470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</p:spPr>
      </p:sp>
      <p:sp>
        <p:nvSpPr>
          <p:cNvPr id="21" name="Shape 19"/>
          <p:cNvSpPr/>
          <p:nvPr/>
        </p:nvSpPr>
        <p:spPr>
          <a:xfrm>
            <a:off x="897467" y="696807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01600" y="69850"/>
                </a:moveTo>
                <a:cubicBezTo>
                  <a:pt x="94575" y="69850"/>
                  <a:pt x="88900" y="75525"/>
                  <a:pt x="88900" y="82550"/>
                </a:cubicBezTo>
                <a:cubicBezTo>
                  <a:pt x="88900" y="87828"/>
                  <a:pt x="84653" y="92075"/>
                  <a:pt x="79375" y="92075"/>
                </a:cubicBezTo>
                <a:cubicBezTo>
                  <a:pt x="74097" y="92075"/>
                  <a:pt x="69850" y="87828"/>
                  <a:pt x="69850" y="82550"/>
                </a:cubicBezTo>
                <a:cubicBezTo>
                  <a:pt x="69850" y="65008"/>
                  <a:pt x="84058" y="50800"/>
                  <a:pt x="101600" y="50800"/>
                </a:cubicBezTo>
                <a:cubicBezTo>
                  <a:pt x="119142" y="50800"/>
                  <a:pt x="133350" y="65008"/>
                  <a:pt x="133350" y="82550"/>
                </a:cubicBezTo>
                <a:cubicBezTo>
                  <a:pt x="133350" y="101283"/>
                  <a:pt x="119063" y="109220"/>
                  <a:pt x="111125" y="112117"/>
                </a:cubicBezTo>
                <a:lnTo>
                  <a:pt x="111125" y="113625"/>
                </a:lnTo>
                <a:cubicBezTo>
                  <a:pt x="111125" y="118904"/>
                  <a:pt x="106878" y="123150"/>
                  <a:pt x="101600" y="123150"/>
                </a:cubicBezTo>
                <a:cubicBezTo>
                  <a:pt x="96322" y="123150"/>
                  <a:pt x="92075" y="118904"/>
                  <a:pt x="92075" y="113625"/>
                </a:cubicBezTo>
                <a:lnTo>
                  <a:pt x="92075" y="110411"/>
                </a:lnTo>
                <a:cubicBezTo>
                  <a:pt x="92075" y="102275"/>
                  <a:pt x="97949" y="96441"/>
                  <a:pt x="104021" y="94456"/>
                </a:cubicBezTo>
                <a:cubicBezTo>
                  <a:pt x="106561" y="93623"/>
                  <a:pt x="109260" y="92273"/>
                  <a:pt x="111244" y="90368"/>
                </a:cubicBezTo>
                <a:cubicBezTo>
                  <a:pt x="112951" y="88702"/>
                  <a:pt x="114300" y="86400"/>
                  <a:pt x="114300" y="82590"/>
                </a:cubicBezTo>
                <a:cubicBezTo>
                  <a:pt x="114300" y="75565"/>
                  <a:pt x="108625" y="69890"/>
                  <a:pt x="101600" y="69890"/>
                </a:cubicBezTo>
                <a:close/>
                <a:moveTo>
                  <a:pt x="88900" y="146050"/>
                </a:moveTo>
                <a:cubicBezTo>
                  <a:pt x="88900" y="139041"/>
                  <a:pt x="94591" y="133350"/>
                  <a:pt x="101600" y="133350"/>
                </a:cubicBezTo>
                <a:cubicBezTo>
                  <a:pt x="108609" y="133350"/>
                  <a:pt x="114300" y="139041"/>
                  <a:pt x="114300" y="146050"/>
                </a:cubicBezTo>
                <a:cubicBezTo>
                  <a:pt x="114300" y="153059"/>
                  <a:pt x="108609" y="158750"/>
                  <a:pt x="101600" y="158750"/>
                </a:cubicBezTo>
                <a:cubicBezTo>
                  <a:pt x="94591" y="158750"/>
                  <a:pt x="88900" y="153059"/>
                  <a:pt x="88900" y="1460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2" name="Text 20"/>
          <p:cNvSpPr/>
          <p:nvPr/>
        </p:nvSpPr>
        <p:spPr>
          <a:xfrm>
            <a:off x="1227667" y="6917271"/>
            <a:ext cx="2159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"本月有多少新贡献者?"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19667" y="7323671"/>
            <a:ext cx="4521200" cy="406400"/>
          </a:xfrm>
          <a:custGeom>
            <a:avLst/>
            <a:gdLst/>
            <a:ahLst/>
            <a:cxnLst/>
            <a:rect l="l" t="t" r="r" b="b"/>
            <a:pathLst>
              <a:path w="4521200" h="406400">
                <a:moveTo>
                  <a:pt x="50800" y="0"/>
                </a:moveTo>
                <a:lnTo>
                  <a:pt x="4470400" y="0"/>
                </a:lnTo>
                <a:cubicBezTo>
                  <a:pt x="4498437" y="0"/>
                  <a:pt x="4521200" y="22763"/>
                  <a:pt x="4521200" y="50800"/>
                </a:cubicBezTo>
                <a:lnTo>
                  <a:pt x="4521200" y="355600"/>
                </a:lnTo>
                <a:cubicBezTo>
                  <a:pt x="4521200" y="383637"/>
                  <a:pt x="4498437" y="406400"/>
                  <a:pt x="44704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1A1D21">
              <a:alpha val="40000"/>
            </a:srgbClr>
          </a:solidFill>
        </p:spPr>
      </p:sp>
      <p:sp>
        <p:nvSpPr>
          <p:cNvPr id="24" name="Shape 22"/>
          <p:cNvSpPr/>
          <p:nvPr/>
        </p:nvSpPr>
        <p:spPr>
          <a:xfrm>
            <a:off x="897467" y="742527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01600" y="69850"/>
                </a:moveTo>
                <a:cubicBezTo>
                  <a:pt x="94575" y="69850"/>
                  <a:pt x="88900" y="75525"/>
                  <a:pt x="88900" y="82550"/>
                </a:cubicBezTo>
                <a:cubicBezTo>
                  <a:pt x="88900" y="87828"/>
                  <a:pt x="84653" y="92075"/>
                  <a:pt x="79375" y="92075"/>
                </a:cubicBezTo>
                <a:cubicBezTo>
                  <a:pt x="74097" y="92075"/>
                  <a:pt x="69850" y="87828"/>
                  <a:pt x="69850" y="82550"/>
                </a:cubicBezTo>
                <a:cubicBezTo>
                  <a:pt x="69850" y="65008"/>
                  <a:pt x="84058" y="50800"/>
                  <a:pt x="101600" y="50800"/>
                </a:cubicBezTo>
                <a:cubicBezTo>
                  <a:pt x="119142" y="50800"/>
                  <a:pt x="133350" y="65008"/>
                  <a:pt x="133350" y="82550"/>
                </a:cubicBezTo>
                <a:cubicBezTo>
                  <a:pt x="133350" y="101283"/>
                  <a:pt x="119063" y="109220"/>
                  <a:pt x="111125" y="112117"/>
                </a:cubicBezTo>
                <a:lnTo>
                  <a:pt x="111125" y="113625"/>
                </a:lnTo>
                <a:cubicBezTo>
                  <a:pt x="111125" y="118904"/>
                  <a:pt x="106878" y="123150"/>
                  <a:pt x="101600" y="123150"/>
                </a:cubicBezTo>
                <a:cubicBezTo>
                  <a:pt x="96322" y="123150"/>
                  <a:pt x="92075" y="118904"/>
                  <a:pt x="92075" y="113625"/>
                </a:cubicBezTo>
                <a:lnTo>
                  <a:pt x="92075" y="110411"/>
                </a:lnTo>
                <a:cubicBezTo>
                  <a:pt x="92075" y="102275"/>
                  <a:pt x="97949" y="96441"/>
                  <a:pt x="104021" y="94456"/>
                </a:cubicBezTo>
                <a:cubicBezTo>
                  <a:pt x="106561" y="93623"/>
                  <a:pt x="109260" y="92273"/>
                  <a:pt x="111244" y="90368"/>
                </a:cubicBezTo>
                <a:cubicBezTo>
                  <a:pt x="112951" y="88702"/>
                  <a:pt x="114300" y="86400"/>
                  <a:pt x="114300" y="82590"/>
                </a:cubicBezTo>
                <a:cubicBezTo>
                  <a:pt x="114300" y="75565"/>
                  <a:pt x="108625" y="69890"/>
                  <a:pt x="101600" y="69890"/>
                </a:cubicBezTo>
                <a:close/>
                <a:moveTo>
                  <a:pt x="88900" y="146050"/>
                </a:moveTo>
                <a:cubicBezTo>
                  <a:pt x="88900" y="139041"/>
                  <a:pt x="94591" y="133350"/>
                  <a:pt x="101600" y="133350"/>
                </a:cubicBezTo>
                <a:cubicBezTo>
                  <a:pt x="108609" y="133350"/>
                  <a:pt x="114300" y="139041"/>
                  <a:pt x="114300" y="146050"/>
                </a:cubicBezTo>
                <a:cubicBezTo>
                  <a:pt x="114300" y="153059"/>
                  <a:pt x="108609" y="158750"/>
                  <a:pt x="101600" y="158750"/>
                </a:cubicBezTo>
                <a:cubicBezTo>
                  <a:pt x="94591" y="158750"/>
                  <a:pt x="88900" y="153059"/>
                  <a:pt x="88900" y="1460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5" name="Text 23"/>
          <p:cNvSpPr/>
          <p:nvPr/>
        </p:nvSpPr>
        <p:spPr>
          <a:xfrm>
            <a:off x="1227667" y="7374471"/>
            <a:ext cx="2628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"Issue平均解决时长是多少?"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32367" y="7933271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66489" y="38100"/>
                </a:moveTo>
                <a:cubicBezTo>
                  <a:pt x="159901" y="38100"/>
                  <a:pt x="153511" y="39886"/>
                  <a:pt x="147915" y="43140"/>
                </a:cubicBezTo>
                <a:cubicBezTo>
                  <a:pt x="141645" y="36790"/>
                  <a:pt x="134342" y="31472"/>
                  <a:pt x="126286" y="27464"/>
                </a:cubicBezTo>
                <a:cubicBezTo>
                  <a:pt x="137478" y="17939"/>
                  <a:pt x="151725" y="12700"/>
                  <a:pt x="166489" y="12700"/>
                </a:cubicBezTo>
                <a:cubicBezTo>
                  <a:pt x="200779" y="12700"/>
                  <a:pt x="228600" y="40481"/>
                  <a:pt x="228600" y="74811"/>
                </a:cubicBezTo>
                <a:cubicBezTo>
                  <a:pt x="228600" y="91281"/>
                  <a:pt x="222052" y="107077"/>
                  <a:pt x="210423" y="118705"/>
                </a:cubicBezTo>
                <a:lnTo>
                  <a:pt x="182205" y="146923"/>
                </a:lnTo>
                <a:cubicBezTo>
                  <a:pt x="170577" y="158552"/>
                  <a:pt x="154781" y="165100"/>
                  <a:pt x="138311" y="165100"/>
                </a:cubicBezTo>
                <a:cubicBezTo>
                  <a:pt x="104021" y="165100"/>
                  <a:pt x="76200" y="137319"/>
                  <a:pt x="76200" y="102989"/>
                </a:cubicBezTo>
                <a:cubicBezTo>
                  <a:pt x="76200" y="102394"/>
                  <a:pt x="76200" y="101798"/>
                  <a:pt x="76240" y="101203"/>
                </a:cubicBezTo>
                <a:cubicBezTo>
                  <a:pt x="76438" y="94178"/>
                  <a:pt x="82272" y="88662"/>
                  <a:pt x="89297" y="88860"/>
                </a:cubicBezTo>
                <a:cubicBezTo>
                  <a:pt x="96322" y="89059"/>
                  <a:pt x="101838" y="94893"/>
                  <a:pt x="101640" y="101918"/>
                </a:cubicBezTo>
                <a:cubicBezTo>
                  <a:pt x="101640" y="102275"/>
                  <a:pt x="101640" y="102632"/>
                  <a:pt x="101640" y="102949"/>
                </a:cubicBezTo>
                <a:cubicBezTo>
                  <a:pt x="101640" y="123230"/>
                  <a:pt x="118070" y="139660"/>
                  <a:pt x="138351" y="139660"/>
                </a:cubicBezTo>
                <a:cubicBezTo>
                  <a:pt x="148074" y="139660"/>
                  <a:pt x="157401" y="135811"/>
                  <a:pt x="164306" y="128905"/>
                </a:cubicBezTo>
                <a:lnTo>
                  <a:pt x="192524" y="100687"/>
                </a:lnTo>
                <a:cubicBezTo>
                  <a:pt x="199390" y="93821"/>
                  <a:pt x="203279" y="84455"/>
                  <a:pt x="203279" y="74732"/>
                </a:cubicBezTo>
                <a:cubicBezTo>
                  <a:pt x="203279" y="54451"/>
                  <a:pt x="186849" y="38021"/>
                  <a:pt x="166568" y="38021"/>
                </a:cubicBezTo>
                <a:close/>
                <a:moveTo>
                  <a:pt x="109220" y="68778"/>
                </a:moveTo>
                <a:cubicBezTo>
                  <a:pt x="108466" y="68461"/>
                  <a:pt x="107712" y="68024"/>
                  <a:pt x="107037" y="67548"/>
                </a:cubicBezTo>
                <a:cubicBezTo>
                  <a:pt x="102037" y="64968"/>
                  <a:pt x="96322" y="63500"/>
                  <a:pt x="90329" y="63500"/>
                </a:cubicBezTo>
                <a:cubicBezTo>
                  <a:pt x="80605" y="63500"/>
                  <a:pt x="71279" y="67350"/>
                  <a:pt x="64373" y="74255"/>
                </a:cubicBezTo>
                <a:lnTo>
                  <a:pt x="36155" y="102473"/>
                </a:lnTo>
                <a:cubicBezTo>
                  <a:pt x="29289" y="109339"/>
                  <a:pt x="25400" y="118705"/>
                  <a:pt x="25400" y="128429"/>
                </a:cubicBezTo>
                <a:cubicBezTo>
                  <a:pt x="25400" y="148709"/>
                  <a:pt x="41831" y="165140"/>
                  <a:pt x="62111" y="165140"/>
                </a:cubicBezTo>
                <a:cubicBezTo>
                  <a:pt x="68659" y="165140"/>
                  <a:pt x="75049" y="163393"/>
                  <a:pt x="80645" y="160139"/>
                </a:cubicBezTo>
                <a:cubicBezTo>
                  <a:pt x="86916" y="166489"/>
                  <a:pt x="94218" y="171807"/>
                  <a:pt x="102314" y="175816"/>
                </a:cubicBezTo>
                <a:cubicBezTo>
                  <a:pt x="91123" y="185301"/>
                  <a:pt x="76914" y="190579"/>
                  <a:pt x="62111" y="190579"/>
                </a:cubicBezTo>
                <a:cubicBezTo>
                  <a:pt x="27821" y="190579"/>
                  <a:pt x="0" y="162798"/>
                  <a:pt x="0" y="128468"/>
                </a:cubicBezTo>
                <a:cubicBezTo>
                  <a:pt x="0" y="111998"/>
                  <a:pt x="6548" y="96202"/>
                  <a:pt x="18177" y="84574"/>
                </a:cubicBezTo>
                <a:lnTo>
                  <a:pt x="46395" y="56356"/>
                </a:lnTo>
                <a:cubicBezTo>
                  <a:pt x="58023" y="44728"/>
                  <a:pt x="73819" y="38179"/>
                  <a:pt x="90289" y="38179"/>
                </a:cubicBezTo>
                <a:cubicBezTo>
                  <a:pt x="124658" y="38179"/>
                  <a:pt x="152400" y="66199"/>
                  <a:pt x="152400" y="100449"/>
                </a:cubicBezTo>
                <a:cubicBezTo>
                  <a:pt x="152400" y="100965"/>
                  <a:pt x="152400" y="101481"/>
                  <a:pt x="152400" y="101997"/>
                </a:cubicBezTo>
                <a:cubicBezTo>
                  <a:pt x="152241" y="109022"/>
                  <a:pt x="146407" y="114538"/>
                  <a:pt x="139383" y="114379"/>
                </a:cubicBezTo>
                <a:cubicBezTo>
                  <a:pt x="132358" y="114221"/>
                  <a:pt x="126841" y="108387"/>
                  <a:pt x="127000" y="101362"/>
                </a:cubicBezTo>
                <a:cubicBezTo>
                  <a:pt x="127000" y="101044"/>
                  <a:pt x="127000" y="100767"/>
                  <a:pt x="127000" y="100449"/>
                </a:cubicBezTo>
                <a:cubicBezTo>
                  <a:pt x="127000" y="87074"/>
                  <a:pt x="119856" y="75327"/>
                  <a:pt x="109220" y="68858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7" name="Text 25"/>
          <p:cNvSpPr/>
          <p:nvPr/>
        </p:nvSpPr>
        <p:spPr>
          <a:xfrm>
            <a:off x="1075267" y="7882471"/>
            <a:ext cx="16637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来源: github.com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659967" y="2290233"/>
            <a:ext cx="4936067" cy="6206067"/>
          </a:xfrm>
          <a:custGeom>
            <a:avLst/>
            <a:gdLst/>
            <a:ahLst/>
            <a:cxnLst/>
            <a:rect l="l" t="t" r="r" b="b"/>
            <a:pathLst>
              <a:path w="4936067" h="6206067">
                <a:moveTo>
                  <a:pt x="152376" y="0"/>
                </a:moveTo>
                <a:lnTo>
                  <a:pt x="4783690" y="0"/>
                </a:lnTo>
                <a:cubicBezTo>
                  <a:pt x="4867845" y="0"/>
                  <a:pt x="4936067" y="68221"/>
                  <a:pt x="4936067" y="152376"/>
                </a:cubicBezTo>
                <a:lnTo>
                  <a:pt x="4936067" y="6053690"/>
                </a:lnTo>
                <a:cubicBezTo>
                  <a:pt x="4936067" y="6137845"/>
                  <a:pt x="4867845" y="6206067"/>
                  <a:pt x="4783690" y="6206067"/>
                </a:cubicBezTo>
                <a:lnTo>
                  <a:pt x="152376" y="6206067"/>
                </a:lnTo>
                <a:cubicBezTo>
                  <a:pt x="68221" y="6206067"/>
                  <a:pt x="0" y="6137845"/>
                  <a:pt x="0" y="6053690"/>
                </a:cubicBezTo>
                <a:lnTo>
                  <a:pt x="0" y="152376"/>
                </a:lnTo>
                <a:cubicBezTo>
                  <a:pt x="0" y="68221"/>
                  <a:pt x="68221" y="0"/>
                  <a:pt x="15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5867400" y="249767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0" name="Shape 28"/>
          <p:cNvSpPr/>
          <p:nvPr/>
        </p:nvSpPr>
        <p:spPr>
          <a:xfrm>
            <a:off x="6089650" y="2700871"/>
            <a:ext cx="266700" cy="304800"/>
          </a:xfrm>
          <a:custGeom>
            <a:avLst/>
            <a:gdLst/>
            <a:ahLst/>
            <a:cxnLst/>
            <a:rect l="l" t="t" r="r" b="b"/>
            <a:pathLst>
              <a:path w="266700" h="304800">
                <a:moveTo>
                  <a:pt x="228600" y="304800"/>
                </a:moveTo>
                <a:lnTo>
                  <a:pt x="57150" y="304800"/>
                </a:lnTo>
                <a:cubicBezTo>
                  <a:pt x="25598" y="304800"/>
                  <a:pt x="0" y="279202"/>
                  <a:pt x="0" y="247650"/>
                </a:cubicBezTo>
                <a:lnTo>
                  <a:pt x="0" y="57150"/>
                </a:lnTo>
                <a:cubicBezTo>
                  <a:pt x="0" y="25598"/>
                  <a:pt x="25598" y="0"/>
                  <a:pt x="57150" y="0"/>
                </a:cubicBezTo>
                <a:lnTo>
                  <a:pt x="238125" y="0"/>
                </a:lnTo>
                <a:cubicBezTo>
                  <a:pt x="253901" y="0"/>
                  <a:pt x="266700" y="12799"/>
                  <a:pt x="266700" y="28575"/>
                </a:cubicBezTo>
                <a:lnTo>
                  <a:pt x="266700" y="200025"/>
                </a:lnTo>
                <a:cubicBezTo>
                  <a:pt x="266700" y="212467"/>
                  <a:pt x="258723" y="223064"/>
                  <a:pt x="247650" y="226993"/>
                </a:cubicBezTo>
                <a:lnTo>
                  <a:pt x="247650" y="266700"/>
                </a:lnTo>
                <a:cubicBezTo>
                  <a:pt x="258187" y="266700"/>
                  <a:pt x="266700" y="275213"/>
                  <a:pt x="266700" y="285750"/>
                </a:cubicBezTo>
                <a:cubicBezTo>
                  <a:pt x="266700" y="296287"/>
                  <a:pt x="258187" y="304800"/>
                  <a:pt x="247650" y="304800"/>
                </a:cubicBezTo>
                <a:lnTo>
                  <a:pt x="228600" y="304800"/>
                </a:lnTo>
                <a:close/>
                <a:moveTo>
                  <a:pt x="57150" y="228600"/>
                </a:moveTo>
                <a:cubicBezTo>
                  <a:pt x="46613" y="228600"/>
                  <a:pt x="38100" y="237113"/>
                  <a:pt x="38100" y="247650"/>
                </a:cubicBezTo>
                <a:cubicBezTo>
                  <a:pt x="38100" y="258187"/>
                  <a:pt x="46613" y="266700"/>
                  <a:pt x="57150" y="266700"/>
                </a:cubicBezTo>
                <a:lnTo>
                  <a:pt x="209550" y="266700"/>
                </a:lnTo>
                <a:lnTo>
                  <a:pt x="209550" y="228600"/>
                </a:lnTo>
                <a:lnTo>
                  <a:pt x="57150" y="228600"/>
                </a:lnTo>
                <a:close/>
                <a:moveTo>
                  <a:pt x="76200" y="90488"/>
                </a:moveTo>
                <a:cubicBezTo>
                  <a:pt x="76200" y="98405"/>
                  <a:pt x="82570" y="104775"/>
                  <a:pt x="90488" y="104775"/>
                </a:cubicBezTo>
                <a:lnTo>
                  <a:pt x="195263" y="104775"/>
                </a:lnTo>
                <a:cubicBezTo>
                  <a:pt x="203180" y="104775"/>
                  <a:pt x="209550" y="98405"/>
                  <a:pt x="209550" y="90488"/>
                </a:cubicBezTo>
                <a:cubicBezTo>
                  <a:pt x="209550" y="82570"/>
                  <a:pt x="203180" y="76200"/>
                  <a:pt x="195263" y="76200"/>
                </a:cubicBezTo>
                <a:lnTo>
                  <a:pt x="90488" y="76200"/>
                </a:lnTo>
                <a:cubicBezTo>
                  <a:pt x="82570" y="76200"/>
                  <a:pt x="76200" y="82570"/>
                  <a:pt x="76200" y="90488"/>
                </a:cubicBezTo>
                <a:close/>
                <a:moveTo>
                  <a:pt x="90488" y="133350"/>
                </a:moveTo>
                <a:cubicBezTo>
                  <a:pt x="82570" y="133350"/>
                  <a:pt x="76200" y="139720"/>
                  <a:pt x="76200" y="147638"/>
                </a:cubicBezTo>
                <a:cubicBezTo>
                  <a:pt x="76200" y="155555"/>
                  <a:pt x="82570" y="161925"/>
                  <a:pt x="90488" y="161925"/>
                </a:cubicBezTo>
                <a:lnTo>
                  <a:pt x="195263" y="161925"/>
                </a:lnTo>
                <a:cubicBezTo>
                  <a:pt x="203180" y="161925"/>
                  <a:pt x="209550" y="155555"/>
                  <a:pt x="209550" y="147638"/>
                </a:cubicBezTo>
                <a:cubicBezTo>
                  <a:pt x="209550" y="139720"/>
                  <a:pt x="203180" y="133350"/>
                  <a:pt x="195263" y="133350"/>
                </a:cubicBezTo>
                <a:lnTo>
                  <a:pt x="90488" y="13335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31" name="Text 29"/>
          <p:cNvSpPr/>
          <p:nvPr/>
        </p:nvSpPr>
        <p:spPr>
          <a:xfrm>
            <a:off x="6731000" y="2548471"/>
            <a:ext cx="13716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MaxKB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731000" y="2904071"/>
            <a:ext cx="13335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知识库问答系统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5867400" y="3361271"/>
            <a:ext cx="4622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MaxKB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可快速构建专属知识库并结合大模型实现</a:t>
            </a:r>
            <a:r>
              <a:rPr lang="en-US" sz="1600" dirty="0">
                <a:solidFill>
                  <a:srgbClr val="E9D8A6"/>
                </a:solidFill>
                <a:highlight>
                  <a:srgbClr val="E9D8A6">
                    <a:alpha val="3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智能问答 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867400" y="4123271"/>
            <a:ext cx="4521200" cy="2387600"/>
          </a:xfrm>
          <a:custGeom>
            <a:avLst/>
            <a:gdLst/>
            <a:ahLst/>
            <a:cxnLst/>
            <a:rect l="l" t="t" r="r" b="b"/>
            <a:pathLst>
              <a:path w="4521200" h="2387600">
                <a:moveTo>
                  <a:pt x="101592" y="0"/>
                </a:moveTo>
                <a:lnTo>
                  <a:pt x="4419608" y="0"/>
                </a:lnTo>
                <a:cubicBezTo>
                  <a:pt x="4475716" y="0"/>
                  <a:pt x="4521200" y="45484"/>
                  <a:pt x="4521200" y="101592"/>
                </a:cubicBezTo>
                <a:lnTo>
                  <a:pt x="4521200" y="2286008"/>
                </a:lnTo>
                <a:cubicBezTo>
                  <a:pt x="4521200" y="2342116"/>
                  <a:pt x="4475716" y="2387600"/>
                  <a:pt x="4419608" y="2387600"/>
                </a:cubicBezTo>
                <a:lnTo>
                  <a:pt x="101592" y="2387600"/>
                </a:lnTo>
                <a:cubicBezTo>
                  <a:pt x="45484" y="2387600"/>
                  <a:pt x="0" y="2342116"/>
                  <a:pt x="0" y="228600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35" name="Shape 33"/>
          <p:cNvSpPr/>
          <p:nvPr/>
        </p:nvSpPr>
        <p:spPr>
          <a:xfrm>
            <a:off x="6019800" y="4326471"/>
            <a:ext cx="254000" cy="203200"/>
          </a:xfrm>
          <a:custGeom>
            <a:avLst/>
            <a:gdLst/>
            <a:ahLst/>
            <a:cxnLst/>
            <a:rect l="l" t="t" r="r" b="b"/>
            <a:pathLst>
              <a:path w="254000" h="203200">
                <a:moveTo>
                  <a:pt x="165060" y="83542"/>
                </a:moveTo>
                <a:cubicBezTo>
                  <a:pt x="169902" y="82233"/>
                  <a:pt x="174982" y="84534"/>
                  <a:pt x="177165" y="89019"/>
                </a:cubicBezTo>
                <a:lnTo>
                  <a:pt x="184547" y="103942"/>
                </a:lnTo>
                <a:cubicBezTo>
                  <a:pt x="188635" y="104497"/>
                  <a:pt x="192643" y="105608"/>
                  <a:pt x="196413" y="107156"/>
                </a:cubicBezTo>
                <a:lnTo>
                  <a:pt x="210304" y="97909"/>
                </a:lnTo>
                <a:cubicBezTo>
                  <a:pt x="214471" y="95131"/>
                  <a:pt x="219988" y="95687"/>
                  <a:pt x="223520" y="99219"/>
                </a:cubicBezTo>
                <a:lnTo>
                  <a:pt x="231140" y="106839"/>
                </a:lnTo>
                <a:cubicBezTo>
                  <a:pt x="234672" y="110371"/>
                  <a:pt x="235228" y="115927"/>
                  <a:pt x="232450" y="120055"/>
                </a:cubicBezTo>
                <a:lnTo>
                  <a:pt x="223203" y="133906"/>
                </a:lnTo>
                <a:cubicBezTo>
                  <a:pt x="223957" y="135771"/>
                  <a:pt x="224631" y="137716"/>
                  <a:pt x="225187" y="139740"/>
                </a:cubicBezTo>
                <a:cubicBezTo>
                  <a:pt x="225742" y="141764"/>
                  <a:pt x="226100" y="143748"/>
                  <a:pt x="226377" y="145772"/>
                </a:cubicBezTo>
                <a:lnTo>
                  <a:pt x="241340" y="153154"/>
                </a:lnTo>
                <a:cubicBezTo>
                  <a:pt x="245824" y="155377"/>
                  <a:pt x="248126" y="160457"/>
                  <a:pt x="246817" y="165259"/>
                </a:cubicBezTo>
                <a:lnTo>
                  <a:pt x="244038" y="175657"/>
                </a:lnTo>
                <a:cubicBezTo>
                  <a:pt x="242729" y="180459"/>
                  <a:pt x="238244" y="183713"/>
                  <a:pt x="233243" y="183396"/>
                </a:cubicBezTo>
                <a:lnTo>
                  <a:pt x="216575" y="182324"/>
                </a:lnTo>
                <a:cubicBezTo>
                  <a:pt x="214074" y="185539"/>
                  <a:pt x="211177" y="188516"/>
                  <a:pt x="207883" y="191056"/>
                </a:cubicBezTo>
                <a:lnTo>
                  <a:pt x="208955" y="207685"/>
                </a:lnTo>
                <a:cubicBezTo>
                  <a:pt x="209272" y="212685"/>
                  <a:pt x="206018" y="217210"/>
                  <a:pt x="201216" y="218480"/>
                </a:cubicBezTo>
                <a:lnTo>
                  <a:pt x="190818" y="221258"/>
                </a:lnTo>
                <a:cubicBezTo>
                  <a:pt x="185976" y="222567"/>
                  <a:pt x="180935" y="220266"/>
                  <a:pt x="178713" y="215781"/>
                </a:cubicBezTo>
                <a:lnTo>
                  <a:pt x="171331" y="200858"/>
                </a:lnTo>
                <a:cubicBezTo>
                  <a:pt x="167243" y="200303"/>
                  <a:pt x="163235" y="199192"/>
                  <a:pt x="159464" y="197644"/>
                </a:cubicBezTo>
                <a:lnTo>
                  <a:pt x="145574" y="206891"/>
                </a:lnTo>
                <a:cubicBezTo>
                  <a:pt x="141407" y="209669"/>
                  <a:pt x="135890" y="209113"/>
                  <a:pt x="132358" y="205581"/>
                </a:cubicBezTo>
                <a:lnTo>
                  <a:pt x="124738" y="197961"/>
                </a:lnTo>
                <a:cubicBezTo>
                  <a:pt x="121206" y="194429"/>
                  <a:pt x="120650" y="188913"/>
                  <a:pt x="123428" y="184745"/>
                </a:cubicBezTo>
                <a:lnTo>
                  <a:pt x="132675" y="170855"/>
                </a:lnTo>
                <a:cubicBezTo>
                  <a:pt x="131921" y="168989"/>
                  <a:pt x="131247" y="167045"/>
                  <a:pt x="130691" y="165021"/>
                </a:cubicBezTo>
                <a:cubicBezTo>
                  <a:pt x="130135" y="162997"/>
                  <a:pt x="129778" y="160973"/>
                  <a:pt x="129500" y="158988"/>
                </a:cubicBezTo>
                <a:lnTo>
                  <a:pt x="114538" y="151606"/>
                </a:lnTo>
                <a:cubicBezTo>
                  <a:pt x="110053" y="149384"/>
                  <a:pt x="107791" y="144304"/>
                  <a:pt x="109061" y="139502"/>
                </a:cubicBezTo>
                <a:lnTo>
                  <a:pt x="111839" y="129103"/>
                </a:lnTo>
                <a:cubicBezTo>
                  <a:pt x="113149" y="124301"/>
                  <a:pt x="117634" y="121047"/>
                  <a:pt x="122634" y="121364"/>
                </a:cubicBezTo>
                <a:lnTo>
                  <a:pt x="139263" y="122436"/>
                </a:lnTo>
                <a:cubicBezTo>
                  <a:pt x="141764" y="119221"/>
                  <a:pt x="144661" y="116245"/>
                  <a:pt x="147955" y="113705"/>
                </a:cubicBezTo>
                <a:lnTo>
                  <a:pt x="146883" y="97115"/>
                </a:lnTo>
                <a:cubicBezTo>
                  <a:pt x="146566" y="92115"/>
                  <a:pt x="149820" y="87590"/>
                  <a:pt x="154622" y="86320"/>
                </a:cubicBezTo>
                <a:lnTo>
                  <a:pt x="165021" y="83542"/>
                </a:lnTo>
                <a:close/>
                <a:moveTo>
                  <a:pt x="177959" y="134938"/>
                </a:moveTo>
                <a:cubicBezTo>
                  <a:pt x="168321" y="134948"/>
                  <a:pt x="160505" y="142782"/>
                  <a:pt x="160516" y="152420"/>
                </a:cubicBezTo>
                <a:cubicBezTo>
                  <a:pt x="160527" y="162058"/>
                  <a:pt x="168361" y="169873"/>
                  <a:pt x="177998" y="169863"/>
                </a:cubicBezTo>
                <a:cubicBezTo>
                  <a:pt x="187636" y="169852"/>
                  <a:pt x="195452" y="162018"/>
                  <a:pt x="195441" y="152380"/>
                </a:cubicBezTo>
                <a:cubicBezTo>
                  <a:pt x="195430" y="142742"/>
                  <a:pt x="187597" y="134927"/>
                  <a:pt x="177959" y="134938"/>
                </a:cubicBezTo>
                <a:close/>
                <a:moveTo>
                  <a:pt x="89257" y="-18058"/>
                </a:moveTo>
                <a:lnTo>
                  <a:pt x="99655" y="-15280"/>
                </a:lnTo>
                <a:cubicBezTo>
                  <a:pt x="104458" y="-13970"/>
                  <a:pt x="107712" y="-9446"/>
                  <a:pt x="107394" y="-4485"/>
                </a:cubicBezTo>
                <a:lnTo>
                  <a:pt x="106323" y="12105"/>
                </a:lnTo>
                <a:cubicBezTo>
                  <a:pt x="109617" y="14645"/>
                  <a:pt x="112514" y="17582"/>
                  <a:pt x="115014" y="20836"/>
                </a:cubicBezTo>
                <a:lnTo>
                  <a:pt x="131683" y="19764"/>
                </a:lnTo>
                <a:cubicBezTo>
                  <a:pt x="136644" y="19447"/>
                  <a:pt x="141168" y="22701"/>
                  <a:pt x="142478" y="27503"/>
                </a:cubicBezTo>
                <a:lnTo>
                  <a:pt x="145256" y="37902"/>
                </a:lnTo>
                <a:cubicBezTo>
                  <a:pt x="146526" y="42704"/>
                  <a:pt x="144264" y="47784"/>
                  <a:pt x="139779" y="50006"/>
                </a:cubicBezTo>
                <a:lnTo>
                  <a:pt x="124817" y="57388"/>
                </a:lnTo>
                <a:cubicBezTo>
                  <a:pt x="124539" y="59412"/>
                  <a:pt x="124143" y="61436"/>
                  <a:pt x="123627" y="63421"/>
                </a:cubicBezTo>
                <a:cubicBezTo>
                  <a:pt x="123111" y="65405"/>
                  <a:pt x="122396" y="67389"/>
                  <a:pt x="121642" y="69255"/>
                </a:cubicBezTo>
                <a:lnTo>
                  <a:pt x="130889" y="83145"/>
                </a:lnTo>
                <a:cubicBezTo>
                  <a:pt x="133668" y="87313"/>
                  <a:pt x="133112" y="92829"/>
                  <a:pt x="129580" y="96361"/>
                </a:cubicBezTo>
                <a:lnTo>
                  <a:pt x="121960" y="103981"/>
                </a:lnTo>
                <a:cubicBezTo>
                  <a:pt x="118428" y="107513"/>
                  <a:pt x="112911" y="108069"/>
                  <a:pt x="108744" y="105291"/>
                </a:cubicBezTo>
                <a:lnTo>
                  <a:pt x="94853" y="96044"/>
                </a:lnTo>
                <a:cubicBezTo>
                  <a:pt x="91083" y="97592"/>
                  <a:pt x="87074" y="98703"/>
                  <a:pt x="82987" y="99258"/>
                </a:cubicBezTo>
                <a:lnTo>
                  <a:pt x="75605" y="114181"/>
                </a:lnTo>
                <a:cubicBezTo>
                  <a:pt x="73382" y="118666"/>
                  <a:pt x="68302" y="120928"/>
                  <a:pt x="63500" y="119658"/>
                </a:cubicBezTo>
                <a:lnTo>
                  <a:pt x="53102" y="116880"/>
                </a:lnTo>
                <a:cubicBezTo>
                  <a:pt x="48260" y="115570"/>
                  <a:pt x="45045" y="111046"/>
                  <a:pt x="45363" y="106085"/>
                </a:cubicBezTo>
                <a:lnTo>
                  <a:pt x="46434" y="89456"/>
                </a:lnTo>
                <a:cubicBezTo>
                  <a:pt x="43140" y="86916"/>
                  <a:pt x="40243" y="83979"/>
                  <a:pt x="37743" y="80724"/>
                </a:cubicBezTo>
                <a:lnTo>
                  <a:pt x="21074" y="81796"/>
                </a:lnTo>
                <a:cubicBezTo>
                  <a:pt x="16113" y="82113"/>
                  <a:pt x="11589" y="78859"/>
                  <a:pt x="10279" y="74057"/>
                </a:cubicBezTo>
                <a:lnTo>
                  <a:pt x="7501" y="63659"/>
                </a:lnTo>
                <a:cubicBezTo>
                  <a:pt x="6231" y="58857"/>
                  <a:pt x="8493" y="53777"/>
                  <a:pt x="12978" y="51554"/>
                </a:cubicBezTo>
                <a:lnTo>
                  <a:pt x="27940" y="44172"/>
                </a:lnTo>
                <a:cubicBezTo>
                  <a:pt x="28218" y="42148"/>
                  <a:pt x="28615" y="40164"/>
                  <a:pt x="29131" y="38140"/>
                </a:cubicBezTo>
                <a:cubicBezTo>
                  <a:pt x="29686" y="36116"/>
                  <a:pt x="30321" y="34171"/>
                  <a:pt x="31115" y="32306"/>
                </a:cubicBezTo>
                <a:lnTo>
                  <a:pt x="21868" y="18455"/>
                </a:lnTo>
                <a:cubicBezTo>
                  <a:pt x="19090" y="14288"/>
                  <a:pt x="19645" y="8771"/>
                  <a:pt x="23178" y="5239"/>
                </a:cubicBezTo>
                <a:lnTo>
                  <a:pt x="30798" y="-2381"/>
                </a:lnTo>
                <a:cubicBezTo>
                  <a:pt x="34330" y="-5913"/>
                  <a:pt x="39846" y="-6469"/>
                  <a:pt x="44013" y="-3691"/>
                </a:cubicBezTo>
                <a:lnTo>
                  <a:pt x="57904" y="5556"/>
                </a:lnTo>
                <a:cubicBezTo>
                  <a:pt x="61674" y="4008"/>
                  <a:pt x="65683" y="2897"/>
                  <a:pt x="69771" y="2342"/>
                </a:cubicBezTo>
                <a:lnTo>
                  <a:pt x="77152" y="-12581"/>
                </a:lnTo>
                <a:cubicBezTo>
                  <a:pt x="79375" y="-17066"/>
                  <a:pt x="84415" y="-19328"/>
                  <a:pt x="89257" y="-18058"/>
                </a:cubicBezTo>
                <a:close/>
                <a:moveTo>
                  <a:pt x="76359" y="33338"/>
                </a:moveTo>
                <a:cubicBezTo>
                  <a:pt x="66721" y="33338"/>
                  <a:pt x="58896" y="41162"/>
                  <a:pt x="58896" y="50800"/>
                </a:cubicBezTo>
                <a:cubicBezTo>
                  <a:pt x="58896" y="60438"/>
                  <a:pt x="66721" y="68263"/>
                  <a:pt x="76359" y="68263"/>
                </a:cubicBezTo>
                <a:cubicBezTo>
                  <a:pt x="85997" y="68263"/>
                  <a:pt x="93821" y="60438"/>
                  <a:pt x="93821" y="50800"/>
                </a:cubicBezTo>
                <a:cubicBezTo>
                  <a:pt x="93821" y="41162"/>
                  <a:pt x="85997" y="33338"/>
                  <a:pt x="76359" y="33338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6" name="Text 34"/>
          <p:cNvSpPr/>
          <p:nvPr/>
        </p:nvSpPr>
        <p:spPr>
          <a:xfrm>
            <a:off x="6375400" y="4275671"/>
            <a:ext cx="749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应用场景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6019800" y="4682071"/>
            <a:ext cx="4318000" cy="9144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将开源项目的文档、README、Wiki、重要Issue讨论等非结构化文本构建为知识库, 嵌入向量索引支持语义检索。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045200" y="57404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01600" y="69850"/>
                </a:moveTo>
                <a:cubicBezTo>
                  <a:pt x="94575" y="69850"/>
                  <a:pt x="88900" y="75525"/>
                  <a:pt x="88900" y="82550"/>
                </a:cubicBezTo>
                <a:cubicBezTo>
                  <a:pt x="88900" y="87828"/>
                  <a:pt x="84653" y="92075"/>
                  <a:pt x="79375" y="92075"/>
                </a:cubicBezTo>
                <a:cubicBezTo>
                  <a:pt x="74097" y="92075"/>
                  <a:pt x="69850" y="87828"/>
                  <a:pt x="69850" y="82550"/>
                </a:cubicBezTo>
                <a:cubicBezTo>
                  <a:pt x="69850" y="65008"/>
                  <a:pt x="84058" y="50800"/>
                  <a:pt x="101600" y="50800"/>
                </a:cubicBezTo>
                <a:cubicBezTo>
                  <a:pt x="119142" y="50800"/>
                  <a:pt x="133350" y="65008"/>
                  <a:pt x="133350" y="82550"/>
                </a:cubicBezTo>
                <a:cubicBezTo>
                  <a:pt x="133350" y="101283"/>
                  <a:pt x="119063" y="109220"/>
                  <a:pt x="111125" y="112117"/>
                </a:cubicBezTo>
                <a:lnTo>
                  <a:pt x="111125" y="113625"/>
                </a:lnTo>
                <a:cubicBezTo>
                  <a:pt x="111125" y="118904"/>
                  <a:pt x="106878" y="123150"/>
                  <a:pt x="101600" y="123150"/>
                </a:cubicBezTo>
                <a:cubicBezTo>
                  <a:pt x="96322" y="123150"/>
                  <a:pt x="92075" y="118904"/>
                  <a:pt x="92075" y="113625"/>
                </a:cubicBezTo>
                <a:lnTo>
                  <a:pt x="92075" y="110411"/>
                </a:lnTo>
                <a:cubicBezTo>
                  <a:pt x="92075" y="102275"/>
                  <a:pt x="97949" y="96441"/>
                  <a:pt x="104021" y="94456"/>
                </a:cubicBezTo>
                <a:cubicBezTo>
                  <a:pt x="106561" y="93623"/>
                  <a:pt x="109260" y="92273"/>
                  <a:pt x="111244" y="90368"/>
                </a:cubicBezTo>
                <a:cubicBezTo>
                  <a:pt x="112951" y="88702"/>
                  <a:pt x="114300" y="86400"/>
                  <a:pt x="114300" y="82590"/>
                </a:cubicBezTo>
                <a:cubicBezTo>
                  <a:pt x="114300" y="75565"/>
                  <a:pt x="108625" y="69890"/>
                  <a:pt x="101600" y="69890"/>
                </a:cubicBezTo>
                <a:close/>
                <a:moveTo>
                  <a:pt x="88900" y="146050"/>
                </a:moveTo>
                <a:cubicBezTo>
                  <a:pt x="88900" y="139041"/>
                  <a:pt x="94591" y="133350"/>
                  <a:pt x="101600" y="133350"/>
                </a:cubicBezTo>
                <a:cubicBezTo>
                  <a:pt x="108609" y="133350"/>
                  <a:pt x="114300" y="139041"/>
                  <a:pt x="114300" y="146050"/>
                </a:cubicBezTo>
                <a:cubicBezTo>
                  <a:pt x="114300" y="153059"/>
                  <a:pt x="108609" y="158750"/>
                  <a:pt x="101600" y="158750"/>
                </a:cubicBezTo>
                <a:cubicBezTo>
                  <a:pt x="94591" y="158750"/>
                  <a:pt x="88900" y="153059"/>
                  <a:pt x="88900" y="1460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9" name="Text 37"/>
          <p:cNvSpPr/>
          <p:nvPr/>
        </p:nvSpPr>
        <p:spPr>
          <a:xfrm>
            <a:off x="6324600" y="5698071"/>
            <a:ext cx="401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"如何搭建开发环境?"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6045200" y="6096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01600" y="69850"/>
                </a:moveTo>
                <a:cubicBezTo>
                  <a:pt x="94575" y="69850"/>
                  <a:pt x="88900" y="75525"/>
                  <a:pt x="88900" y="82550"/>
                </a:cubicBezTo>
                <a:cubicBezTo>
                  <a:pt x="88900" y="87828"/>
                  <a:pt x="84653" y="92075"/>
                  <a:pt x="79375" y="92075"/>
                </a:cubicBezTo>
                <a:cubicBezTo>
                  <a:pt x="74097" y="92075"/>
                  <a:pt x="69850" y="87828"/>
                  <a:pt x="69850" y="82550"/>
                </a:cubicBezTo>
                <a:cubicBezTo>
                  <a:pt x="69850" y="65008"/>
                  <a:pt x="84058" y="50800"/>
                  <a:pt x="101600" y="50800"/>
                </a:cubicBezTo>
                <a:cubicBezTo>
                  <a:pt x="119142" y="50800"/>
                  <a:pt x="133350" y="65008"/>
                  <a:pt x="133350" y="82550"/>
                </a:cubicBezTo>
                <a:cubicBezTo>
                  <a:pt x="133350" y="101283"/>
                  <a:pt x="119063" y="109220"/>
                  <a:pt x="111125" y="112117"/>
                </a:cubicBezTo>
                <a:lnTo>
                  <a:pt x="111125" y="113625"/>
                </a:lnTo>
                <a:cubicBezTo>
                  <a:pt x="111125" y="118904"/>
                  <a:pt x="106878" y="123150"/>
                  <a:pt x="101600" y="123150"/>
                </a:cubicBezTo>
                <a:cubicBezTo>
                  <a:pt x="96322" y="123150"/>
                  <a:pt x="92075" y="118904"/>
                  <a:pt x="92075" y="113625"/>
                </a:cubicBezTo>
                <a:lnTo>
                  <a:pt x="92075" y="110411"/>
                </a:lnTo>
                <a:cubicBezTo>
                  <a:pt x="92075" y="102275"/>
                  <a:pt x="97949" y="96441"/>
                  <a:pt x="104021" y="94456"/>
                </a:cubicBezTo>
                <a:cubicBezTo>
                  <a:pt x="106561" y="93623"/>
                  <a:pt x="109260" y="92273"/>
                  <a:pt x="111244" y="90368"/>
                </a:cubicBezTo>
                <a:cubicBezTo>
                  <a:pt x="112951" y="88702"/>
                  <a:pt x="114300" y="86400"/>
                  <a:pt x="114300" y="82590"/>
                </a:cubicBezTo>
                <a:cubicBezTo>
                  <a:pt x="114300" y="75565"/>
                  <a:pt x="108625" y="69890"/>
                  <a:pt x="101600" y="69890"/>
                </a:cubicBezTo>
                <a:close/>
                <a:moveTo>
                  <a:pt x="88900" y="146050"/>
                </a:moveTo>
                <a:cubicBezTo>
                  <a:pt x="88900" y="139041"/>
                  <a:pt x="94591" y="133350"/>
                  <a:pt x="101600" y="133350"/>
                </a:cubicBezTo>
                <a:cubicBezTo>
                  <a:pt x="108609" y="133350"/>
                  <a:pt x="114300" y="139041"/>
                  <a:pt x="114300" y="146050"/>
                </a:cubicBezTo>
                <a:cubicBezTo>
                  <a:pt x="114300" y="153059"/>
                  <a:pt x="108609" y="158750"/>
                  <a:pt x="101600" y="158750"/>
                </a:cubicBezTo>
                <a:cubicBezTo>
                  <a:pt x="94591" y="158750"/>
                  <a:pt x="88900" y="153059"/>
                  <a:pt x="88900" y="14605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1" name="Text 39"/>
          <p:cNvSpPr/>
          <p:nvPr/>
        </p:nvSpPr>
        <p:spPr>
          <a:xfrm>
            <a:off x="6324600" y="6053671"/>
            <a:ext cx="40132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"社区对功能X的讨论结论是什么?"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5867400" y="6663271"/>
            <a:ext cx="4521200" cy="508000"/>
          </a:xfrm>
          <a:custGeom>
            <a:avLst/>
            <a:gdLst/>
            <a:ahLst/>
            <a:cxnLst/>
            <a:rect l="l" t="t" r="r" b="b"/>
            <a:pathLst>
              <a:path w="4521200" h="508000">
                <a:moveTo>
                  <a:pt x="101600" y="0"/>
                </a:moveTo>
                <a:lnTo>
                  <a:pt x="4419600" y="0"/>
                </a:lnTo>
                <a:cubicBezTo>
                  <a:pt x="4475675" y="0"/>
                  <a:pt x="4521200" y="45525"/>
                  <a:pt x="4521200" y="101600"/>
                </a:cubicBezTo>
                <a:lnTo>
                  <a:pt x="4521200" y="406400"/>
                </a:lnTo>
                <a:cubicBezTo>
                  <a:pt x="4521200" y="462475"/>
                  <a:pt x="4475675" y="508000"/>
                  <a:pt x="44196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0A9396">
              <a:alpha val="30196"/>
            </a:srgbClr>
          </a:solidFill>
        </p:spPr>
      </p:sp>
      <p:sp>
        <p:nvSpPr>
          <p:cNvPr id="43" name="Shape 41"/>
          <p:cNvSpPr/>
          <p:nvPr/>
        </p:nvSpPr>
        <p:spPr>
          <a:xfrm>
            <a:off x="6007100" y="68072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95766" y="-5159"/>
                </a:moveTo>
                <a:cubicBezTo>
                  <a:pt x="91242" y="-6072"/>
                  <a:pt x="86598" y="-6072"/>
                  <a:pt x="82074" y="-5159"/>
                </a:cubicBezTo>
                <a:lnTo>
                  <a:pt x="7660" y="9723"/>
                </a:lnTo>
                <a:cubicBezTo>
                  <a:pt x="3215" y="10597"/>
                  <a:pt x="0" y="14526"/>
                  <a:pt x="0" y="19050"/>
                </a:cubicBezTo>
                <a:cubicBezTo>
                  <a:pt x="0" y="23138"/>
                  <a:pt x="2580" y="26710"/>
                  <a:pt x="6350" y="28019"/>
                </a:cubicBezTo>
                <a:lnTo>
                  <a:pt x="6350" y="57150"/>
                </a:lnTo>
                <a:lnTo>
                  <a:pt x="119" y="88344"/>
                </a:lnTo>
                <a:cubicBezTo>
                  <a:pt x="40" y="88702"/>
                  <a:pt x="0" y="89098"/>
                  <a:pt x="0" y="89495"/>
                </a:cubicBezTo>
                <a:cubicBezTo>
                  <a:pt x="0" y="92670"/>
                  <a:pt x="2580" y="95290"/>
                  <a:pt x="5794" y="95290"/>
                </a:cubicBezTo>
                <a:lnTo>
                  <a:pt x="19645" y="95290"/>
                </a:lnTo>
                <a:cubicBezTo>
                  <a:pt x="22820" y="95290"/>
                  <a:pt x="25440" y="92710"/>
                  <a:pt x="25440" y="89495"/>
                </a:cubicBezTo>
                <a:cubicBezTo>
                  <a:pt x="25440" y="89098"/>
                  <a:pt x="25400" y="88741"/>
                  <a:pt x="25321" y="88344"/>
                </a:cubicBezTo>
                <a:lnTo>
                  <a:pt x="19050" y="57150"/>
                </a:lnTo>
                <a:lnTo>
                  <a:pt x="19050" y="30678"/>
                </a:lnTo>
                <a:lnTo>
                  <a:pt x="38100" y="34488"/>
                </a:lnTo>
                <a:lnTo>
                  <a:pt x="38100" y="57150"/>
                </a:lnTo>
                <a:cubicBezTo>
                  <a:pt x="38100" y="85209"/>
                  <a:pt x="60841" y="107950"/>
                  <a:pt x="88900" y="107950"/>
                </a:cubicBezTo>
                <a:cubicBezTo>
                  <a:pt x="116959" y="107950"/>
                  <a:pt x="139700" y="85209"/>
                  <a:pt x="139700" y="57150"/>
                </a:cubicBezTo>
                <a:lnTo>
                  <a:pt x="139700" y="34488"/>
                </a:lnTo>
                <a:lnTo>
                  <a:pt x="170140" y="28416"/>
                </a:lnTo>
                <a:cubicBezTo>
                  <a:pt x="174585" y="27503"/>
                  <a:pt x="177800" y="23574"/>
                  <a:pt x="177800" y="19050"/>
                </a:cubicBezTo>
                <a:cubicBezTo>
                  <a:pt x="177800" y="14526"/>
                  <a:pt x="174585" y="10597"/>
                  <a:pt x="170140" y="9723"/>
                </a:cubicBezTo>
                <a:lnTo>
                  <a:pt x="95766" y="-5159"/>
                </a:lnTo>
                <a:close/>
                <a:moveTo>
                  <a:pt x="88900" y="88900"/>
                </a:moveTo>
                <a:cubicBezTo>
                  <a:pt x="71358" y="88900"/>
                  <a:pt x="57150" y="74692"/>
                  <a:pt x="57150" y="57150"/>
                </a:cubicBezTo>
                <a:lnTo>
                  <a:pt x="120650" y="57150"/>
                </a:lnTo>
                <a:cubicBezTo>
                  <a:pt x="120650" y="74692"/>
                  <a:pt x="106442" y="88900"/>
                  <a:pt x="88900" y="88900"/>
                </a:cubicBezTo>
                <a:close/>
                <a:moveTo>
                  <a:pt x="47665" y="127040"/>
                </a:moveTo>
                <a:cubicBezTo>
                  <a:pt x="23297" y="138232"/>
                  <a:pt x="6350" y="162838"/>
                  <a:pt x="6350" y="191413"/>
                </a:cubicBezTo>
                <a:cubicBezTo>
                  <a:pt x="6350" y="197922"/>
                  <a:pt x="11628" y="203200"/>
                  <a:pt x="18137" y="203200"/>
                </a:cubicBezTo>
                <a:lnTo>
                  <a:pt x="79375" y="203200"/>
                </a:lnTo>
                <a:lnTo>
                  <a:pt x="79375" y="145256"/>
                </a:lnTo>
                <a:lnTo>
                  <a:pt x="56594" y="128191"/>
                </a:lnTo>
                <a:cubicBezTo>
                  <a:pt x="54015" y="126246"/>
                  <a:pt x="50562" y="125730"/>
                  <a:pt x="47625" y="127079"/>
                </a:cubicBezTo>
                <a:close/>
                <a:moveTo>
                  <a:pt x="98425" y="203200"/>
                </a:moveTo>
                <a:lnTo>
                  <a:pt x="159663" y="203200"/>
                </a:lnTo>
                <a:cubicBezTo>
                  <a:pt x="166172" y="203200"/>
                  <a:pt x="171450" y="197922"/>
                  <a:pt x="171450" y="191413"/>
                </a:cubicBezTo>
                <a:cubicBezTo>
                  <a:pt x="171450" y="162838"/>
                  <a:pt x="154503" y="138232"/>
                  <a:pt x="130135" y="127079"/>
                </a:cubicBezTo>
                <a:cubicBezTo>
                  <a:pt x="127198" y="125730"/>
                  <a:pt x="123746" y="126246"/>
                  <a:pt x="121166" y="128191"/>
                </a:cubicBezTo>
                <a:lnTo>
                  <a:pt x="98385" y="145256"/>
                </a:lnTo>
                <a:lnTo>
                  <a:pt x="98385" y="20320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44" name="Text 42"/>
          <p:cNvSpPr/>
          <p:nvPr/>
        </p:nvSpPr>
        <p:spPr>
          <a:xfrm>
            <a:off x="6324600" y="6764871"/>
            <a:ext cx="406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方便社区新人快速获取项目信息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5867400" y="7323671"/>
            <a:ext cx="4521200" cy="508000"/>
          </a:xfrm>
          <a:custGeom>
            <a:avLst/>
            <a:gdLst/>
            <a:ahLst/>
            <a:cxnLst/>
            <a:rect l="l" t="t" r="r" b="b"/>
            <a:pathLst>
              <a:path w="4521200" h="508000">
                <a:moveTo>
                  <a:pt x="101600" y="0"/>
                </a:moveTo>
                <a:lnTo>
                  <a:pt x="4419600" y="0"/>
                </a:lnTo>
                <a:cubicBezTo>
                  <a:pt x="4475675" y="0"/>
                  <a:pt x="4521200" y="45525"/>
                  <a:pt x="4521200" y="101600"/>
                </a:cubicBezTo>
                <a:lnTo>
                  <a:pt x="4521200" y="406400"/>
                </a:lnTo>
                <a:cubicBezTo>
                  <a:pt x="4521200" y="462475"/>
                  <a:pt x="4475675" y="508000"/>
                  <a:pt x="44196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9D8A6">
              <a:alpha val="20000"/>
            </a:srgbClr>
          </a:solidFill>
        </p:spPr>
      </p:sp>
      <p:sp>
        <p:nvSpPr>
          <p:cNvPr id="46" name="Shape 44"/>
          <p:cNvSpPr/>
          <p:nvPr/>
        </p:nvSpPr>
        <p:spPr>
          <a:xfrm>
            <a:off x="5981700" y="74676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88900" y="98425"/>
                </a:moveTo>
                <a:cubicBezTo>
                  <a:pt x="115185" y="98425"/>
                  <a:pt x="136525" y="77085"/>
                  <a:pt x="136525" y="50800"/>
                </a:cubicBezTo>
                <a:cubicBezTo>
                  <a:pt x="136525" y="24515"/>
                  <a:pt x="115185" y="3175"/>
                  <a:pt x="88900" y="3175"/>
                </a:cubicBezTo>
                <a:cubicBezTo>
                  <a:pt x="62615" y="3175"/>
                  <a:pt x="41275" y="24515"/>
                  <a:pt x="41275" y="50800"/>
                </a:cubicBezTo>
                <a:cubicBezTo>
                  <a:pt x="41275" y="77085"/>
                  <a:pt x="62615" y="98425"/>
                  <a:pt x="88900" y="98425"/>
                </a:cubicBezTo>
                <a:close/>
                <a:moveTo>
                  <a:pt x="77113" y="120650"/>
                </a:moveTo>
                <a:cubicBezTo>
                  <a:pt x="38021" y="120650"/>
                  <a:pt x="6350" y="152321"/>
                  <a:pt x="6350" y="191413"/>
                </a:cubicBezTo>
                <a:cubicBezTo>
                  <a:pt x="6350" y="197922"/>
                  <a:pt x="11628" y="203200"/>
                  <a:pt x="18137" y="203200"/>
                </a:cubicBezTo>
                <a:lnTo>
                  <a:pt x="117951" y="203200"/>
                </a:lnTo>
                <a:cubicBezTo>
                  <a:pt x="103584" y="186293"/>
                  <a:pt x="95250" y="164505"/>
                  <a:pt x="95250" y="141446"/>
                </a:cubicBezTo>
                <a:lnTo>
                  <a:pt x="95250" y="129103"/>
                </a:lnTo>
                <a:cubicBezTo>
                  <a:pt x="95250" y="126206"/>
                  <a:pt x="95647" y="123349"/>
                  <a:pt x="96401" y="120650"/>
                </a:cubicBezTo>
                <a:lnTo>
                  <a:pt x="77113" y="120650"/>
                </a:lnTo>
                <a:close/>
                <a:moveTo>
                  <a:pt x="176728" y="193873"/>
                </a:moveTo>
                <a:lnTo>
                  <a:pt x="171450" y="196374"/>
                </a:lnTo>
                <a:lnTo>
                  <a:pt x="171450" y="121722"/>
                </a:lnTo>
                <a:lnTo>
                  <a:pt x="209550" y="134422"/>
                </a:lnTo>
                <a:lnTo>
                  <a:pt x="209550" y="142200"/>
                </a:lnTo>
                <a:cubicBezTo>
                  <a:pt x="209550" y="164346"/>
                  <a:pt x="196771" y="184468"/>
                  <a:pt x="176728" y="193913"/>
                </a:cubicBezTo>
                <a:close/>
                <a:moveTo>
                  <a:pt x="167442" y="102989"/>
                </a:moveTo>
                <a:lnTo>
                  <a:pt x="122992" y="117793"/>
                </a:lnTo>
                <a:cubicBezTo>
                  <a:pt x="117792" y="119539"/>
                  <a:pt x="114300" y="124381"/>
                  <a:pt x="114300" y="129858"/>
                </a:cubicBezTo>
                <a:lnTo>
                  <a:pt x="114300" y="142200"/>
                </a:lnTo>
                <a:cubicBezTo>
                  <a:pt x="114300" y="171728"/>
                  <a:pt x="131366" y="198596"/>
                  <a:pt x="158036" y="211138"/>
                </a:cubicBezTo>
                <a:lnTo>
                  <a:pt x="165378" y="214590"/>
                </a:lnTo>
                <a:cubicBezTo>
                  <a:pt x="167283" y="215463"/>
                  <a:pt x="169347" y="215940"/>
                  <a:pt x="171410" y="215940"/>
                </a:cubicBezTo>
                <a:cubicBezTo>
                  <a:pt x="173474" y="215940"/>
                  <a:pt x="175577" y="215463"/>
                  <a:pt x="177443" y="214590"/>
                </a:cubicBezTo>
                <a:lnTo>
                  <a:pt x="184785" y="211138"/>
                </a:lnTo>
                <a:cubicBezTo>
                  <a:pt x="211534" y="198557"/>
                  <a:pt x="228600" y="171688"/>
                  <a:pt x="228600" y="142161"/>
                </a:cubicBezTo>
                <a:lnTo>
                  <a:pt x="228600" y="129818"/>
                </a:lnTo>
                <a:cubicBezTo>
                  <a:pt x="228600" y="124341"/>
                  <a:pt x="225108" y="119499"/>
                  <a:pt x="219908" y="117753"/>
                </a:cubicBezTo>
                <a:lnTo>
                  <a:pt x="175458" y="102949"/>
                </a:lnTo>
                <a:cubicBezTo>
                  <a:pt x="172839" y="102076"/>
                  <a:pt x="170021" y="102076"/>
                  <a:pt x="167442" y="102949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7" name="Text 45"/>
          <p:cNvSpPr/>
          <p:nvPr/>
        </p:nvSpPr>
        <p:spPr>
          <a:xfrm>
            <a:off x="6324600" y="7425271"/>
            <a:ext cx="406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减轻维护者重复回答常见问题的负担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5880100" y="8034871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66489" y="38100"/>
                </a:moveTo>
                <a:cubicBezTo>
                  <a:pt x="159901" y="38100"/>
                  <a:pt x="153511" y="39886"/>
                  <a:pt x="147915" y="43140"/>
                </a:cubicBezTo>
                <a:cubicBezTo>
                  <a:pt x="141645" y="36790"/>
                  <a:pt x="134342" y="31472"/>
                  <a:pt x="126286" y="27464"/>
                </a:cubicBezTo>
                <a:cubicBezTo>
                  <a:pt x="137478" y="17939"/>
                  <a:pt x="151725" y="12700"/>
                  <a:pt x="166489" y="12700"/>
                </a:cubicBezTo>
                <a:cubicBezTo>
                  <a:pt x="200779" y="12700"/>
                  <a:pt x="228600" y="40481"/>
                  <a:pt x="228600" y="74811"/>
                </a:cubicBezTo>
                <a:cubicBezTo>
                  <a:pt x="228600" y="91281"/>
                  <a:pt x="222052" y="107077"/>
                  <a:pt x="210423" y="118705"/>
                </a:cubicBezTo>
                <a:lnTo>
                  <a:pt x="182205" y="146923"/>
                </a:lnTo>
                <a:cubicBezTo>
                  <a:pt x="170577" y="158552"/>
                  <a:pt x="154781" y="165100"/>
                  <a:pt x="138311" y="165100"/>
                </a:cubicBezTo>
                <a:cubicBezTo>
                  <a:pt x="104021" y="165100"/>
                  <a:pt x="76200" y="137319"/>
                  <a:pt x="76200" y="102989"/>
                </a:cubicBezTo>
                <a:cubicBezTo>
                  <a:pt x="76200" y="102394"/>
                  <a:pt x="76200" y="101798"/>
                  <a:pt x="76240" y="101203"/>
                </a:cubicBezTo>
                <a:cubicBezTo>
                  <a:pt x="76438" y="94178"/>
                  <a:pt x="82272" y="88662"/>
                  <a:pt x="89297" y="88860"/>
                </a:cubicBezTo>
                <a:cubicBezTo>
                  <a:pt x="96322" y="89059"/>
                  <a:pt x="101838" y="94893"/>
                  <a:pt x="101640" y="101918"/>
                </a:cubicBezTo>
                <a:cubicBezTo>
                  <a:pt x="101640" y="102275"/>
                  <a:pt x="101640" y="102632"/>
                  <a:pt x="101640" y="102949"/>
                </a:cubicBezTo>
                <a:cubicBezTo>
                  <a:pt x="101640" y="123230"/>
                  <a:pt x="118070" y="139660"/>
                  <a:pt x="138351" y="139660"/>
                </a:cubicBezTo>
                <a:cubicBezTo>
                  <a:pt x="148074" y="139660"/>
                  <a:pt x="157401" y="135811"/>
                  <a:pt x="164306" y="128905"/>
                </a:cubicBezTo>
                <a:lnTo>
                  <a:pt x="192524" y="100687"/>
                </a:lnTo>
                <a:cubicBezTo>
                  <a:pt x="199390" y="93821"/>
                  <a:pt x="203279" y="84455"/>
                  <a:pt x="203279" y="74732"/>
                </a:cubicBezTo>
                <a:cubicBezTo>
                  <a:pt x="203279" y="54451"/>
                  <a:pt x="186849" y="38021"/>
                  <a:pt x="166568" y="38021"/>
                </a:cubicBezTo>
                <a:close/>
                <a:moveTo>
                  <a:pt x="109220" y="68778"/>
                </a:moveTo>
                <a:cubicBezTo>
                  <a:pt x="108466" y="68461"/>
                  <a:pt x="107712" y="68024"/>
                  <a:pt x="107037" y="67548"/>
                </a:cubicBezTo>
                <a:cubicBezTo>
                  <a:pt x="102037" y="64968"/>
                  <a:pt x="96322" y="63500"/>
                  <a:pt x="90329" y="63500"/>
                </a:cubicBezTo>
                <a:cubicBezTo>
                  <a:pt x="80605" y="63500"/>
                  <a:pt x="71279" y="67350"/>
                  <a:pt x="64373" y="74255"/>
                </a:cubicBezTo>
                <a:lnTo>
                  <a:pt x="36155" y="102473"/>
                </a:lnTo>
                <a:cubicBezTo>
                  <a:pt x="29289" y="109339"/>
                  <a:pt x="25400" y="118705"/>
                  <a:pt x="25400" y="128429"/>
                </a:cubicBezTo>
                <a:cubicBezTo>
                  <a:pt x="25400" y="148709"/>
                  <a:pt x="41831" y="165140"/>
                  <a:pt x="62111" y="165140"/>
                </a:cubicBezTo>
                <a:cubicBezTo>
                  <a:pt x="68659" y="165140"/>
                  <a:pt x="75049" y="163393"/>
                  <a:pt x="80645" y="160139"/>
                </a:cubicBezTo>
                <a:cubicBezTo>
                  <a:pt x="86916" y="166489"/>
                  <a:pt x="94218" y="171807"/>
                  <a:pt x="102314" y="175816"/>
                </a:cubicBezTo>
                <a:cubicBezTo>
                  <a:pt x="91123" y="185301"/>
                  <a:pt x="76914" y="190579"/>
                  <a:pt x="62111" y="190579"/>
                </a:cubicBezTo>
                <a:cubicBezTo>
                  <a:pt x="27821" y="190579"/>
                  <a:pt x="0" y="162798"/>
                  <a:pt x="0" y="128468"/>
                </a:cubicBezTo>
                <a:cubicBezTo>
                  <a:pt x="0" y="111998"/>
                  <a:pt x="6548" y="96202"/>
                  <a:pt x="18177" y="84574"/>
                </a:cubicBezTo>
                <a:lnTo>
                  <a:pt x="46395" y="56356"/>
                </a:lnTo>
                <a:cubicBezTo>
                  <a:pt x="58023" y="44728"/>
                  <a:pt x="73819" y="38179"/>
                  <a:pt x="90289" y="38179"/>
                </a:cubicBezTo>
                <a:cubicBezTo>
                  <a:pt x="124658" y="38179"/>
                  <a:pt x="152400" y="66199"/>
                  <a:pt x="152400" y="100449"/>
                </a:cubicBezTo>
                <a:cubicBezTo>
                  <a:pt x="152400" y="100965"/>
                  <a:pt x="152400" y="101481"/>
                  <a:pt x="152400" y="101997"/>
                </a:cubicBezTo>
                <a:cubicBezTo>
                  <a:pt x="152241" y="109022"/>
                  <a:pt x="146407" y="114538"/>
                  <a:pt x="139383" y="114379"/>
                </a:cubicBezTo>
                <a:cubicBezTo>
                  <a:pt x="132358" y="114221"/>
                  <a:pt x="126841" y="108387"/>
                  <a:pt x="127000" y="101362"/>
                </a:cubicBezTo>
                <a:cubicBezTo>
                  <a:pt x="127000" y="101044"/>
                  <a:pt x="127000" y="100767"/>
                  <a:pt x="127000" y="100449"/>
                </a:cubicBezTo>
                <a:cubicBezTo>
                  <a:pt x="127000" y="87074"/>
                  <a:pt x="119856" y="75327"/>
                  <a:pt x="109220" y="68858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49" name="Text 47"/>
          <p:cNvSpPr/>
          <p:nvPr/>
        </p:nvSpPr>
        <p:spPr>
          <a:xfrm>
            <a:off x="6223000" y="7984071"/>
            <a:ext cx="18669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来源: blog.csdn.net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0807700" y="2290233"/>
            <a:ext cx="4936067" cy="6206067"/>
          </a:xfrm>
          <a:custGeom>
            <a:avLst/>
            <a:gdLst/>
            <a:ahLst/>
            <a:cxnLst/>
            <a:rect l="l" t="t" r="r" b="b"/>
            <a:pathLst>
              <a:path w="4936067" h="6206067">
                <a:moveTo>
                  <a:pt x="152376" y="0"/>
                </a:moveTo>
                <a:lnTo>
                  <a:pt x="4783690" y="0"/>
                </a:lnTo>
                <a:cubicBezTo>
                  <a:pt x="4867845" y="0"/>
                  <a:pt x="4936067" y="68221"/>
                  <a:pt x="4936067" y="152376"/>
                </a:cubicBezTo>
                <a:lnTo>
                  <a:pt x="4936067" y="6053690"/>
                </a:lnTo>
                <a:cubicBezTo>
                  <a:pt x="4936067" y="6137845"/>
                  <a:pt x="4867845" y="6206067"/>
                  <a:pt x="4783690" y="6206067"/>
                </a:cubicBezTo>
                <a:lnTo>
                  <a:pt x="152376" y="6206067"/>
                </a:lnTo>
                <a:cubicBezTo>
                  <a:pt x="68221" y="6206067"/>
                  <a:pt x="0" y="6137845"/>
                  <a:pt x="0" y="6053690"/>
                </a:cubicBezTo>
                <a:lnTo>
                  <a:pt x="0" y="152376"/>
                </a:lnTo>
                <a:cubicBezTo>
                  <a:pt x="0" y="68221"/>
                  <a:pt x="68221" y="0"/>
                  <a:pt x="152376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11015134" y="249767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2" name="Shape 50"/>
          <p:cNvSpPr/>
          <p:nvPr/>
        </p:nvSpPr>
        <p:spPr>
          <a:xfrm>
            <a:off x="11218334" y="270087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9050" y="19050"/>
                </a:moveTo>
                <a:cubicBezTo>
                  <a:pt x="29587" y="19050"/>
                  <a:pt x="38100" y="27563"/>
                  <a:pt x="38100" y="38100"/>
                </a:cubicBezTo>
                <a:lnTo>
                  <a:pt x="38100" y="238125"/>
                </a:lnTo>
                <a:cubicBezTo>
                  <a:pt x="38100" y="243364"/>
                  <a:pt x="42386" y="247650"/>
                  <a:pt x="47625" y="247650"/>
                </a:cubicBezTo>
                <a:lnTo>
                  <a:pt x="285750" y="247650"/>
                </a:lnTo>
                <a:cubicBezTo>
                  <a:pt x="296287" y="247650"/>
                  <a:pt x="304800" y="256163"/>
                  <a:pt x="304800" y="266700"/>
                </a:cubicBezTo>
                <a:cubicBezTo>
                  <a:pt x="304800" y="277237"/>
                  <a:pt x="296287" y="285750"/>
                  <a:pt x="285750" y="285750"/>
                </a:cubicBezTo>
                <a:lnTo>
                  <a:pt x="47625" y="285750"/>
                </a:lnTo>
                <a:cubicBezTo>
                  <a:pt x="21312" y="285750"/>
                  <a:pt x="0" y="264438"/>
                  <a:pt x="0" y="238125"/>
                </a:cubicBezTo>
                <a:lnTo>
                  <a:pt x="0" y="38100"/>
                </a:lnTo>
                <a:cubicBezTo>
                  <a:pt x="0" y="27563"/>
                  <a:pt x="8513" y="19050"/>
                  <a:pt x="19050" y="19050"/>
                </a:cubicBezTo>
                <a:close/>
                <a:moveTo>
                  <a:pt x="76200" y="57150"/>
                </a:moveTo>
                <a:cubicBezTo>
                  <a:pt x="76200" y="46613"/>
                  <a:pt x="84713" y="38100"/>
                  <a:pt x="95250" y="38100"/>
                </a:cubicBezTo>
                <a:lnTo>
                  <a:pt x="209550" y="38100"/>
                </a:lnTo>
                <a:cubicBezTo>
                  <a:pt x="220087" y="38100"/>
                  <a:pt x="228600" y="46613"/>
                  <a:pt x="228600" y="57150"/>
                </a:cubicBezTo>
                <a:cubicBezTo>
                  <a:pt x="228600" y="67687"/>
                  <a:pt x="220087" y="76200"/>
                  <a:pt x="209550" y="76200"/>
                </a:cubicBezTo>
                <a:lnTo>
                  <a:pt x="95250" y="76200"/>
                </a:lnTo>
                <a:cubicBezTo>
                  <a:pt x="84713" y="76200"/>
                  <a:pt x="76200" y="67687"/>
                  <a:pt x="76200" y="57150"/>
                </a:cubicBezTo>
                <a:close/>
                <a:moveTo>
                  <a:pt x="95250" y="104775"/>
                </a:moveTo>
                <a:lnTo>
                  <a:pt x="171450" y="104775"/>
                </a:lnTo>
                <a:cubicBezTo>
                  <a:pt x="181987" y="104775"/>
                  <a:pt x="190500" y="113288"/>
                  <a:pt x="190500" y="123825"/>
                </a:cubicBezTo>
                <a:cubicBezTo>
                  <a:pt x="190500" y="134362"/>
                  <a:pt x="181987" y="142875"/>
                  <a:pt x="171450" y="142875"/>
                </a:cubicBezTo>
                <a:lnTo>
                  <a:pt x="95250" y="142875"/>
                </a:lnTo>
                <a:cubicBezTo>
                  <a:pt x="84713" y="142875"/>
                  <a:pt x="76200" y="134362"/>
                  <a:pt x="76200" y="123825"/>
                </a:cubicBezTo>
                <a:cubicBezTo>
                  <a:pt x="76200" y="113288"/>
                  <a:pt x="84713" y="104775"/>
                  <a:pt x="95250" y="104775"/>
                </a:cubicBezTo>
                <a:close/>
                <a:moveTo>
                  <a:pt x="95250" y="171450"/>
                </a:moveTo>
                <a:lnTo>
                  <a:pt x="247650" y="171450"/>
                </a:lnTo>
                <a:cubicBezTo>
                  <a:pt x="258187" y="171450"/>
                  <a:pt x="266700" y="179963"/>
                  <a:pt x="266700" y="190500"/>
                </a:cubicBezTo>
                <a:cubicBezTo>
                  <a:pt x="266700" y="201037"/>
                  <a:pt x="258187" y="209550"/>
                  <a:pt x="247650" y="209550"/>
                </a:cubicBezTo>
                <a:lnTo>
                  <a:pt x="95250" y="209550"/>
                </a:lnTo>
                <a:cubicBezTo>
                  <a:pt x="84713" y="209550"/>
                  <a:pt x="76200" y="201037"/>
                  <a:pt x="76200" y="190500"/>
                </a:cubicBezTo>
                <a:cubicBezTo>
                  <a:pt x="76200" y="179963"/>
                  <a:pt x="84713" y="171450"/>
                  <a:pt x="95250" y="17145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53" name="Text 51"/>
          <p:cNvSpPr/>
          <p:nvPr/>
        </p:nvSpPr>
        <p:spPr>
          <a:xfrm>
            <a:off x="11878734" y="2548471"/>
            <a:ext cx="1536700" cy="355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DataEase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11878734" y="2904071"/>
            <a:ext cx="1498600" cy="2540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数据可视化BI工具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11015134" y="3361271"/>
            <a:ext cx="4622800" cy="6096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DataEase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支持多种数据源连接和拖拽式图表制作, 帮助用户</a:t>
            </a:r>
            <a:r>
              <a:rPr lang="en-US" sz="1600" dirty="0">
                <a:solidFill>
                  <a:srgbClr val="E9D8A6"/>
                </a:solidFill>
                <a:highlight>
                  <a:srgbClr val="E9D8A6">
                    <a:alpha val="30000"/>
                  </a:srgbClr>
                </a:highlight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 快速分析数据、洞察业务趋势 </a:t>
            </a: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。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11015134" y="4123271"/>
            <a:ext cx="4521200" cy="1727200"/>
          </a:xfrm>
          <a:custGeom>
            <a:avLst/>
            <a:gdLst/>
            <a:ahLst/>
            <a:cxnLst/>
            <a:rect l="l" t="t" r="r" b="b"/>
            <a:pathLst>
              <a:path w="4521200" h="1727200">
                <a:moveTo>
                  <a:pt x="101594" y="0"/>
                </a:moveTo>
                <a:lnTo>
                  <a:pt x="4419606" y="0"/>
                </a:lnTo>
                <a:cubicBezTo>
                  <a:pt x="4475715" y="0"/>
                  <a:pt x="4521200" y="45485"/>
                  <a:pt x="4521200" y="101594"/>
                </a:cubicBezTo>
                <a:lnTo>
                  <a:pt x="4521200" y="1625606"/>
                </a:lnTo>
                <a:cubicBezTo>
                  <a:pt x="4521200" y="1681715"/>
                  <a:pt x="4475715" y="1727200"/>
                  <a:pt x="4419606" y="1727200"/>
                </a:cubicBezTo>
                <a:lnTo>
                  <a:pt x="101594" y="1727200"/>
                </a:lnTo>
                <a:cubicBezTo>
                  <a:pt x="45485" y="1727200"/>
                  <a:pt x="0" y="1681715"/>
                  <a:pt x="0" y="162560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7" name="Shape 55"/>
          <p:cNvSpPr/>
          <p:nvPr/>
        </p:nvSpPr>
        <p:spPr>
          <a:xfrm>
            <a:off x="11180234" y="4326471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25400" y="38100"/>
                </a:moveTo>
                <a:lnTo>
                  <a:pt x="25400" y="133350"/>
                </a:lnTo>
                <a:lnTo>
                  <a:pt x="203200" y="133350"/>
                </a:lnTo>
                <a:lnTo>
                  <a:pt x="203200" y="38100"/>
                </a:lnTo>
                <a:lnTo>
                  <a:pt x="25400" y="38100"/>
                </a:lnTo>
                <a:close/>
                <a:moveTo>
                  <a:pt x="0" y="38100"/>
                </a:moveTo>
                <a:cubicBezTo>
                  <a:pt x="0" y="24090"/>
                  <a:pt x="11390" y="12700"/>
                  <a:pt x="25400" y="12700"/>
                </a:cubicBezTo>
                <a:lnTo>
                  <a:pt x="203200" y="12700"/>
                </a:lnTo>
                <a:cubicBezTo>
                  <a:pt x="217210" y="12700"/>
                  <a:pt x="228600" y="24090"/>
                  <a:pt x="228600" y="38100"/>
                </a:cubicBezTo>
                <a:lnTo>
                  <a:pt x="228600" y="133350"/>
                </a:lnTo>
                <a:cubicBezTo>
                  <a:pt x="228600" y="147360"/>
                  <a:pt x="217210" y="158750"/>
                  <a:pt x="203200" y="158750"/>
                </a:cubicBezTo>
                <a:lnTo>
                  <a:pt x="25400" y="158750"/>
                </a:lnTo>
                <a:cubicBezTo>
                  <a:pt x="11390" y="158750"/>
                  <a:pt x="0" y="147360"/>
                  <a:pt x="0" y="133350"/>
                </a:cubicBezTo>
                <a:lnTo>
                  <a:pt x="0" y="38100"/>
                </a:lnTo>
                <a:close/>
                <a:moveTo>
                  <a:pt x="63500" y="177800"/>
                </a:moveTo>
                <a:lnTo>
                  <a:pt x="165100" y="177800"/>
                </a:lnTo>
                <a:cubicBezTo>
                  <a:pt x="172125" y="177800"/>
                  <a:pt x="177800" y="183475"/>
                  <a:pt x="177800" y="190500"/>
                </a:cubicBezTo>
                <a:cubicBezTo>
                  <a:pt x="177800" y="197525"/>
                  <a:pt x="172125" y="203200"/>
                  <a:pt x="165100" y="203200"/>
                </a:cubicBezTo>
                <a:lnTo>
                  <a:pt x="63500" y="203200"/>
                </a:lnTo>
                <a:cubicBezTo>
                  <a:pt x="56475" y="203200"/>
                  <a:pt x="50800" y="197525"/>
                  <a:pt x="50800" y="190500"/>
                </a:cubicBezTo>
                <a:cubicBezTo>
                  <a:pt x="50800" y="183475"/>
                  <a:pt x="56475" y="177800"/>
                  <a:pt x="63500" y="17780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58" name="Text 56"/>
          <p:cNvSpPr/>
          <p:nvPr/>
        </p:nvSpPr>
        <p:spPr>
          <a:xfrm>
            <a:off x="11523134" y="4275671"/>
            <a:ext cx="749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应用场景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11243734" y="4732871"/>
            <a:ext cx="101600" cy="203200"/>
          </a:xfrm>
          <a:custGeom>
            <a:avLst/>
            <a:gdLst/>
            <a:ahLst/>
            <a:cxnLst/>
            <a:rect l="l" t="t" r="r" b="b"/>
            <a:pathLst>
              <a:path w="101600" h="203200">
                <a:moveTo>
                  <a:pt x="98068" y="92631"/>
                </a:moveTo>
                <a:cubicBezTo>
                  <a:pt x="103029" y="97592"/>
                  <a:pt x="103029" y="105648"/>
                  <a:pt x="98068" y="110609"/>
                </a:cubicBezTo>
                <a:lnTo>
                  <a:pt x="34568" y="174109"/>
                </a:lnTo>
                <a:cubicBezTo>
                  <a:pt x="29607" y="179070"/>
                  <a:pt x="21550" y="179070"/>
                  <a:pt x="16589" y="174109"/>
                </a:cubicBezTo>
                <a:cubicBezTo>
                  <a:pt x="11628" y="169148"/>
                  <a:pt x="11628" y="161092"/>
                  <a:pt x="16589" y="156131"/>
                </a:cubicBezTo>
                <a:lnTo>
                  <a:pt x="71120" y="101600"/>
                </a:lnTo>
                <a:lnTo>
                  <a:pt x="16629" y="47069"/>
                </a:lnTo>
                <a:cubicBezTo>
                  <a:pt x="11668" y="42108"/>
                  <a:pt x="11668" y="34052"/>
                  <a:pt x="16629" y="29091"/>
                </a:cubicBezTo>
                <a:cubicBezTo>
                  <a:pt x="21590" y="24130"/>
                  <a:pt x="29647" y="24130"/>
                  <a:pt x="34608" y="29091"/>
                </a:cubicBezTo>
                <a:lnTo>
                  <a:pt x="98108" y="92591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60" name="Text 58"/>
          <p:cNvSpPr/>
          <p:nvPr/>
        </p:nvSpPr>
        <p:spPr>
          <a:xfrm>
            <a:off x="11523134" y="4682071"/>
            <a:ext cx="3289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搭建"开源项目健康Dashboard"大屏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11243734" y="5088471"/>
            <a:ext cx="101600" cy="203200"/>
          </a:xfrm>
          <a:custGeom>
            <a:avLst/>
            <a:gdLst/>
            <a:ahLst/>
            <a:cxnLst/>
            <a:rect l="l" t="t" r="r" b="b"/>
            <a:pathLst>
              <a:path w="101600" h="203200">
                <a:moveTo>
                  <a:pt x="98068" y="92631"/>
                </a:moveTo>
                <a:cubicBezTo>
                  <a:pt x="103029" y="97592"/>
                  <a:pt x="103029" y="105648"/>
                  <a:pt x="98068" y="110609"/>
                </a:cubicBezTo>
                <a:lnTo>
                  <a:pt x="34568" y="174109"/>
                </a:lnTo>
                <a:cubicBezTo>
                  <a:pt x="29607" y="179070"/>
                  <a:pt x="21550" y="179070"/>
                  <a:pt x="16589" y="174109"/>
                </a:cubicBezTo>
                <a:cubicBezTo>
                  <a:pt x="11628" y="169148"/>
                  <a:pt x="11628" y="161092"/>
                  <a:pt x="16589" y="156131"/>
                </a:cubicBezTo>
                <a:lnTo>
                  <a:pt x="71120" y="101600"/>
                </a:lnTo>
                <a:lnTo>
                  <a:pt x="16629" y="47069"/>
                </a:lnTo>
                <a:cubicBezTo>
                  <a:pt x="11668" y="42108"/>
                  <a:pt x="11668" y="34052"/>
                  <a:pt x="16629" y="29091"/>
                </a:cubicBezTo>
                <a:cubicBezTo>
                  <a:pt x="21590" y="24130"/>
                  <a:pt x="29647" y="24130"/>
                  <a:pt x="34608" y="29091"/>
                </a:cubicBezTo>
                <a:lnTo>
                  <a:pt x="98108" y="92591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62" name="Text 60"/>
          <p:cNvSpPr/>
          <p:nvPr/>
        </p:nvSpPr>
        <p:spPr>
          <a:xfrm>
            <a:off x="11523134" y="5037671"/>
            <a:ext cx="2908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对接OpenDigger/IoTDB数据源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11243734" y="5444071"/>
            <a:ext cx="101600" cy="203200"/>
          </a:xfrm>
          <a:custGeom>
            <a:avLst/>
            <a:gdLst/>
            <a:ahLst/>
            <a:cxnLst/>
            <a:rect l="l" t="t" r="r" b="b"/>
            <a:pathLst>
              <a:path w="101600" h="203200">
                <a:moveTo>
                  <a:pt x="98068" y="92631"/>
                </a:moveTo>
                <a:cubicBezTo>
                  <a:pt x="103029" y="97592"/>
                  <a:pt x="103029" y="105648"/>
                  <a:pt x="98068" y="110609"/>
                </a:cubicBezTo>
                <a:lnTo>
                  <a:pt x="34568" y="174109"/>
                </a:lnTo>
                <a:cubicBezTo>
                  <a:pt x="29607" y="179070"/>
                  <a:pt x="21550" y="179070"/>
                  <a:pt x="16589" y="174109"/>
                </a:cubicBezTo>
                <a:cubicBezTo>
                  <a:pt x="11628" y="169148"/>
                  <a:pt x="11628" y="161092"/>
                  <a:pt x="16589" y="156131"/>
                </a:cubicBezTo>
                <a:lnTo>
                  <a:pt x="71120" y="101600"/>
                </a:lnTo>
                <a:lnTo>
                  <a:pt x="16629" y="47069"/>
                </a:lnTo>
                <a:cubicBezTo>
                  <a:pt x="11668" y="42108"/>
                  <a:pt x="11668" y="34052"/>
                  <a:pt x="16629" y="29091"/>
                </a:cubicBezTo>
                <a:cubicBezTo>
                  <a:pt x="21590" y="24130"/>
                  <a:pt x="29647" y="24130"/>
                  <a:pt x="34608" y="29091"/>
                </a:cubicBezTo>
                <a:lnTo>
                  <a:pt x="98108" y="92591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64" name="Text 62"/>
          <p:cNvSpPr/>
          <p:nvPr/>
        </p:nvSpPr>
        <p:spPr>
          <a:xfrm>
            <a:off x="11523134" y="5393271"/>
            <a:ext cx="31496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实时展示项目重要指标和趋势图表</a:t>
            </a:r>
            <a:endParaRPr lang="en-US" sz="1600" dirty="0"/>
          </a:p>
        </p:txBody>
      </p:sp>
      <p:sp>
        <p:nvSpPr>
          <p:cNvPr id="65" name="Shape 63"/>
          <p:cNvSpPr/>
          <p:nvPr/>
        </p:nvSpPr>
        <p:spPr>
          <a:xfrm>
            <a:off x="11015134" y="6002871"/>
            <a:ext cx="4521200" cy="508000"/>
          </a:xfrm>
          <a:custGeom>
            <a:avLst/>
            <a:gdLst/>
            <a:ahLst/>
            <a:cxnLst/>
            <a:rect l="l" t="t" r="r" b="b"/>
            <a:pathLst>
              <a:path w="4521200" h="508000">
                <a:moveTo>
                  <a:pt x="101600" y="0"/>
                </a:moveTo>
                <a:lnTo>
                  <a:pt x="4419600" y="0"/>
                </a:lnTo>
                <a:cubicBezTo>
                  <a:pt x="4475675" y="0"/>
                  <a:pt x="4521200" y="45525"/>
                  <a:pt x="4521200" y="101600"/>
                </a:cubicBezTo>
                <a:lnTo>
                  <a:pt x="4521200" y="406400"/>
                </a:lnTo>
                <a:cubicBezTo>
                  <a:pt x="4521200" y="462475"/>
                  <a:pt x="4475675" y="508000"/>
                  <a:pt x="44196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9D8A6">
              <a:alpha val="20000"/>
            </a:srgbClr>
          </a:solidFill>
        </p:spPr>
      </p:sp>
      <p:sp>
        <p:nvSpPr>
          <p:cNvPr id="66" name="Shape 64"/>
          <p:cNvSpPr/>
          <p:nvPr/>
        </p:nvSpPr>
        <p:spPr>
          <a:xfrm>
            <a:off x="11129434" y="6146800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203359" y="95250"/>
                </a:moveTo>
                <a:lnTo>
                  <a:pt x="133509" y="95250"/>
                </a:lnTo>
                <a:cubicBezTo>
                  <a:pt x="126484" y="95250"/>
                  <a:pt x="120809" y="89575"/>
                  <a:pt x="120809" y="82550"/>
                </a:cubicBezTo>
                <a:lnTo>
                  <a:pt x="120809" y="12700"/>
                </a:lnTo>
                <a:cubicBezTo>
                  <a:pt x="120809" y="5675"/>
                  <a:pt x="126524" y="-79"/>
                  <a:pt x="133469" y="833"/>
                </a:cubicBezTo>
                <a:cubicBezTo>
                  <a:pt x="175935" y="6469"/>
                  <a:pt x="209590" y="40124"/>
                  <a:pt x="215225" y="82590"/>
                </a:cubicBezTo>
                <a:cubicBezTo>
                  <a:pt x="216138" y="89535"/>
                  <a:pt x="210383" y="95250"/>
                  <a:pt x="203359" y="95250"/>
                </a:cubicBezTo>
                <a:close/>
                <a:moveTo>
                  <a:pt x="88344" y="14764"/>
                </a:moveTo>
                <a:cubicBezTo>
                  <a:pt x="95528" y="13256"/>
                  <a:pt x="101759" y="19129"/>
                  <a:pt x="101759" y="26472"/>
                </a:cubicBezTo>
                <a:lnTo>
                  <a:pt x="101759" y="104775"/>
                </a:lnTo>
                <a:cubicBezTo>
                  <a:pt x="101759" y="106998"/>
                  <a:pt x="102552" y="109141"/>
                  <a:pt x="103942" y="110847"/>
                </a:cubicBezTo>
                <a:lnTo>
                  <a:pt x="156369" y="174109"/>
                </a:lnTo>
                <a:cubicBezTo>
                  <a:pt x="161012" y="179705"/>
                  <a:pt x="160020" y="188158"/>
                  <a:pt x="153630" y="191611"/>
                </a:cubicBezTo>
                <a:cubicBezTo>
                  <a:pt x="140097" y="198993"/>
                  <a:pt x="124579" y="203200"/>
                  <a:pt x="108109" y="203200"/>
                </a:cubicBezTo>
                <a:cubicBezTo>
                  <a:pt x="55523" y="203200"/>
                  <a:pt x="12859" y="160536"/>
                  <a:pt x="12859" y="107950"/>
                </a:cubicBezTo>
                <a:cubicBezTo>
                  <a:pt x="12859" y="62111"/>
                  <a:pt x="45204" y="23852"/>
                  <a:pt x="88344" y="14764"/>
                </a:cubicBezTo>
                <a:close/>
                <a:moveTo>
                  <a:pt x="189627" y="114300"/>
                </a:moveTo>
                <a:lnTo>
                  <a:pt x="215027" y="114300"/>
                </a:lnTo>
                <a:cubicBezTo>
                  <a:pt x="222369" y="114300"/>
                  <a:pt x="228243" y="120531"/>
                  <a:pt x="226735" y="127714"/>
                </a:cubicBezTo>
                <a:cubicBezTo>
                  <a:pt x="222687" y="146923"/>
                  <a:pt x="212844" y="163989"/>
                  <a:pt x="199112" y="177006"/>
                </a:cubicBezTo>
                <a:cubicBezTo>
                  <a:pt x="194231" y="181650"/>
                  <a:pt x="186571" y="180658"/>
                  <a:pt x="182285" y="175458"/>
                </a:cubicBezTo>
                <a:lnTo>
                  <a:pt x="148788" y="135096"/>
                </a:lnTo>
                <a:cubicBezTo>
                  <a:pt x="141922" y="126802"/>
                  <a:pt x="147836" y="114300"/>
                  <a:pt x="158552" y="114300"/>
                </a:cubicBezTo>
                <a:lnTo>
                  <a:pt x="189587" y="11430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67" name="Text 65"/>
          <p:cNvSpPr/>
          <p:nvPr/>
        </p:nvSpPr>
        <p:spPr>
          <a:xfrm>
            <a:off x="11472334" y="6104471"/>
            <a:ext cx="40640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补充AI助手的可视化能力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11040534" y="671407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9" name="Text 67"/>
          <p:cNvSpPr/>
          <p:nvPr/>
        </p:nvSpPr>
        <p:spPr>
          <a:xfrm>
            <a:off x="11370734" y="6663271"/>
            <a:ext cx="1295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Star增长趋势</a:t>
            </a:r>
            <a:endParaRPr lang="en-US" sz="1600" dirty="0"/>
          </a:p>
        </p:txBody>
      </p:sp>
      <p:sp>
        <p:nvSpPr>
          <p:cNvPr id="70" name="Shape 68"/>
          <p:cNvSpPr/>
          <p:nvPr/>
        </p:nvSpPr>
        <p:spPr>
          <a:xfrm>
            <a:off x="11040534" y="706967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135096" y="84415"/>
                </a:moveTo>
                <a:lnTo>
                  <a:pt x="103346" y="135215"/>
                </a:lnTo>
                <a:cubicBezTo>
                  <a:pt x="101679" y="137874"/>
                  <a:pt x="98822" y="139541"/>
                  <a:pt x="95687" y="139700"/>
                </a:cubicBezTo>
                <a:cubicBezTo>
                  <a:pt x="92551" y="139859"/>
                  <a:pt x="89535" y="138430"/>
                  <a:pt x="87670" y="135890"/>
                </a:cubicBezTo>
                <a:lnTo>
                  <a:pt x="68620" y="110490"/>
                </a:lnTo>
                <a:cubicBezTo>
                  <a:pt x="65445" y="106283"/>
                  <a:pt x="66318" y="100330"/>
                  <a:pt x="70525" y="97155"/>
                </a:cubicBezTo>
                <a:cubicBezTo>
                  <a:pt x="74732" y="93980"/>
                  <a:pt x="80685" y="94853"/>
                  <a:pt x="83860" y="99060"/>
                </a:cubicBezTo>
                <a:lnTo>
                  <a:pt x="94575" y="113348"/>
                </a:lnTo>
                <a:lnTo>
                  <a:pt x="118943" y="74335"/>
                </a:lnTo>
                <a:cubicBezTo>
                  <a:pt x="121722" y="69890"/>
                  <a:pt x="127595" y="68501"/>
                  <a:pt x="132080" y="71318"/>
                </a:cubicBezTo>
                <a:cubicBezTo>
                  <a:pt x="136565" y="74136"/>
                  <a:pt x="137914" y="79970"/>
                  <a:pt x="135096" y="84455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71" name="Text 69"/>
          <p:cNvSpPr/>
          <p:nvPr/>
        </p:nvSpPr>
        <p:spPr>
          <a:xfrm>
            <a:off x="11370734" y="7018871"/>
            <a:ext cx="13843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>
                    <a:alpha val="8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Issue分类统计</a:t>
            </a:r>
            <a:endParaRPr lang="en-US" sz="1600" dirty="0"/>
          </a:p>
        </p:txBody>
      </p:sp>
      <p:sp>
        <p:nvSpPr>
          <p:cNvPr id="72" name="Shape 70"/>
          <p:cNvSpPr/>
          <p:nvPr/>
        </p:nvSpPr>
        <p:spPr>
          <a:xfrm>
            <a:off x="11027834" y="7526871"/>
            <a:ext cx="228600" cy="203200"/>
          </a:xfrm>
          <a:custGeom>
            <a:avLst/>
            <a:gdLst/>
            <a:ahLst/>
            <a:cxnLst/>
            <a:rect l="l" t="t" r="r" b="b"/>
            <a:pathLst>
              <a:path w="228600" h="203200">
                <a:moveTo>
                  <a:pt x="166489" y="38100"/>
                </a:moveTo>
                <a:cubicBezTo>
                  <a:pt x="159901" y="38100"/>
                  <a:pt x="153511" y="39886"/>
                  <a:pt x="147915" y="43140"/>
                </a:cubicBezTo>
                <a:cubicBezTo>
                  <a:pt x="141645" y="36790"/>
                  <a:pt x="134342" y="31472"/>
                  <a:pt x="126286" y="27464"/>
                </a:cubicBezTo>
                <a:cubicBezTo>
                  <a:pt x="137478" y="17939"/>
                  <a:pt x="151725" y="12700"/>
                  <a:pt x="166489" y="12700"/>
                </a:cubicBezTo>
                <a:cubicBezTo>
                  <a:pt x="200779" y="12700"/>
                  <a:pt x="228600" y="40481"/>
                  <a:pt x="228600" y="74811"/>
                </a:cubicBezTo>
                <a:cubicBezTo>
                  <a:pt x="228600" y="91281"/>
                  <a:pt x="222052" y="107077"/>
                  <a:pt x="210423" y="118705"/>
                </a:cubicBezTo>
                <a:lnTo>
                  <a:pt x="182205" y="146923"/>
                </a:lnTo>
                <a:cubicBezTo>
                  <a:pt x="170577" y="158552"/>
                  <a:pt x="154781" y="165100"/>
                  <a:pt x="138311" y="165100"/>
                </a:cubicBezTo>
                <a:cubicBezTo>
                  <a:pt x="104021" y="165100"/>
                  <a:pt x="76200" y="137319"/>
                  <a:pt x="76200" y="102989"/>
                </a:cubicBezTo>
                <a:cubicBezTo>
                  <a:pt x="76200" y="102394"/>
                  <a:pt x="76200" y="101798"/>
                  <a:pt x="76240" y="101203"/>
                </a:cubicBezTo>
                <a:cubicBezTo>
                  <a:pt x="76438" y="94178"/>
                  <a:pt x="82272" y="88662"/>
                  <a:pt x="89297" y="88860"/>
                </a:cubicBezTo>
                <a:cubicBezTo>
                  <a:pt x="96322" y="89059"/>
                  <a:pt x="101838" y="94893"/>
                  <a:pt x="101640" y="101918"/>
                </a:cubicBezTo>
                <a:cubicBezTo>
                  <a:pt x="101640" y="102275"/>
                  <a:pt x="101640" y="102632"/>
                  <a:pt x="101640" y="102949"/>
                </a:cubicBezTo>
                <a:cubicBezTo>
                  <a:pt x="101640" y="123230"/>
                  <a:pt x="118070" y="139660"/>
                  <a:pt x="138351" y="139660"/>
                </a:cubicBezTo>
                <a:cubicBezTo>
                  <a:pt x="148074" y="139660"/>
                  <a:pt x="157401" y="135811"/>
                  <a:pt x="164306" y="128905"/>
                </a:cubicBezTo>
                <a:lnTo>
                  <a:pt x="192524" y="100687"/>
                </a:lnTo>
                <a:cubicBezTo>
                  <a:pt x="199390" y="93821"/>
                  <a:pt x="203279" y="84455"/>
                  <a:pt x="203279" y="74732"/>
                </a:cubicBezTo>
                <a:cubicBezTo>
                  <a:pt x="203279" y="54451"/>
                  <a:pt x="186849" y="38021"/>
                  <a:pt x="166568" y="38021"/>
                </a:cubicBezTo>
                <a:close/>
                <a:moveTo>
                  <a:pt x="109220" y="68778"/>
                </a:moveTo>
                <a:cubicBezTo>
                  <a:pt x="108466" y="68461"/>
                  <a:pt x="107712" y="68024"/>
                  <a:pt x="107037" y="67548"/>
                </a:cubicBezTo>
                <a:cubicBezTo>
                  <a:pt x="102037" y="64968"/>
                  <a:pt x="96322" y="63500"/>
                  <a:pt x="90329" y="63500"/>
                </a:cubicBezTo>
                <a:cubicBezTo>
                  <a:pt x="80605" y="63500"/>
                  <a:pt x="71279" y="67350"/>
                  <a:pt x="64373" y="74255"/>
                </a:cubicBezTo>
                <a:lnTo>
                  <a:pt x="36155" y="102473"/>
                </a:lnTo>
                <a:cubicBezTo>
                  <a:pt x="29289" y="109339"/>
                  <a:pt x="25400" y="118705"/>
                  <a:pt x="25400" y="128429"/>
                </a:cubicBezTo>
                <a:cubicBezTo>
                  <a:pt x="25400" y="148709"/>
                  <a:pt x="41831" y="165140"/>
                  <a:pt x="62111" y="165140"/>
                </a:cubicBezTo>
                <a:cubicBezTo>
                  <a:pt x="68659" y="165140"/>
                  <a:pt x="75049" y="163393"/>
                  <a:pt x="80645" y="160139"/>
                </a:cubicBezTo>
                <a:cubicBezTo>
                  <a:pt x="86916" y="166489"/>
                  <a:pt x="94218" y="171807"/>
                  <a:pt x="102314" y="175816"/>
                </a:cubicBezTo>
                <a:cubicBezTo>
                  <a:pt x="91123" y="185301"/>
                  <a:pt x="76914" y="190579"/>
                  <a:pt x="62111" y="190579"/>
                </a:cubicBezTo>
                <a:cubicBezTo>
                  <a:pt x="27821" y="190579"/>
                  <a:pt x="0" y="162798"/>
                  <a:pt x="0" y="128468"/>
                </a:cubicBezTo>
                <a:cubicBezTo>
                  <a:pt x="0" y="111998"/>
                  <a:pt x="6548" y="96202"/>
                  <a:pt x="18177" y="84574"/>
                </a:cubicBezTo>
                <a:lnTo>
                  <a:pt x="46395" y="56356"/>
                </a:lnTo>
                <a:cubicBezTo>
                  <a:pt x="58023" y="44728"/>
                  <a:pt x="73819" y="38179"/>
                  <a:pt x="90289" y="38179"/>
                </a:cubicBezTo>
                <a:cubicBezTo>
                  <a:pt x="124658" y="38179"/>
                  <a:pt x="152400" y="66199"/>
                  <a:pt x="152400" y="100449"/>
                </a:cubicBezTo>
                <a:cubicBezTo>
                  <a:pt x="152400" y="100965"/>
                  <a:pt x="152400" y="101481"/>
                  <a:pt x="152400" y="101997"/>
                </a:cubicBezTo>
                <a:cubicBezTo>
                  <a:pt x="152241" y="109022"/>
                  <a:pt x="146407" y="114538"/>
                  <a:pt x="139383" y="114379"/>
                </a:cubicBezTo>
                <a:cubicBezTo>
                  <a:pt x="132358" y="114221"/>
                  <a:pt x="126841" y="108387"/>
                  <a:pt x="127000" y="101362"/>
                </a:cubicBezTo>
                <a:cubicBezTo>
                  <a:pt x="127000" y="101044"/>
                  <a:pt x="127000" y="100767"/>
                  <a:pt x="127000" y="100449"/>
                </a:cubicBezTo>
                <a:cubicBezTo>
                  <a:pt x="127000" y="87074"/>
                  <a:pt x="119856" y="75327"/>
                  <a:pt x="109220" y="68858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73" name="Text 71"/>
          <p:cNvSpPr/>
          <p:nvPr/>
        </p:nvSpPr>
        <p:spPr>
          <a:xfrm>
            <a:off x="11370734" y="7476071"/>
            <a:ext cx="1676400" cy="30480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来源: dataease.io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1766" y="431766"/>
            <a:ext cx="518120" cy="518120"/>
          </a:xfrm>
          <a:custGeom>
            <a:avLst/>
            <a:gdLst/>
            <a:ahLst/>
            <a:cxnLst/>
            <a:rect l="l" t="t" r="r" b="b"/>
            <a:pathLst>
              <a:path w="518120" h="518120">
                <a:moveTo>
                  <a:pt x="86355" y="0"/>
                </a:moveTo>
                <a:lnTo>
                  <a:pt x="431765" y="0"/>
                </a:lnTo>
                <a:cubicBezTo>
                  <a:pt x="479457" y="0"/>
                  <a:pt x="518120" y="38662"/>
                  <a:pt x="518120" y="86355"/>
                </a:cubicBezTo>
                <a:lnTo>
                  <a:pt x="518120" y="431765"/>
                </a:lnTo>
                <a:cubicBezTo>
                  <a:pt x="518120" y="479457"/>
                  <a:pt x="479457" y="518120"/>
                  <a:pt x="431765" y="518120"/>
                </a:cubicBezTo>
                <a:lnTo>
                  <a:pt x="86355" y="518120"/>
                </a:lnTo>
                <a:cubicBezTo>
                  <a:pt x="38662" y="518120"/>
                  <a:pt x="0" y="479457"/>
                  <a:pt x="0" y="431765"/>
                </a:cubicBezTo>
                <a:lnTo>
                  <a:pt x="0" y="86355"/>
                </a:lnTo>
                <a:cubicBezTo>
                  <a:pt x="0" y="38694"/>
                  <a:pt x="38694" y="0"/>
                  <a:pt x="86355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561296" y="561296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60717" y="28335"/>
                </a:moveTo>
                <a:cubicBezTo>
                  <a:pt x="60717" y="12700"/>
                  <a:pt x="73417" y="0"/>
                  <a:pt x="89052" y="0"/>
                </a:cubicBezTo>
                <a:lnTo>
                  <a:pt x="101195" y="0"/>
                </a:lnTo>
                <a:cubicBezTo>
                  <a:pt x="110151" y="0"/>
                  <a:pt x="117386" y="7235"/>
                  <a:pt x="117386" y="16191"/>
                </a:cubicBezTo>
                <a:lnTo>
                  <a:pt x="117386" y="242869"/>
                </a:lnTo>
                <a:cubicBezTo>
                  <a:pt x="117386" y="251824"/>
                  <a:pt x="110151" y="259060"/>
                  <a:pt x="101195" y="259060"/>
                </a:cubicBezTo>
                <a:lnTo>
                  <a:pt x="85004" y="259060"/>
                </a:lnTo>
                <a:cubicBezTo>
                  <a:pt x="69926" y="259060"/>
                  <a:pt x="57226" y="248738"/>
                  <a:pt x="53633" y="234773"/>
                </a:cubicBezTo>
                <a:cubicBezTo>
                  <a:pt x="53279" y="234773"/>
                  <a:pt x="52976" y="234773"/>
                  <a:pt x="52622" y="234773"/>
                </a:cubicBezTo>
                <a:cubicBezTo>
                  <a:pt x="30257" y="234773"/>
                  <a:pt x="12143" y="216659"/>
                  <a:pt x="12143" y="194295"/>
                </a:cubicBezTo>
                <a:cubicBezTo>
                  <a:pt x="12143" y="185187"/>
                  <a:pt x="15179" y="176788"/>
                  <a:pt x="20239" y="170008"/>
                </a:cubicBezTo>
                <a:cubicBezTo>
                  <a:pt x="10423" y="162621"/>
                  <a:pt x="4048" y="150882"/>
                  <a:pt x="4048" y="137625"/>
                </a:cubicBezTo>
                <a:cubicBezTo>
                  <a:pt x="4048" y="121991"/>
                  <a:pt x="12953" y="108380"/>
                  <a:pt x="25906" y="101651"/>
                </a:cubicBezTo>
                <a:cubicBezTo>
                  <a:pt x="22314" y="95579"/>
                  <a:pt x="20239" y="88495"/>
                  <a:pt x="20239" y="80956"/>
                </a:cubicBezTo>
                <a:cubicBezTo>
                  <a:pt x="20239" y="58592"/>
                  <a:pt x="38353" y="40478"/>
                  <a:pt x="60717" y="40478"/>
                </a:cubicBezTo>
                <a:lnTo>
                  <a:pt x="60717" y="28335"/>
                </a:lnTo>
                <a:close/>
                <a:moveTo>
                  <a:pt x="198343" y="28335"/>
                </a:moveTo>
                <a:lnTo>
                  <a:pt x="198343" y="40478"/>
                </a:lnTo>
                <a:cubicBezTo>
                  <a:pt x="220707" y="40478"/>
                  <a:pt x="238821" y="58592"/>
                  <a:pt x="238821" y="80956"/>
                </a:cubicBezTo>
                <a:cubicBezTo>
                  <a:pt x="238821" y="88546"/>
                  <a:pt x="236746" y="95629"/>
                  <a:pt x="233154" y="101651"/>
                </a:cubicBezTo>
                <a:cubicBezTo>
                  <a:pt x="246157" y="108380"/>
                  <a:pt x="255012" y="121940"/>
                  <a:pt x="255012" y="137625"/>
                </a:cubicBezTo>
                <a:cubicBezTo>
                  <a:pt x="255012" y="150882"/>
                  <a:pt x="248637" y="162621"/>
                  <a:pt x="238821" y="170008"/>
                </a:cubicBezTo>
                <a:cubicBezTo>
                  <a:pt x="243880" y="176788"/>
                  <a:pt x="246916" y="185187"/>
                  <a:pt x="246916" y="194295"/>
                </a:cubicBezTo>
                <a:cubicBezTo>
                  <a:pt x="246916" y="216659"/>
                  <a:pt x="228802" y="234773"/>
                  <a:pt x="206438" y="234773"/>
                </a:cubicBezTo>
                <a:cubicBezTo>
                  <a:pt x="206084" y="234773"/>
                  <a:pt x="205780" y="234773"/>
                  <a:pt x="205426" y="234773"/>
                </a:cubicBezTo>
                <a:cubicBezTo>
                  <a:pt x="201834" y="248738"/>
                  <a:pt x="189134" y="259060"/>
                  <a:pt x="174056" y="259060"/>
                </a:cubicBezTo>
                <a:lnTo>
                  <a:pt x="157865" y="259060"/>
                </a:lnTo>
                <a:cubicBezTo>
                  <a:pt x="148909" y="259060"/>
                  <a:pt x="141673" y="251824"/>
                  <a:pt x="141673" y="242869"/>
                </a:cubicBezTo>
                <a:lnTo>
                  <a:pt x="141673" y="16191"/>
                </a:lnTo>
                <a:cubicBezTo>
                  <a:pt x="141673" y="7235"/>
                  <a:pt x="148909" y="0"/>
                  <a:pt x="157865" y="0"/>
                </a:cubicBezTo>
                <a:lnTo>
                  <a:pt x="170008" y="0"/>
                </a:lnTo>
                <a:cubicBezTo>
                  <a:pt x="185643" y="0"/>
                  <a:pt x="198343" y="12700"/>
                  <a:pt x="198343" y="28335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79416" y="561296"/>
            <a:ext cx="2363920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b="1" kern="0" spc="68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AI MODEL &amp; INNOVATION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31766" y="1079416"/>
            <a:ext cx="15651527" cy="5181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8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AI模型的角色与创新点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31766" y="1727065"/>
            <a:ext cx="1036239" cy="43177"/>
          </a:xfrm>
          <a:custGeom>
            <a:avLst/>
            <a:gdLst/>
            <a:ahLst/>
            <a:cxnLst/>
            <a:rect l="l" t="t" r="r" b="b"/>
            <a:pathLst>
              <a:path w="1036239" h="43177">
                <a:moveTo>
                  <a:pt x="0" y="0"/>
                </a:moveTo>
                <a:lnTo>
                  <a:pt x="1036239" y="0"/>
                </a:lnTo>
                <a:lnTo>
                  <a:pt x="1036239" y="43177"/>
                </a:lnTo>
                <a:lnTo>
                  <a:pt x="0" y="43177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35610" y="1946275"/>
            <a:ext cx="7606030" cy="3944620"/>
          </a:xfrm>
          <a:custGeom>
            <a:avLst/>
            <a:gdLst/>
            <a:ahLst/>
            <a:cxnLst/>
            <a:rect l="l" t="t" r="r" b="b"/>
            <a:pathLst>
              <a:path w="7606282" h="5382686">
                <a:moveTo>
                  <a:pt x="129507" y="0"/>
                </a:moveTo>
                <a:lnTo>
                  <a:pt x="7476775" y="0"/>
                </a:lnTo>
                <a:cubicBezTo>
                  <a:pt x="7548300" y="0"/>
                  <a:pt x="7606282" y="57982"/>
                  <a:pt x="7606282" y="129507"/>
                </a:cubicBezTo>
                <a:lnTo>
                  <a:pt x="7606282" y="5253179"/>
                </a:lnTo>
                <a:cubicBezTo>
                  <a:pt x="7606282" y="5324704"/>
                  <a:pt x="7548300" y="5382686"/>
                  <a:pt x="7476775" y="5382686"/>
                </a:cubicBezTo>
                <a:lnTo>
                  <a:pt x="129507" y="5382686"/>
                </a:lnTo>
                <a:cubicBezTo>
                  <a:pt x="57982" y="5382686"/>
                  <a:pt x="0" y="5324704"/>
                  <a:pt x="0" y="5253179"/>
                </a:cubicBezTo>
                <a:lnTo>
                  <a:pt x="0" y="129507"/>
                </a:lnTo>
                <a:cubicBezTo>
                  <a:pt x="0" y="58030"/>
                  <a:pt x="58030" y="0"/>
                  <a:pt x="129507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611669" y="2122854"/>
            <a:ext cx="518120" cy="518120"/>
          </a:xfrm>
          <a:custGeom>
            <a:avLst/>
            <a:gdLst/>
            <a:ahLst/>
            <a:cxnLst/>
            <a:rect l="l" t="t" r="r" b="b"/>
            <a:pathLst>
              <a:path w="518120" h="518120">
                <a:moveTo>
                  <a:pt x="259060" y="0"/>
                </a:moveTo>
                <a:lnTo>
                  <a:pt x="259060" y="0"/>
                </a:lnTo>
                <a:cubicBezTo>
                  <a:pt x="402135" y="0"/>
                  <a:pt x="518120" y="115985"/>
                  <a:pt x="518120" y="259060"/>
                </a:cubicBezTo>
                <a:lnTo>
                  <a:pt x="518120" y="259060"/>
                </a:lnTo>
                <a:cubicBezTo>
                  <a:pt x="518120" y="402135"/>
                  <a:pt x="402135" y="518120"/>
                  <a:pt x="259060" y="518120"/>
                </a:cubicBezTo>
                <a:lnTo>
                  <a:pt x="259060" y="518120"/>
                </a:lnTo>
                <a:cubicBezTo>
                  <a:pt x="115985" y="518120"/>
                  <a:pt x="0" y="402135"/>
                  <a:pt x="0" y="259060"/>
                </a:cubicBezTo>
                <a:lnTo>
                  <a:pt x="0" y="259060"/>
                </a:lnTo>
                <a:cubicBezTo>
                  <a:pt x="0" y="115985"/>
                  <a:pt x="115985" y="0"/>
                  <a:pt x="25906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9" name="Shape 7"/>
          <p:cNvSpPr/>
          <p:nvPr/>
        </p:nvSpPr>
        <p:spPr>
          <a:xfrm>
            <a:off x="762787" y="2273973"/>
            <a:ext cx="215883" cy="215883"/>
          </a:xfrm>
          <a:custGeom>
            <a:avLst/>
            <a:gdLst/>
            <a:ahLst/>
            <a:cxnLst/>
            <a:rect l="l" t="t" r="r" b="b"/>
            <a:pathLst>
              <a:path w="215883" h="215883">
                <a:moveTo>
                  <a:pt x="74210" y="10120"/>
                </a:moveTo>
                <a:cubicBezTo>
                  <a:pt x="74210" y="4512"/>
                  <a:pt x="69698" y="0"/>
                  <a:pt x="64090" y="0"/>
                </a:cubicBezTo>
                <a:cubicBezTo>
                  <a:pt x="58482" y="0"/>
                  <a:pt x="53971" y="4512"/>
                  <a:pt x="53971" y="10120"/>
                </a:cubicBezTo>
                <a:lnTo>
                  <a:pt x="53971" y="26985"/>
                </a:lnTo>
                <a:cubicBezTo>
                  <a:pt x="39087" y="26985"/>
                  <a:pt x="26985" y="39087"/>
                  <a:pt x="26985" y="53971"/>
                </a:cubicBezTo>
                <a:lnTo>
                  <a:pt x="10120" y="53971"/>
                </a:lnTo>
                <a:cubicBezTo>
                  <a:pt x="4512" y="53971"/>
                  <a:pt x="0" y="58482"/>
                  <a:pt x="0" y="64090"/>
                </a:cubicBezTo>
                <a:cubicBezTo>
                  <a:pt x="0" y="69698"/>
                  <a:pt x="4512" y="74210"/>
                  <a:pt x="10120" y="74210"/>
                </a:cubicBezTo>
                <a:lnTo>
                  <a:pt x="26985" y="74210"/>
                </a:lnTo>
                <a:lnTo>
                  <a:pt x="26985" y="97822"/>
                </a:lnTo>
                <a:lnTo>
                  <a:pt x="10120" y="97822"/>
                </a:lnTo>
                <a:cubicBezTo>
                  <a:pt x="4512" y="97822"/>
                  <a:pt x="0" y="102334"/>
                  <a:pt x="0" y="107942"/>
                </a:cubicBezTo>
                <a:cubicBezTo>
                  <a:pt x="0" y="113549"/>
                  <a:pt x="4512" y="118061"/>
                  <a:pt x="10120" y="118061"/>
                </a:cubicBezTo>
                <a:lnTo>
                  <a:pt x="26985" y="118061"/>
                </a:lnTo>
                <a:lnTo>
                  <a:pt x="26985" y="141673"/>
                </a:lnTo>
                <a:lnTo>
                  <a:pt x="10120" y="141673"/>
                </a:lnTo>
                <a:cubicBezTo>
                  <a:pt x="4512" y="141673"/>
                  <a:pt x="0" y="146185"/>
                  <a:pt x="0" y="151793"/>
                </a:cubicBezTo>
                <a:cubicBezTo>
                  <a:pt x="0" y="157401"/>
                  <a:pt x="4512" y="161912"/>
                  <a:pt x="10120" y="161912"/>
                </a:cubicBezTo>
                <a:lnTo>
                  <a:pt x="26985" y="161912"/>
                </a:lnTo>
                <a:cubicBezTo>
                  <a:pt x="26985" y="176796"/>
                  <a:pt x="39087" y="188898"/>
                  <a:pt x="53971" y="188898"/>
                </a:cubicBezTo>
                <a:lnTo>
                  <a:pt x="53971" y="205764"/>
                </a:lnTo>
                <a:cubicBezTo>
                  <a:pt x="53971" y="211372"/>
                  <a:pt x="58482" y="215883"/>
                  <a:pt x="64090" y="215883"/>
                </a:cubicBezTo>
                <a:cubicBezTo>
                  <a:pt x="69698" y="215883"/>
                  <a:pt x="74210" y="211372"/>
                  <a:pt x="74210" y="205764"/>
                </a:cubicBezTo>
                <a:lnTo>
                  <a:pt x="74210" y="188898"/>
                </a:lnTo>
                <a:lnTo>
                  <a:pt x="97822" y="188898"/>
                </a:lnTo>
                <a:lnTo>
                  <a:pt x="97822" y="205764"/>
                </a:lnTo>
                <a:cubicBezTo>
                  <a:pt x="97822" y="211372"/>
                  <a:pt x="102334" y="215883"/>
                  <a:pt x="107942" y="215883"/>
                </a:cubicBezTo>
                <a:cubicBezTo>
                  <a:pt x="113549" y="215883"/>
                  <a:pt x="118061" y="211372"/>
                  <a:pt x="118061" y="205764"/>
                </a:cubicBezTo>
                <a:lnTo>
                  <a:pt x="118061" y="188898"/>
                </a:lnTo>
                <a:lnTo>
                  <a:pt x="141673" y="188898"/>
                </a:lnTo>
                <a:lnTo>
                  <a:pt x="141673" y="205764"/>
                </a:lnTo>
                <a:cubicBezTo>
                  <a:pt x="141673" y="211372"/>
                  <a:pt x="146185" y="215883"/>
                  <a:pt x="151793" y="215883"/>
                </a:cubicBezTo>
                <a:cubicBezTo>
                  <a:pt x="157401" y="215883"/>
                  <a:pt x="161912" y="211372"/>
                  <a:pt x="161912" y="205764"/>
                </a:cubicBezTo>
                <a:lnTo>
                  <a:pt x="161912" y="188898"/>
                </a:lnTo>
                <a:cubicBezTo>
                  <a:pt x="176796" y="188898"/>
                  <a:pt x="188898" y="176796"/>
                  <a:pt x="188898" y="161912"/>
                </a:cubicBezTo>
                <a:lnTo>
                  <a:pt x="205764" y="161912"/>
                </a:lnTo>
                <a:cubicBezTo>
                  <a:pt x="211372" y="161912"/>
                  <a:pt x="215883" y="157401"/>
                  <a:pt x="215883" y="151793"/>
                </a:cubicBezTo>
                <a:cubicBezTo>
                  <a:pt x="215883" y="146185"/>
                  <a:pt x="211372" y="141673"/>
                  <a:pt x="205764" y="141673"/>
                </a:cubicBezTo>
                <a:lnTo>
                  <a:pt x="188898" y="141673"/>
                </a:lnTo>
                <a:lnTo>
                  <a:pt x="188898" y="118061"/>
                </a:lnTo>
                <a:lnTo>
                  <a:pt x="205764" y="118061"/>
                </a:lnTo>
                <a:cubicBezTo>
                  <a:pt x="211372" y="118061"/>
                  <a:pt x="215883" y="113549"/>
                  <a:pt x="215883" y="107942"/>
                </a:cubicBezTo>
                <a:cubicBezTo>
                  <a:pt x="215883" y="102334"/>
                  <a:pt x="211372" y="97822"/>
                  <a:pt x="205764" y="97822"/>
                </a:cubicBezTo>
                <a:lnTo>
                  <a:pt x="188898" y="97822"/>
                </a:lnTo>
                <a:lnTo>
                  <a:pt x="188898" y="74210"/>
                </a:lnTo>
                <a:lnTo>
                  <a:pt x="205764" y="74210"/>
                </a:lnTo>
                <a:cubicBezTo>
                  <a:pt x="211372" y="74210"/>
                  <a:pt x="215883" y="69698"/>
                  <a:pt x="215883" y="64090"/>
                </a:cubicBezTo>
                <a:cubicBezTo>
                  <a:pt x="215883" y="58482"/>
                  <a:pt x="211372" y="53971"/>
                  <a:pt x="205764" y="53971"/>
                </a:cubicBezTo>
                <a:lnTo>
                  <a:pt x="188898" y="53971"/>
                </a:lnTo>
                <a:cubicBezTo>
                  <a:pt x="188898" y="39087"/>
                  <a:pt x="176796" y="26985"/>
                  <a:pt x="161912" y="26985"/>
                </a:cubicBezTo>
                <a:lnTo>
                  <a:pt x="161912" y="10120"/>
                </a:lnTo>
                <a:cubicBezTo>
                  <a:pt x="161912" y="4512"/>
                  <a:pt x="157401" y="0"/>
                  <a:pt x="151793" y="0"/>
                </a:cubicBezTo>
                <a:cubicBezTo>
                  <a:pt x="146185" y="0"/>
                  <a:pt x="141673" y="4512"/>
                  <a:pt x="141673" y="10120"/>
                </a:cubicBezTo>
                <a:lnTo>
                  <a:pt x="141673" y="26985"/>
                </a:lnTo>
                <a:lnTo>
                  <a:pt x="118061" y="26985"/>
                </a:lnTo>
                <a:lnTo>
                  <a:pt x="118061" y="10120"/>
                </a:lnTo>
                <a:cubicBezTo>
                  <a:pt x="118061" y="4512"/>
                  <a:pt x="113549" y="0"/>
                  <a:pt x="107942" y="0"/>
                </a:cubicBezTo>
                <a:cubicBezTo>
                  <a:pt x="102334" y="0"/>
                  <a:pt x="97822" y="4512"/>
                  <a:pt x="97822" y="10120"/>
                </a:cubicBezTo>
                <a:lnTo>
                  <a:pt x="97822" y="26985"/>
                </a:lnTo>
                <a:lnTo>
                  <a:pt x="74210" y="26985"/>
                </a:lnTo>
                <a:lnTo>
                  <a:pt x="74210" y="10120"/>
                </a:lnTo>
                <a:close/>
                <a:moveTo>
                  <a:pt x="67463" y="53971"/>
                </a:moveTo>
                <a:lnTo>
                  <a:pt x="148420" y="53971"/>
                </a:lnTo>
                <a:cubicBezTo>
                  <a:pt x="155883" y="53971"/>
                  <a:pt x="161912" y="60000"/>
                  <a:pt x="161912" y="67463"/>
                </a:cubicBezTo>
                <a:lnTo>
                  <a:pt x="161912" y="148420"/>
                </a:lnTo>
                <a:cubicBezTo>
                  <a:pt x="161912" y="155883"/>
                  <a:pt x="155883" y="161912"/>
                  <a:pt x="148420" y="161912"/>
                </a:cubicBezTo>
                <a:lnTo>
                  <a:pt x="67463" y="161912"/>
                </a:lnTo>
                <a:cubicBezTo>
                  <a:pt x="60000" y="161912"/>
                  <a:pt x="53971" y="155883"/>
                  <a:pt x="53971" y="148420"/>
                </a:cubicBezTo>
                <a:lnTo>
                  <a:pt x="53971" y="67463"/>
                </a:lnTo>
                <a:cubicBezTo>
                  <a:pt x="53971" y="60000"/>
                  <a:pt x="60000" y="53971"/>
                  <a:pt x="67463" y="53971"/>
                </a:cubicBezTo>
                <a:close/>
                <a:moveTo>
                  <a:pt x="74210" y="74210"/>
                </a:moveTo>
                <a:lnTo>
                  <a:pt x="74210" y="141673"/>
                </a:lnTo>
                <a:lnTo>
                  <a:pt x="141673" y="141673"/>
                </a:lnTo>
                <a:lnTo>
                  <a:pt x="141673" y="74210"/>
                </a:lnTo>
                <a:lnTo>
                  <a:pt x="74210" y="7421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10" name="Text 8"/>
          <p:cNvSpPr/>
          <p:nvPr/>
        </p:nvSpPr>
        <p:spPr>
          <a:xfrm>
            <a:off x="1259205" y="2230755"/>
            <a:ext cx="3748405" cy="349885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大模型驱动的智能分析核心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611669" y="2770504"/>
            <a:ext cx="7340027" cy="5181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系统采用</a:t>
            </a:r>
            <a:r>
              <a:rPr lang="en-US" sz="1360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大语言模型(LLM)</a:t>
            </a: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作为智能分析引擎, 赋予助手理解自然语言提问、综合多源数据进行推理和生成答案的能力。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11669" y="3418153"/>
            <a:ext cx="7253673" cy="1208946"/>
          </a:xfrm>
          <a:custGeom>
            <a:avLst/>
            <a:gdLst/>
            <a:ahLst/>
            <a:cxnLst/>
            <a:rect l="l" t="t" r="r" b="b"/>
            <a:pathLst>
              <a:path w="7253673" h="1208946">
                <a:moveTo>
                  <a:pt x="86355" y="0"/>
                </a:moveTo>
                <a:lnTo>
                  <a:pt x="7167318" y="0"/>
                </a:lnTo>
                <a:cubicBezTo>
                  <a:pt x="7215011" y="0"/>
                  <a:pt x="7253673" y="38662"/>
                  <a:pt x="7253673" y="86355"/>
                </a:cubicBezTo>
                <a:lnTo>
                  <a:pt x="7253673" y="1122591"/>
                </a:lnTo>
                <a:cubicBezTo>
                  <a:pt x="7253673" y="1170283"/>
                  <a:pt x="7215011" y="1208946"/>
                  <a:pt x="7167318" y="1208946"/>
                </a:cubicBezTo>
                <a:lnTo>
                  <a:pt x="86355" y="1208946"/>
                </a:lnTo>
                <a:cubicBezTo>
                  <a:pt x="38662" y="1208946"/>
                  <a:pt x="0" y="1170283"/>
                  <a:pt x="0" y="1122591"/>
                </a:cubicBezTo>
                <a:lnTo>
                  <a:pt x="0" y="86355"/>
                </a:lnTo>
                <a:cubicBezTo>
                  <a:pt x="0" y="38694"/>
                  <a:pt x="38694" y="0"/>
                  <a:pt x="86355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13" name="Shape 11"/>
          <p:cNvSpPr/>
          <p:nvPr/>
        </p:nvSpPr>
        <p:spPr>
          <a:xfrm>
            <a:off x="762787" y="3590860"/>
            <a:ext cx="172707" cy="172707"/>
          </a:xfrm>
          <a:custGeom>
            <a:avLst/>
            <a:gdLst/>
            <a:ahLst/>
            <a:cxnLst/>
            <a:rect l="l" t="t" r="r" b="b"/>
            <a:pathLst>
              <a:path w="172707" h="172707">
                <a:moveTo>
                  <a:pt x="86353" y="172707"/>
                </a:moveTo>
                <a:cubicBezTo>
                  <a:pt x="134013" y="172707"/>
                  <a:pt x="172707" y="134013"/>
                  <a:pt x="172707" y="86353"/>
                </a:cubicBezTo>
                <a:cubicBezTo>
                  <a:pt x="172707" y="38694"/>
                  <a:pt x="134013" y="0"/>
                  <a:pt x="86353" y="0"/>
                </a:cubicBezTo>
                <a:cubicBezTo>
                  <a:pt x="38694" y="0"/>
                  <a:pt x="0" y="38694"/>
                  <a:pt x="0" y="86353"/>
                </a:cubicBezTo>
                <a:cubicBezTo>
                  <a:pt x="0" y="134013"/>
                  <a:pt x="38694" y="172707"/>
                  <a:pt x="86353" y="172707"/>
                </a:cubicBezTo>
                <a:close/>
                <a:moveTo>
                  <a:pt x="114823" y="71747"/>
                </a:moveTo>
                <a:lnTo>
                  <a:pt x="87837" y="114924"/>
                </a:lnTo>
                <a:cubicBezTo>
                  <a:pt x="86421" y="117184"/>
                  <a:pt x="83992" y="118601"/>
                  <a:pt x="81327" y="118736"/>
                </a:cubicBezTo>
                <a:cubicBezTo>
                  <a:pt x="78662" y="118871"/>
                  <a:pt x="76099" y="117656"/>
                  <a:pt x="74513" y="115497"/>
                </a:cubicBezTo>
                <a:lnTo>
                  <a:pt x="58322" y="93909"/>
                </a:lnTo>
                <a:cubicBezTo>
                  <a:pt x="55624" y="90334"/>
                  <a:pt x="56366" y="85274"/>
                  <a:pt x="59941" y="82575"/>
                </a:cubicBezTo>
                <a:cubicBezTo>
                  <a:pt x="63517" y="79877"/>
                  <a:pt x="68577" y="80619"/>
                  <a:pt x="71275" y="84194"/>
                </a:cubicBezTo>
                <a:lnTo>
                  <a:pt x="80383" y="96338"/>
                </a:lnTo>
                <a:lnTo>
                  <a:pt x="101094" y="63180"/>
                </a:lnTo>
                <a:cubicBezTo>
                  <a:pt x="103455" y="59402"/>
                  <a:pt x="108448" y="58221"/>
                  <a:pt x="112259" y="60616"/>
                </a:cubicBezTo>
                <a:cubicBezTo>
                  <a:pt x="116071" y="63011"/>
                  <a:pt x="117218" y="67969"/>
                  <a:pt x="114823" y="71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4" name="Text 12"/>
          <p:cNvSpPr/>
          <p:nvPr/>
        </p:nvSpPr>
        <p:spPr>
          <a:xfrm>
            <a:off x="1043435" y="3547683"/>
            <a:ext cx="3292218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模型在本地或私有环境部署, 支持中文语境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62787" y="3936273"/>
            <a:ext cx="172707" cy="172707"/>
          </a:xfrm>
          <a:custGeom>
            <a:avLst/>
            <a:gdLst/>
            <a:ahLst/>
            <a:cxnLst/>
            <a:rect l="l" t="t" r="r" b="b"/>
            <a:pathLst>
              <a:path w="172707" h="172707">
                <a:moveTo>
                  <a:pt x="86353" y="172707"/>
                </a:moveTo>
                <a:cubicBezTo>
                  <a:pt x="134013" y="172707"/>
                  <a:pt x="172707" y="134013"/>
                  <a:pt x="172707" y="86353"/>
                </a:cubicBezTo>
                <a:cubicBezTo>
                  <a:pt x="172707" y="38694"/>
                  <a:pt x="134013" y="0"/>
                  <a:pt x="86353" y="0"/>
                </a:cubicBezTo>
                <a:cubicBezTo>
                  <a:pt x="38694" y="0"/>
                  <a:pt x="0" y="38694"/>
                  <a:pt x="0" y="86353"/>
                </a:cubicBezTo>
                <a:cubicBezTo>
                  <a:pt x="0" y="134013"/>
                  <a:pt x="38694" y="172707"/>
                  <a:pt x="86353" y="172707"/>
                </a:cubicBezTo>
                <a:close/>
                <a:moveTo>
                  <a:pt x="114823" y="71747"/>
                </a:moveTo>
                <a:lnTo>
                  <a:pt x="87837" y="114924"/>
                </a:lnTo>
                <a:cubicBezTo>
                  <a:pt x="86421" y="117184"/>
                  <a:pt x="83992" y="118601"/>
                  <a:pt x="81327" y="118736"/>
                </a:cubicBezTo>
                <a:cubicBezTo>
                  <a:pt x="78662" y="118871"/>
                  <a:pt x="76099" y="117656"/>
                  <a:pt x="74513" y="115497"/>
                </a:cubicBezTo>
                <a:lnTo>
                  <a:pt x="58322" y="93909"/>
                </a:lnTo>
                <a:cubicBezTo>
                  <a:pt x="55624" y="90334"/>
                  <a:pt x="56366" y="85274"/>
                  <a:pt x="59941" y="82575"/>
                </a:cubicBezTo>
                <a:cubicBezTo>
                  <a:pt x="63517" y="79877"/>
                  <a:pt x="68577" y="80619"/>
                  <a:pt x="71275" y="84194"/>
                </a:cubicBezTo>
                <a:lnTo>
                  <a:pt x="80383" y="96338"/>
                </a:lnTo>
                <a:lnTo>
                  <a:pt x="101094" y="63180"/>
                </a:lnTo>
                <a:cubicBezTo>
                  <a:pt x="103455" y="59402"/>
                  <a:pt x="108448" y="58221"/>
                  <a:pt x="112259" y="60616"/>
                </a:cubicBezTo>
                <a:cubicBezTo>
                  <a:pt x="116071" y="63011"/>
                  <a:pt x="117218" y="67969"/>
                  <a:pt x="114823" y="71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6" name="Text 14"/>
          <p:cNvSpPr/>
          <p:nvPr/>
        </p:nvSpPr>
        <p:spPr>
          <a:xfrm>
            <a:off x="1043435" y="3893096"/>
            <a:ext cx="2849657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对开源领域数据专门提示设计和微调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62787" y="4281686"/>
            <a:ext cx="172707" cy="172707"/>
          </a:xfrm>
          <a:custGeom>
            <a:avLst/>
            <a:gdLst/>
            <a:ahLst/>
            <a:cxnLst/>
            <a:rect l="l" t="t" r="r" b="b"/>
            <a:pathLst>
              <a:path w="172707" h="172707">
                <a:moveTo>
                  <a:pt x="86353" y="172707"/>
                </a:moveTo>
                <a:cubicBezTo>
                  <a:pt x="134013" y="172707"/>
                  <a:pt x="172707" y="134013"/>
                  <a:pt x="172707" y="86353"/>
                </a:cubicBezTo>
                <a:cubicBezTo>
                  <a:pt x="172707" y="38694"/>
                  <a:pt x="134013" y="0"/>
                  <a:pt x="86353" y="0"/>
                </a:cubicBezTo>
                <a:cubicBezTo>
                  <a:pt x="38694" y="0"/>
                  <a:pt x="0" y="38694"/>
                  <a:pt x="0" y="86353"/>
                </a:cubicBezTo>
                <a:cubicBezTo>
                  <a:pt x="0" y="134013"/>
                  <a:pt x="38694" y="172707"/>
                  <a:pt x="86353" y="172707"/>
                </a:cubicBezTo>
                <a:close/>
                <a:moveTo>
                  <a:pt x="114823" y="71747"/>
                </a:moveTo>
                <a:lnTo>
                  <a:pt x="87837" y="114924"/>
                </a:lnTo>
                <a:cubicBezTo>
                  <a:pt x="86421" y="117184"/>
                  <a:pt x="83992" y="118601"/>
                  <a:pt x="81327" y="118736"/>
                </a:cubicBezTo>
                <a:cubicBezTo>
                  <a:pt x="78662" y="118871"/>
                  <a:pt x="76099" y="117656"/>
                  <a:pt x="74513" y="115497"/>
                </a:cubicBezTo>
                <a:lnTo>
                  <a:pt x="58322" y="93909"/>
                </a:lnTo>
                <a:cubicBezTo>
                  <a:pt x="55624" y="90334"/>
                  <a:pt x="56366" y="85274"/>
                  <a:pt x="59941" y="82575"/>
                </a:cubicBezTo>
                <a:cubicBezTo>
                  <a:pt x="63517" y="79877"/>
                  <a:pt x="68577" y="80619"/>
                  <a:pt x="71275" y="84194"/>
                </a:cubicBezTo>
                <a:lnTo>
                  <a:pt x="80383" y="96338"/>
                </a:lnTo>
                <a:lnTo>
                  <a:pt x="101094" y="63180"/>
                </a:lnTo>
                <a:cubicBezTo>
                  <a:pt x="103455" y="59402"/>
                  <a:pt x="108448" y="58221"/>
                  <a:pt x="112259" y="60616"/>
                </a:cubicBezTo>
                <a:cubicBezTo>
                  <a:pt x="116071" y="63011"/>
                  <a:pt x="117218" y="67969"/>
                  <a:pt x="114823" y="71781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18" name="Text 16"/>
          <p:cNvSpPr/>
          <p:nvPr/>
        </p:nvSpPr>
        <p:spPr>
          <a:xfrm>
            <a:off x="1043435" y="4238509"/>
            <a:ext cx="3993838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理解开源治理专业术语(巴士系数、新贡献者留存等)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11669" y="4756629"/>
            <a:ext cx="7253673" cy="518120"/>
          </a:xfrm>
          <a:custGeom>
            <a:avLst/>
            <a:gdLst/>
            <a:ahLst/>
            <a:cxnLst/>
            <a:rect l="l" t="t" r="r" b="b"/>
            <a:pathLst>
              <a:path w="7253673" h="518120">
                <a:moveTo>
                  <a:pt x="86355" y="0"/>
                </a:moveTo>
                <a:lnTo>
                  <a:pt x="7167318" y="0"/>
                </a:lnTo>
                <a:cubicBezTo>
                  <a:pt x="7215011" y="0"/>
                  <a:pt x="7253673" y="38662"/>
                  <a:pt x="7253673" y="86355"/>
                </a:cubicBezTo>
                <a:lnTo>
                  <a:pt x="7253673" y="431765"/>
                </a:lnTo>
                <a:cubicBezTo>
                  <a:pt x="7253673" y="479457"/>
                  <a:pt x="7215011" y="518120"/>
                  <a:pt x="7167318" y="518120"/>
                </a:cubicBezTo>
                <a:lnTo>
                  <a:pt x="86355" y="518120"/>
                </a:lnTo>
                <a:cubicBezTo>
                  <a:pt x="38662" y="518120"/>
                  <a:pt x="0" y="479457"/>
                  <a:pt x="0" y="431765"/>
                </a:cubicBezTo>
                <a:lnTo>
                  <a:pt x="0" y="86355"/>
                </a:lnTo>
                <a:cubicBezTo>
                  <a:pt x="0" y="38694"/>
                  <a:pt x="38694" y="0"/>
                  <a:pt x="86355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20" name="Shape 18"/>
          <p:cNvSpPr/>
          <p:nvPr/>
        </p:nvSpPr>
        <p:spPr>
          <a:xfrm>
            <a:off x="762787" y="4922135"/>
            <a:ext cx="172707" cy="172707"/>
          </a:xfrm>
          <a:custGeom>
            <a:avLst/>
            <a:gdLst/>
            <a:ahLst/>
            <a:cxnLst/>
            <a:rect l="l" t="t" r="r" b="b"/>
            <a:pathLst>
              <a:path w="172707" h="172707">
                <a:moveTo>
                  <a:pt x="86353" y="0"/>
                </a:moveTo>
                <a:cubicBezTo>
                  <a:pt x="87905" y="0"/>
                  <a:pt x="89457" y="337"/>
                  <a:pt x="90873" y="978"/>
                </a:cubicBezTo>
                <a:lnTo>
                  <a:pt x="154424" y="27930"/>
                </a:lnTo>
                <a:cubicBezTo>
                  <a:pt x="161845" y="31067"/>
                  <a:pt x="167377" y="38387"/>
                  <a:pt x="167343" y="47224"/>
                </a:cubicBezTo>
                <a:cubicBezTo>
                  <a:pt x="167175" y="80686"/>
                  <a:pt x="153412" y="141909"/>
                  <a:pt x="95292" y="169738"/>
                </a:cubicBezTo>
                <a:cubicBezTo>
                  <a:pt x="89659" y="172437"/>
                  <a:pt x="83115" y="172437"/>
                  <a:pt x="77482" y="169738"/>
                </a:cubicBezTo>
                <a:cubicBezTo>
                  <a:pt x="19328" y="141909"/>
                  <a:pt x="5599" y="80686"/>
                  <a:pt x="5431" y="47224"/>
                </a:cubicBezTo>
                <a:cubicBezTo>
                  <a:pt x="5397" y="38387"/>
                  <a:pt x="10929" y="31067"/>
                  <a:pt x="18350" y="27930"/>
                </a:cubicBezTo>
                <a:lnTo>
                  <a:pt x="81867" y="978"/>
                </a:lnTo>
                <a:cubicBezTo>
                  <a:pt x="83284" y="337"/>
                  <a:pt x="84802" y="0"/>
                  <a:pt x="86353" y="0"/>
                </a:cubicBezTo>
                <a:close/>
                <a:moveTo>
                  <a:pt x="86353" y="22533"/>
                </a:moveTo>
                <a:lnTo>
                  <a:pt x="86353" y="150073"/>
                </a:lnTo>
                <a:cubicBezTo>
                  <a:pt x="132903" y="127540"/>
                  <a:pt x="145418" y="77617"/>
                  <a:pt x="145721" y="47730"/>
                </a:cubicBezTo>
                <a:lnTo>
                  <a:pt x="86353" y="22567"/>
                </a:lnTo>
                <a:lnTo>
                  <a:pt x="86353" y="22567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21" name="Text 19"/>
          <p:cNvSpPr/>
          <p:nvPr/>
        </p:nvSpPr>
        <p:spPr>
          <a:xfrm>
            <a:off x="1030476" y="4886158"/>
            <a:ext cx="6791689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确保对中文社区数据和提问的良好支持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216900" y="1946275"/>
            <a:ext cx="7606030" cy="3924935"/>
          </a:xfrm>
          <a:custGeom>
            <a:avLst/>
            <a:gdLst/>
            <a:ahLst/>
            <a:cxnLst/>
            <a:rect l="l" t="t" r="r" b="b"/>
            <a:pathLst>
              <a:path w="7606282" h="5382686">
                <a:moveTo>
                  <a:pt x="129507" y="0"/>
                </a:moveTo>
                <a:lnTo>
                  <a:pt x="7476775" y="0"/>
                </a:lnTo>
                <a:cubicBezTo>
                  <a:pt x="7548300" y="0"/>
                  <a:pt x="7606282" y="57982"/>
                  <a:pt x="7606282" y="129507"/>
                </a:cubicBezTo>
                <a:lnTo>
                  <a:pt x="7606282" y="5253179"/>
                </a:lnTo>
                <a:cubicBezTo>
                  <a:pt x="7606282" y="5324704"/>
                  <a:pt x="7548300" y="5382686"/>
                  <a:pt x="7476775" y="5382686"/>
                </a:cubicBezTo>
                <a:lnTo>
                  <a:pt x="129507" y="5382686"/>
                </a:lnTo>
                <a:cubicBezTo>
                  <a:pt x="57982" y="5382686"/>
                  <a:pt x="0" y="5324704"/>
                  <a:pt x="0" y="5253179"/>
                </a:cubicBezTo>
                <a:lnTo>
                  <a:pt x="0" y="129507"/>
                </a:lnTo>
                <a:cubicBezTo>
                  <a:pt x="0" y="58030"/>
                  <a:pt x="58030" y="0"/>
                  <a:pt x="129507" y="0"/>
                </a:cubicBezTo>
                <a:close/>
              </a:path>
            </a:pathLst>
          </a:custGeom>
          <a:gradFill flip="none" rotWithShape="1">
            <a:gsLst>
              <a:gs pos="0">
                <a:srgbClr val="0A9396">
                  <a:alpha val="3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005F73">
                <a:alpha val="40000"/>
              </a:srgbClr>
            </a:solidFill>
            <a:prstDash val="solid"/>
          </a:ln>
        </p:spPr>
      </p:sp>
      <p:sp>
        <p:nvSpPr>
          <p:cNvPr id="23" name="Shape 21"/>
          <p:cNvSpPr/>
          <p:nvPr/>
        </p:nvSpPr>
        <p:spPr>
          <a:xfrm>
            <a:off x="8393019" y="2122854"/>
            <a:ext cx="518120" cy="518120"/>
          </a:xfrm>
          <a:custGeom>
            <a:avLst/>
            <a:gdLst/>
            <a:ahLst/>
            <a:cxnLst/>
            <a:rect l="l" t="t" r="r" b="b"/>
            <a:pathLst>
              <a:path w="518120" h="518120">
                <a:moveTo>
                  <a:pt x="259060" y="0"/>
                </a:moveTo>
                <a:lnTo>
                  <a:pt x="259060" y="0"/>
                </a:lnTo>
                <a:cubicBezTo>
                  <a:pt x="402135" y="0"/>
                  <a:pt x="518120" y="115985"/>
                  <a:pt x="518120" y="259060"/>
                </a:cubicBezTo>
                <a:lnTo>
                  <a:pt x="518120" y="259060"/>
                </a:lnTo>
                <a:cubicBezTo>
                  <a:pt x="518120" y="402135"/>
                  <a:pt x="402135" y="518120"/>
                  <a:pt x="259060" y="518120"/>
                </a:cubicBezTo>
                <a:lnTo>
                  <a:pt x="259060" y="518120"/>
                </a:lnTo>
                <a:cubicBezTo>
                  <a:pt x="115985" y="518120"/>
                  <a:pt x="0" y="402135"/>
                  <a:pt x="0" y="259060"/>
                </a:cubicBezTo>
                <a:lnTo>
                  <a:pt x="0" y="259060"/>
                </a:lnTo>
                <a:cubicBezTo>
                  <a:pt x="0" y="115985"/>
                  <a:pt x="115985" y="0"/>
                  <a:pt x="259060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24" name="Shape 22"/>
          <p:cNvSpPr/>
          <p:nvPr/>
        </p:nvSpPr>
        <p:spPr>
          <a:xfrm>
            <a:off x="8544138" y="2273973"/>
            <a:ext cx="215883" cy="215883"/>
          </a:xfrm>
          <a:custGeom>
            <a:avLst/>
            <a:gdLst/>
            <a:ahLst/>
            <a:cxnLst/>
            <a:rect l="l" t="t" r="r" b="b"/>
            <a:pathLst>
              <a:path w="215883" h="215883">
                <a:moveTo>
                  <a:pt x="175405" y="87703"/>
                </a:moveTo>
                <a:cubicBezTo>
                  <a:pt x="175405" y="107056"/>
                  <a:pt x="169123" y="124934"/>
                  <a:pt x="158539" y="139439"/>
                </a:cubicBezTo>
                <a:lnTo>
                  <a:pt x="211920" y="192861"/>
                </a:lnTo>
                <a:cubicBezTo>
                  <a:pt x="217190" y="198132"/>
                  <a:pt x="217190" y="206691"/>
                  <a:pt x="211920" y="211962"/>
                </a:cubicBezTo>
                <a:cubicBezTo>
                  <a:pt x="206649" y="217232"/>
                  <a:pt x="198090" y="217232"/>
                  <a:pt x="192819" y="211962"/>
                </a:cubicBezTo>
                <a:lnTo>
                  <a:pt x="139439" y="158539"/>
                </a:lnTo>
                <a:cubicBezTo>
                  <a:pt x="124934" y="169123"/>
                  <a:pt x="107056" y="175405"/>
                  <a:pt x="87703" y="175405"/>
                </a:cubicBezTo>
                <a:cubicBezTo>
                  <a:pt x="39255" y="175405"/>
                  <a:pt x="0" y="136150"/>
                  <a:pt x="0" y="87703"/>
                </a:cubicBezTo>
                <a:cubicBezTo>
                  <a:pt x="0" y="39255"/>
                  <a:pt x="39255" y="0"/>
                  <a:pt x="87703" y="0"/>
                </a:cubicBezTo>
                <a:cubicBezTo>
                  <a:pt x="136150" y="0"/>
                  <a:pt x="175405" y="39255"/>
                  <a:pt x="175405" y="87703"/>
                </a:cubicBezTo>
                <a:close/>
                <a:moveTo>
                  <a:pt x="87703" y="47224"/>
                </a:moveTo>
                <a:cubicBezTo>
                  <a:pt x="82095" y="47224"/>
                  <a:pt x="77583" y="51736"/>
                  <a:pt x="77583" y="57344"/>
                </a:cubicBezTo>
                <a:lnTo>
                  <a:pt x="77583" y="77583"/>
                </a:lnTo>
                <a:lnTo>
                  <a:pt x="57344" y="77583"/>
                </a:lnTo>
                <a:cubicBezTo>
                  <a:pt x="51736" y="77583"/>
                  <a:pt x="47224" y="82095"/>
                  <a:pt x="47224" y="87703"/>
                </a:cubicBezTo>
                <a:cubicBezTo>
                  <a:pt x="47224" y="93310"/>
                  <a:pt x="51736" y="97822"/>
                  <a:pt x="57344" y="97822"/>
                </a:cubicBezTo>
                <a:lnTo>
                  <a:pt x="77583" y="97822"/>
                </a:lnTo>
                <a:lnTo>
                  <a:pt x="77583" y="118061"/>
                </a:lnTo>
                <a:cubicBezTo>
                  <a:pt x="77583" y="123669"/>
                  <a:pt x="82095" y="128181"/>
                  <a:pt x="87703" y="128181"/>
                </a:cubicBezTo>
                <a:cubicBezTo>
                  <a:pt x="93310" y="128181"/>
                  <a:pt x="97822" y="123669"/>
                  <a:pt x="97822" y="118061"/>
                </a:cubicBezTo>
                <a:lnTo>
                  <a:pt x="97822" y="97822"/>
                </a:lnTo>
                <a:lnTo>
                  <a:pt x="118061" y="97822"/>
                </a:lnTo>
                <a:cubicBezTo>
                  <a:pt x="123669" y="97822"/>
                  <a:pt x="128181" y="93310"/>
                  <a:pt x="128181" y="87703"/>
                </a:cubicBezTo>
                <a:cubicBezTo>
                  <a:pt x="128181" y="82095"/>
                  <a:pt x="123669" y="77583"/>
                  <a:pt x="118061" y="77583"/>
                </a:cubicBezTo>
                <a:lnTo>
                  <a:pt x="97822" y="77583"/>
                </a:lnTo>
                <a:lnTo>
                  <a:pt x="97822" y="57344"/>
                </a:lnTo>
                <a:cubicBezTo>
                  <a:pt x="97822" y="51736"/>
                  <a:pt x="93310" y="47224"/>
                  <a:pt x="87703" y="47224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5" name="Text 23"/>
          <p:cNvSpPr/>
          <p:nvPr/>
        </p:nvSpPr>
        <p:spPr>
          <a:xfrm>
            <a:off x="9040495" y="2230755"/>
            <a:ext cx="3698240" cy="41021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RAG检索增强生成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93019" y="2770504"/>
            <a:ext cx="7340027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引入</a:t>
            </a:r>
            <a:r>
              <a:rPr lang="en-US" sz="1360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检索增强生成(RAG)</a:t>
            </a: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策略, 提高回答的准确性和时效性, 避免大模型的"幻觉"问题。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93019" y="3159093"/>
            <a:ext cx="7253673" cy="1770242"/>
          </a:xfrm>
          <a:custGeom>
            <a:avLst/>
            <a:gdLst/>
            <a:ahLst/>
            <a:cxnLst/>
            <a:rect l="l" t="t" r="r" b="b"/>
            <a:pathLst>
              <a:path w="7253673" h="1770242">
                <a:moveTo>
                  <a:pt x="86352" y="0"/>
                </a:moveTo>
                <a:lnTo>
                  <a:pt x="7167321" y="0"/>
                </a:lnTo>
                <a:cubicBezTo>
                  <a:pt x="7215012" y="0"/>
                  <a:pt x="7253673" y="38661"/>
                  <a:pt x="7253673" y="86352"/>
                </a:cubicBezTo>
                <a:lnTo>
                  <a:pt x="7253673" y="1683889"/>
                </a:lnTo>
                <a:cubicBezTo>
                  <a:pt x="7253673" y="1731580"/>
                  <a:pt x="7215012" y="1770242"/>
                  <a:pt x="7167321" y="1770242"/>
                </a:cubicBezTo>
                <a:lnTo>
                  <a:pt x="86352" y="1770242"/>
                </a:lnTo>
                <a:cubicBezTo>
                  <a:pt x="38661" y="1770242"/>
                  <a:pt x="0" y="1731580"/>
                  <a:pt x="0" y="1683889"/>
                </a:cubicBezTo>
                <a:lnTo>
                  <a:pt x="0" y="86352"/>
                </a:lnTo>
                <a:cubicBezTo>
                  <a:pt x="0" y="38693"/>
                  <a:pt x="38693" y="0"/>
                  <a:pt x="8635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28" name="Shape 26"/>
          <p:cNvSpPr/>
          <p:nvPr/>
        </p:nvSpPr>
        <p:spPr>
          <a:xfrm>
            <a:off x="8544138" y="3331800"/>
            <a:ext cx="172707" cy="172707"/>
          </a:xfrm>
          <a:custGeom>
            <a:avLst/>
            <a:gdLst/>
            <a:ahLst/>
            <a:cxnLst/>
            <a:rect l="l" t="t" r="r" b="b"/>
            <a:pathLst>
              <a:path w="172707" h="172707">
                <a:moveTo>
                  <a:pt x="172707" y="32382"/>
                </a:moveTo>
                <a:cubicBezTo>
                  <a:pt x="172707" y="49316"/>
                  <a:pt x="152771" y="74581"/>
                  <a:pt x="144169" y="84667"/>
                </a:cubicBezTo>
                <a:cubicBezTo>
                  <a:pt x="142888" y="86151"/>
                  <a:pt x="140999" y="86724"/>
                  <a:pt x="139278" y="86353"/>
                </a:cubicBezTo>
                <a:lnTo>
                  <a:pt x="107942" y="86353"/>
                </a:lnTo>
                <a:cubicBezTo>
                  <a:pt x="101971" y="86353"/>
                  <a:pt x="97147" y="91177"/>
                  <a:pt x="97147" y="97147"/>
                </a:cubicBezTo>
                <a:cubicBezTo>
                  <a:pt x="97147" y="103118"/>
                  <a:pt x="101971" y="107942"/>
                  <a:pt x="107942" y="107942"/>
                </a:cubicBezTo>
                <a:lnTo>
                  <a:pt x="140324" y="107942"/>
                </a:lnTo>
                <a:cubicBezTo>
                  <a:pt x="158202" y="107942"/>
                  <a:pt x="172707" y="122446"/>
                  <a:pt x="172707" y="140324"/>
                </a:cubicBezTo>
                <a:cubicBezTo>
                  <a:pt x="172707" y="158202"/>
                  <a:pt x="158202" y="172707"/>
                  <a:pt x="140324" y="172707"/>
                </a:cubicBezTo>
                <a:lnTo>
                  <a:pt x="47090" y="172707"/>
                </a:lnTo>
                <a:cubicBezTo>
                  <a:pt x="50024" y="169367"/>
                  <a:pt x="53600" y="165083"/>
                  <a:pt x="57209" y="160293"/>
                </a:cubicBezTo>
                <a:cubicBezTo>
                  <a:pt x="59334" y="157460"/>
                  <a:pt x="61527" y="154356"/>
                  <a:pt x="63618" y="151118"/>
                </a:cubicBezTo>
                <a:lnTo>
                  <a:pt x="140324" y="151118"/>
                </a:lnTo>
                <a:cubicBezTo>
                  <a:pt x="146295" y="151118"/>
                  <a:pt x="151118" y="146295"/>
                  <a:pt x="151118" y="140324"/>
                </a:cubicBezTo>
                <a:cubicBezTo>
                  <a:pt x="151118" y="134354"/>
                  <a:pt x="146295" y="129530"/>
                  <a:pt x="140324" y="129530"/>
                </a:cubicBezTo>
                <a:lnTo>
                  <a:pt x="107942" y="129530"/>
                </a:lnTo>
                <a:cubicBezTo>
                  <a:pt x="90064" y="129530"/>
                  <a:pt x="75559" y="115025"/>
                  <a:pt x="75559" y="97147"/>
                </a:cubicBezTo>
                <a:cubicBezTo>
                  <a:pt x="75559" y="79270"/>
                  <a:pt x="90064" y="64765"/>
                  <a:pt x="107942" y="64765"/>
                </a:cubicBezTo>
                <a:lnTo>
                  <a:pt x="121367" y="64765"/>
                </a:lnTo>
                <a:cubicBezTo>
                  <a:pt x="114283" y="54139"/>
                  <a:pt x="107942" y="41929"/>
                  <a:pt x="107942" y="32382"/>
                </a:cubicBezTo>
                <a:cubicBezTo>
                  <a:pt x="107942" y="14505"/>
                  <a:pt x="122446" y="0"/>
                  <a:pt x="140324" y="0"/>
                </a:cubicBezTo>
                <a:cubicBezTo>
                  <a:pt x="158202" y="0"/>
                  <a:pt x="172707" y="14505"/>
                  <a:pt x="172707" y="32382"/>
                </a:cubicBezTo>
                <a:close/>
                <a:moveTo>
                  <a:pt x="39500" y="164982"/>
                </a:moveTo>
                <a:cubicBezTo>
                  <a:pt x="38218" y="166432"/>
                  <a:pt x="37071" y="167714"/>
                  <a:pt x="36093" y="168794"/>
                </a:cubicBezTo>
                <a:lnTo>
                  <a:pt x="35486" y="169468"/>
                </a:lnTo>
                <a:lnTo>
                  <a:pt x="35418" y="169401"/>
                </a:lnTo>
                <a:cubicBezTo>
                  <a:pt x="33394" y="170952"/>
                  <a:pt x="30493" y="170750"/>
                  <a:pt x="28672" y="168794"/>
                </a:cubicBezTo>
                <a:cubicBezTo>
                  <a:pt x="20172" y="159551"/>
                  <a:pt x="0" y="135770"/>
                  <a:pt x="0" y="118736"/>
                </a:cubicBezTo>
                <a:cubicBezTo>
                  <a:pt x="0" y="100858"/>
                  <a:pt x="14505" y="86353"/>
                  <a:pt x="32382" y="86353"/>
                </a:cubicBezTo>
                <a:cubicBezTo>
                  <a:pt x="50260" y="86353"/>
                  <a:pt x="64765" y="100858"/>
                  <a:pt x="64765" y="118736"/>
                </a:cubicBezTo>
                <a:cubicBezTo>
                  <a:pt x="64765" y="128855"/>
                  <a:pt x="57648" y="141336"/>
                  <a:pt x="50092" y="151759"/>
                </a:cubicBezTo>
                <a:cubicBezTo>
                  <a:pt x="46482" y="156718"/>
                  <a:pt x="42772" y="161204"/>
                  <a:pt x="39702" y="164746"/>
                </a:cubicBezTo>
                <a:lnTo>
                  <a:pt x="39500" y="164982"/>
                </a:lnTo>
                <a:close/>
                <a:moveTo>
                  <a:pt x="43177" y="118736"/>
                </a:moveTo>
                <a:cubicBezTo>
                  <a:pt x="43177" y="112778"/>
                  <a:pt x="38340" y="107942"/>
                  <a:pt x="32382" y="107942"/>
                </a:cubicBezTo>
                <a:cubicBezTo>
                  <a:pt x="26425" y="107942"/>
                  <a:pt x="21588" y="112778"/>
                  <a:pt x="21588" y="118736"/>
                </a:cubicBezTo>
                <a:cubicBezTo>
                  <a:pt x="21588" y="124693"/>
                  <a:pt x="26425" y="129530"/>
                  <a:pt x="32382" y="129530"/>
                </a:cubicBezTo>
                <a:cubicBezTo>
                  <a:pt x="38340" y="129530"/>
                  <a:pt x="43177" y="124693"/>
                  <a:pt x="43177" y="118736"/>
                </a:cubicBezTo>
                <a:close/>
                <a:moveTo>
                  <a:pt x="140324" y="43177"/>
                </a:moveTo>
                <a:cubicBezTo>
                  <a:pt x="146281" y="43177"/>
                  <a:pt x="151118" y="38340"/>
                  <a:pt x="151118" y="32382"/>
                </a:cubicBezTo>
                <a:cubicBezTo>
                  <a:pt x="151118" y="26425"/>
                  <a:pt x="146281" y="21588"/>
                  <a:pt x="140324" y="21588"/>
                </a:cubicBezTo>
                <a:cubicBezTo>
                  <a:pt x="134367" y="21588"/>
                  <a:pt x="129530" y="26425"/>
                  <a:pt x="129530" y="32382"/>
                </a:cubicBezTo>
                <a:cubicBezTo>
                  <a:pt x="129530" y="38340"/>
                  <a:pt x="134367" y="43177"/>
                  <a:pt x="140324" y="43177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29" name="Text 27"/>
          <p:cNvSpPr/>
          <p:nvPr/>
        </p:nvSpPr>
        <p:spPr>
          <a:xfrm>
            <a:off x="8824786" y="3288623"/>
            <a:ext cx="626061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RAG流程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522549" y="3634036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43177" y="0"/>
                </a:moveTo>
                <a:lnTo>
                  <a:pt x="215882" y="0"/>
                </a:lnTo>
                <a:cubicBezTo>
                  <a:pt x="239729" y="0"/>
                  <a:pt x="259060" y="19331"/>
                  <a:pt x="259060" y="43177"/>
                </a:cubicBezTo>
                <a:lnTo>
                  <a:pt x="259060" y="215882"/>
                </a:lnTo>
                <a:cubicBezTo>
                  <a:pt x="259060" y="239729"/>
                  <a:pt x="239729" y="259060"/>
                  <a:pt x="215882" y="259060"/>
                </a:cubicBezTo>
                <a:lnTo>
                  <a:pt x="43177" y="259060"/>
                </a:lnTo>
                <a:cubicBezTo>
                  <a:pt x="19331" y="259060"/>
                  <a:pt x="0" y="239729"/>
                  <a:pt x="0" y="215882"/>
                </a:cubicBezTo>
                <a:lnTo>
                  <a:pt x="0" y="43177"/>
                </a:lnTo>
                <a:cubicBezTo>
                  <a:pt x="0" y="19347"/>
                  <a:pt x="19347" y="0"/>
                  <a:pt x="4317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1" name="Text 29"/>
          <p:cNvSpPr/>
          <p:nvPr/>
        </p:nvSpPr>
        <p:spPr>
          <a:xfrm>
            <a:off x="8626555" y="3677213"/>
            <a:ext cx="118736" cy="1727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1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867962" y="3634036"/>
            <a:ext cx="1878183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用户提问涉及数据/知识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22549" y="3936273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43177" y="0"/>
                </a:moveTo>
                <a:lnTo>
                  <a:pt x="215882" y="0"/>
                </a:lnTo>
                <a:cubicBezTo>
                  <a:pt x="239729" y="0"/>
                  <a:pt x="259060" y="19331"/>
                  <a:pt x="259060" y="43177"/>
                </a:cubicBezTo>
                <a:lnTo>
                  <a:pt x="259060" y="215882"/>
                </a:lnTo>
                <a:cubicBezTo>
                  <a:pt x="259060" y="239729"/>
                  <a:pt x="239729" y="259060"/>
                  <a:pt x="215882" y="259060"/>
                </a:cubicBezTo>
                <a:lnTo>
                  <a:pt x="43177" y="259060"/>
                </a:lnTo>
                <a:cubicBezTo>
                  <a:pt x="19331" y="259060"/>
                  <a:pt x="0" y="239729"/>
                  <a:pt x="0" y="215882"/>
                </a:cubicBezTo>
                <a:lnTo>
                  <a:pt x="0" y="43177"/>
                </a:lnTo>
                <a:cubicBezTo>
                  <a:pt x="0" y="19347"/>
                  <a:pt x="19347" y="0"/>
                  <a:pt x="43177" y="0"/>
                </a:cubicBezTo>
                <a:close/>
              </a:path>
            </a:pathLst>
          </a:custGeom>
          <a:solidFill>
            <a:srgbClr val="0A9396"/>
          </a:solidFill>
        </p:spPr>
      </p:sp>
      <p:sp>
        <p:nvSpPr>
          <p:cNvPr id="34" name="Text 32"/>
          <p:cNvSpPr/>
          <p:nvPr/>
        </p:nvSpPr>
        <p:spPr>
          <a:xfrm>
            <a:off x="8615649" y="3979449"/>
            <a:ext cx="140324" cy="1727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2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8867962" y="3936273"/>
            <a:ext cx="1813418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检索模块提取相关信息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522549" y="4238509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43177" y="0"/>
                </a:moveTo>
                <a:lnTo>
                  <a:pt x="215882" y="0"/>
                </a:lnTo>
                <a:cubicBezTo>
                  <a:pt x="239729" y="0"/>
                  <a:pt x="259060" y="19331"/>
                  <a:pt x="259060" y="43177"/>
                </a:cubicBezTo>
                <a:lnTo>
                  <a:pt x="259060" y="215882"/>
                </a:lnTo>
                <a:cubicBezTo>
                  <a:pt x="259060" y="239729"/>
                  <a:pt x="239729" y="259060"/>
                  <a:pt x="215882" y="259060"/>
                </a:cubicBezTo>
                <a:lnTo>
                  <a:pt x="43177" y="259060"/>
                </a:lnTo>
                <a:cubicBezTo>
                  <a:pt x="19331" y="259060"/>
                  <a:pt x="0" y="239729"/>
                  <a:pt x="0" y="215882"/>
                </a:cubicBezTo>
                <a:lnTo>
                  <a:pt x="0" y="43177"/>
                </a:lnTo>
                <a:cubicBezTo>
                  <a:pt x="0" y="19347"/>
                  <a:pt x="19347" y="0"/>
                  <a:pt x="43177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37" name="Text 35"/>
          <p:cNvSpPr/>
          <p:nvPr/>
        </p:nvSpPr>
        <p:spPr>
          <a:xfrm>
            <a:off x="8613962" y="4281686"/>
            <a:ext cx="140324" cy="1727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0" b="1" dirty="0">
                <a:solidFill>
                  <a:srgbClr val="005F73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3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867962" y="4238509"/>
            <a:ext cx="1813418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作为上下文馈送给LLM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8522549" y="4540745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43177" y="0"/>
                </a:moveTo>
                <a:lnTo>
                  <a:pt x="215882" y="0"/>
                </a:lnTo>
                <a:cubicBezTo>
                  <a:pt x="239729" y="0"/>
                  <a:pt x="259060" y="19331"/>
                  <a:pt x="259060" y="43177"/>
                </a:cubicBezTo>
                <a:lnTo>
                  <a:pt x="259060" y="215882"/>
                </a:lnTo>
                <a:cubicBezTo>
                  <a:pt x="259060" y="239729"/>
                  <a:pt x="239729" y="259060"/>
                  <a:pt x="215882" y="259060"/>
                </a:cubicBezTo>
                <a:lnTo>
                  <a:pt x="43177" y="259060"/>
                </a:lnTo>
                <a:cubicBezTo>
                  <a:pt x="19331" y="259060"/>
                  <a:pt x="0" y="239729"/>
                  <a:pt x="0" y="215882"/>
                </a:cubicBezTo>
                <a:lnTo>
                  <a:pt x="0" y="43177"/>
                </a:lnTo>
                <a:cubicBezTo>
                  <a:pt x="0" y="19347"/>
                  <a:pt x="19347" y="0"/>
                  <a:pt x="43177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40" name="Text 38"/>
          <p:cNvSpPr/>
          <p:nvPr/>
        </p:nvSpPr>
        <p:spPr>
          <a:xfrm>
            <a:off x="8614074" y="4583922"/>
            <a:ext cx="140324" cy="172707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20" b="1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4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8867962" y="4540745"/>
            <a:ext cx="1468005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生成有依据的回答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8393019" y="5058865"/>
            <a:ext cx="7253673" cy="518120"/>
          </a:xfrm>
          <a:custGeom>
            <a:avLst/>
            <a:gdLst/>
            <a:ahLst/>
            <a:cxnLst/>
            <a:rect l="l" t="t" r="r" b="b"/>
            <a:pathLst>
              <a:path w="7253673" h="518120">
                <a:moveTo>
                  <a:pt x="86355" y="0"/>
                </a:moveTo>
                <a:lnTo>
                  <a:pt x="7167318" y="0"/>
                </a:lnTo>
                <a:cubicBezTo>
                  <a:pt x="7215011" y="0"/>
                  <a:pt x="7253673" y="38662"/>
                  <a:pt x="7253673" y="86355"/>
                </a:cubicBezTo>
                <a:lnTo>
                  <a:pt x="7253673" y="431765"/>
                </a:lnTo>
                <a:cubicBezTo>
                  <a:pt x="7253673" y="479457"/>
                  <a:pt x="7215011" y="518120"/>
                  <a:pt x="7167318" y="518120"/>
                </a:cubicBezTo>
                <a:lnTo>
                  <a:pt x="86355" y="518120"/>
                </a:lnTo>
                <a:cubicBezTo>
                  <a:pt x="38662" y="518120"/>
                  <a:pt x="0" y="479457"/>
                  <a:pt x="0" y="431765"/>
                </a:cubicBezTo>
                <a:lnTo>
                  <a:pt x="0" y="86355"/>
                </a:lnTo>
                <a:cubicBezTo>
                  <a:pt x="0" y="38694"/>
                  <a:pt x="38694" y="0"/>
                  <a:pt x="86355" y="0"/>
                </a:cubicBezTo>
                <a:close/>
              </a:path>
            </a:pathLst>
          </a:custGeom>
          <a:solidFill>
            <a:srgbClr val="0A9396">
              <a:alpha val="30196"/>
            </a:srgbClr>
          </a:solidFill>
        </p:spPr>
      </p:sp>
      <p:sp>
        <p:nvSpPr>
          <p:cNvPr id="43" name="Shape 41"/>
          <p:cNvSpPr/>
          <p:nvPr/>
        </p:nvSpPr>
        <p:spPr>
          <a:xfrm>
            <a:off x="8544138" y="5224372"/>
            <a:ext cx="172707" cy="172707"/>
          </a:xfrm>
          <a:custGeom>
            <a:avLst/>
            <a:gdLst/>
            <a:ahLst/>
            <a:cxnLst/>
            <a:rect l="l" t="t" r="r" b="b"/>
            <a:pathLst>
              <a:path w="172707" h="172707">
                <a:moveTo>
                  <a:pt x="151118" y="86353"/>
                </a:moveTo>
                <a:cubicBezTo>
                  <a:pt x="151118" y="50609"/>
                  <a:pt x="122098" y="21588"/>
                  <a:pt x="86353" y="21588"/>
                </a:cubicBezTo>
                <a:cubicBezTo>
                  <a:pt x="50609" y="21588"/>
                  <a:pt x="21588" y="50609"/>
                  <a:pt x="21588" y="86353"/>
                </a:cubicBezTo>
                <a:cubicBezTo>
                  <a:pt x="21588" y="122098"/>
                  <a:pt x="50609" y="151118"/>
                  <a:pt x="86353" y="151118"/>
                </a:cubicBezTo>
                <a:cubicBezTo>
                  <a:pt x="122098" y="151118"/>
                  <a:pt x="151118" y="122098"/>
                  <a:pt x="151118" y="86353"/>
                </a:cubicBezTo>
                <a:close/>
                <a:moveTo>
                  <a:pt x="0" y="86353"/>
                </a:moveTo>
                <a:cubicBezTo>
                  <a:pt x="0" y="38694"/>
                  <a:pt x="38694" y="0"/>
                  <a:pt x="86353" y="0"/>
                </a:cubicBezTo>
                <a:cubicBezTo>
                  <a:pt x="134013" y="0"/>
                  <a:pt x="172707" y="38694"/>
                  <a:pt x="172707" y="86353"/>
                </a:cubicBezTo>
                <a:cubicBezTo>
                  <a:pt x="172707" y="134013"/>
                  <a:pt x="134013" y="172707"/>
                  <a:pt x="86353" y="172707"/>
                </a:cubicBezTo>
                <a:cubicBezTo>
                  <a:pt x="38694" y="172707"/>
                  <a:pt x="0" y="134013"/>
                  <a:pt x="0" y="86353"/>
                </a:cubicBezTo>
                <a:close/>
                <a:moveTo>
                  <a:pt x="86353" y="113339"/>
                </a:moveTo>
                <a:cubicBezTo>
                  <a:pt x="101247" y="113339"/>
                  <a:pt x="113339" y="101247"/>
                  <a:pt x="113339" y="86353"/>
                </a:cubicBezTo>
                <a:cubicBezTo>
                  <a:pt x="113339" y="71460"/>
                  <a:pt x="101247" y="59368"/>
                  <a:pt x="86353" y="59368"/>
                </a:cubicBezTo>
                <a:cubicBezTo>
                  <a:pt x="71460" y="59368"/>
                  <a:pt x="59368" y="71460"/>
                  <a:pt x="59368" y="86353"/>
                </a:cubicBezTo>
                <a:cubicBezTo>
                  <a:pt x="59368" y="101247"/>
                  <a:pt x="71460" y="113339"/>
                  <a:pt x="86353" y="113339"/>
                </a:cubicBezTo>
                <a:close/>
                <a:moveTo>
                  <a:pt x="86353" y="37780"/>
                </a:moveTo>
                <a:cubicBezTo>
                  <a:pt x="113162" y="37780"/>
                  <a:pt x="134927" y="59545"/>
                  <a:pt x="134927" y="86353"/>
                </a:cubicBezTo>
                <a:cubicBezTo>
                  <a:pt x="134927" y="113162"/>
                  <a:pt x="113162" y="134927"/>
                  <a:pt x="86353" y="134927"/>
                </a:cubicBezTo>
                <a:cubicBezTo>
                  <a:pt x="59545" y="134927"/>
                  <a:pt x="37780" y="113162"/>
                  <a:pt x="37780" y="86353"/>
                </a:cubicBezTo>
                <a:cubicBezTo>
                  <a:pt x="37780" y="59545"/>
                  <a:pt x="59545" y="37780"/>
                  <a:pt x="86353" y="37780"/>
                </a:cubicBezTo>
                <a:close/>
                <a:moveTo>
                  <a:pt x="75559" y="86353"/>
                </a:moveTo>
                <a:cubicBezTo>
                  <a:pt x="75559" y="80396"/>
                  <a:pt x="80396" y="75559"/>
                  <a:pt x="86353" y="75559"/>
                </a:cubicBezTo>
                <a:cubicBezTo>
                  <a:pt x="92311" y="75559"/>
                  <a:pt x="97147" y="80396"/>
                  <a:pt x="97147" y="86353"/>
                </a:cubicBezTo>
                <a:cubicBezTo>
                  <a:pt x="97147" y="92311"/>
                  <a:pt x="92311" y="97147"/>
                  <a:pt x="86353" y="97147"/>
                </a:cubicBezTo>
                <a:cubicBezTo>
                  <a:pt x="80396" y="97147"/>
                  <a:pt x="75559" y="92311"/>
                  <a:pt x="75559" y="86353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4" name="Text 42"/>
          <p:cNvSpPr/>
          <p:nvPr/>
        </p:nvSpPr>
        <p:spPr>
          <a:xfrm>
            <a:off x="8811827" y="5188395"/>
            <a:ext cx="6791689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确保回答内容基于真实数据和资料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435364" y="6024190"/>
            <a:ext cx="7606282" cy="2943207"/>
          </a:xfrm>
          <a:custGeom>
            <a:avLst/>
            <a:gdLst/>
            <a:ahLst/>
            <a:cxnLst/>
            <a:rect l="l" t="t" r="r" b="b"/>
            <a:pathLst>
              <a:path w="7606282" h="2943207">
                <a:moveTo>
                  <a:pt x="129531" y="0"/>
                </a:moveTo>
                <a:lnTo>
                  <a:pt x="7476752" y="0"/>
                </a:lnTo>
                <a:cubicBezTo>
                  <a:pt x="7548290" y="0"/>
                  <a:pt x="7606282" y="57993"/>
                  <a:pt x="7606282" y="129531"/>
                </a:cubicBezTo>
                <a:lnTo>
                  <a:pt x="7606282" y="2813676"/>
                </a:lnTo>
                <a:cubicBezTo>
                  <a:pt x="7606282" y="2885214"/>
                  <a:pt x="7548290" y="2943207"/>
                  <a:pt x="7476752" y="2943207"/>
                </a:cubicBezTo>
                <a:lnTo>
                  <a:pt x="129531" y="2943207"/>
                </a:lnTo>
                <a:cubicBezTo>
                  <a:pt x="57993" y="2943207"/>
                  <a:pt x="0" y="2885214"/>
                  <a:pt x="0" y="2813676"/>
                </a:cubicBezTo>
                <a:lnTo>
                  <a:pt x="0" y="129531"/>
                </a:lnTo>
                <a:cubicBezTo>
                  <a:pt x="0" y="57993"/>
                  <a:pt x="57993" y="0"/>
                  <a:pt x="129531" y="0"/>
                </a:cubicBezTo>
                <a:close/>
              </a:path>
            </a:pathLst>
          </a:custGeom>
          <a:gradFill flip="none" rotWithShape="1">
            <a:gsLst>
              <a:gs pos="0">
                <a:srgbClr val="E9D8A6">
                  <a:alpha val="20000"/>
                </a:srgbClr>
              </a:gs>
              <a:gs pos="100000">
                <a:srgbClr val="005F73">
                  <a:alpha val="20000"/>
                </a:srgbClr>
              </a:gs>
            </a:gsLst>
            <a:lin ang="2700000" scaled="1"/>
          </a:gradFill>
          <a:ln w="8467">
            <a:solidFill>
              <a:srgbClr val="E9D8A6">
                <a:alpha val="40000"/>
              </a:srgbClr>
            </a:solidFill>
            <a:prstDash val="solid"/>
          </a:ln>
        </p:spPr>
      </p:sp>
      <p:sp>
        <p:nvSpPr>
          <p:cNvPr id="46" name="Shape 44"/>
          <p:cNvSpPr/>
          <p:nvPr/>
        </p:nvSpPr>
        <p:spPr>
          <a:xfrm>
            <a:off x="611669" y="6200492"/>
            <a:ext cx="518120" cy="518120"/>
          </a:xfrm>
          <a:custGeom>
            <a:avLst/>
            <a:gdLst/>
            <a:ahLst/>
            <a:cxnLst/>
            <a:rect l="l" t="t" r="r" b="b"/>
            <a:pathLst>
              <a:path w="518120" h="518120">
                <a:moveTo>
                  <a:pt x="259060" y="0"/>
                </a:moveTo>
                <a:lnTo>
                  <a:pt x="259060" y="0"/>
                </a:lnTo>
                <a:cubicBezTo>
                  <a:pt x="402135" y="0"/>
                  <a:pt x="518120" y="115985"/>
                  <a:pt x="518120" y="259060"/>
                </a:cubicBezTo>
                <a:lnTo>
                  <a:pt x="518120" y="259060"/>
                </a:lnTo>
                <a:cubicBezTo>
                  <a:pt x="518120" y="402135"/>
                  <a:pt x="402135" y="518120"/>
                  <a:pt x="259060" y="518120"/>
                </a:cubicBezTo>
                <a:lnTo>
                  <a:pt x="259060" y="518120"/>
                </a:lnTo>
                <a:cubicBezTo>
                  <a:pt x="115985" y="518120"/>
                  <a:pt x="0" y="402135"/>
                  <a:pt x="0" y="259060"/>
                </a:cubicBezTo>
                <a:lnTo>
                  <a:pt x="0" y="259060"/>
                </a:lnTo>
                <a:cubicBezTo>
                  <a:pt x="0" y="115985"/>
                  <a:pt x="115985" y="0"/>
                  <a:pt x="259060" y="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7" name="Shape 45"/>
          <p:cNvSpPr/>
          <p:nvPr/>
        </p:nvSpPr>
        <p:spPr>
          <a:xfrm>
            <a:off x="749294" y="6351611"/>
            <a:ext cx="242869" cy="215883"/>
          </a:xfrm>
          <a:custGeom>
            <a:avLst/>
            <a:gdLst/>
            <a:ahLst/>
            <a:cxnLst/>
            <a:rect l="l" t="t" r="r" b="b"/>
            <a:pathLst>
              <a:path w="242869" h="215883">
                <a:moveTo>
                  <a:pt x="176881" y="40478"/>
                </a:moveTo>
                <a:cubicBezTo>
                  <a:pt x="169881" y="40478"/>
                  <a:pt x="163093" y="42375"/>
                  <a:pt x="157148" y="45833"/>
                </a:cubicBezTo>
                <a:cubicBezTo>
                  <a:pt x="150486" y="39087"/>
                  <a:pt x="142727" y="33437"/>
                  <a:pt x="134168" y="29178"/>
                </a:cubicBezTo>
                <a:cubicBezTo>
                  <a:pt x="146058" y="19058"/>
                  <a:pt x="161196" y="13493"/>
                  <a:pt x="176881" y="13493"/>
                </a:cubicBezTo>
                <a:cubicBezTo>
                  <a:pt x="213311" y="13493"/>
                  <a:pt x="242869" y="43008"/>
                  <a:pt x="242869" y="79480"/>
                </a:cubicBezTo>
                <a:cubicBezTo>
                  <a:pt x="242869" y="96979"/>
                  <a:pt x="235911" y="113760"/>
                  <a:pt x="223557" y="126115"/>
                </a:cubicBezTo>
                <a:lnTo>
                  <a:pt x="193578" y="156094"/>
                </a:lnTo>
                <a:cubicBezTo>
                  <a:pt x="181224" y="168448"/>
                  <a:pt x="164442" y="175405"/>
                  <a:pt x="146944" y="175405"/>
                </a:cubicBezTo>
                <a:cubicBezTo>
                  <a:pt x="110514" y="175405"/>
                  <a:pt x="80956" y="145890"/>
                  <a:pt x="80956" y="109417"/>
                </a:cubicBezTo>
                <a:cubicBezTo>
                  <a:pt x="80956" y="108785"/>
                  <a:pt x="80956" y="108152"/>
                  <a:pt x="80998" y="107520"/>
                </a:cubicBezTo>
                <a:cubicBezTo>
                  <a:pt x="81209" y="100057"/>
                  <a:pt x="87407" y="94196"/>
                  <a:pt x="94871" y="94407"/>
                </a:cubicBezTo>
                <a:cubicBezTo>
                  <a:pt x="102334" y="94618"/>
                  <a:pt x="108195" y="100816"/>
                  <a:pt x="107984" y="108279"/>
                </a:cubicBezTo>
                <a:cubicBezTo>
                  <a:pt x="107984" y="108658"/>
                  <a:pt x="107984" y="109038"/>
                  <a:pt x="107984" y="109375"/>
                </a:cubicBezTo>
                <a:cubicBezTo>
                  <a:pt x="107984" y="130921"/>
                  <a:pt x="125440" y="148377"/>
                  <a:pt x="146986" y="148377"/>
                </a:cubicBezTo>
                <a:cubicBezTo>
                  <a:pt x="157316" y="148377"/>
                  <a:pt x="167225" y="144288"/>
                  <a:pt x="174562" y="136951"/>
                </a:cubicBezTo>
                <a:lnTo>
                  <a:pt x="204541" y="106972"/>
                </a:lnTo>
                <a:cubicBezTo>
                  <a:pt x="211835" y="99677"/>
                  <a:pt x="215967" y="89726"/>
                  <a:pt x="215967" y="79396"/>
                </a:cubicBezTo>
                <a:cubicBezTo>
                  <a:pt x="215967" y="57850"/>
                  <a:pt x="198511" y="40394"/>
                  <a:pt x="176965" y="40394"/>
                </a:cubicBezTo>
                <a:close/>
                <a:moveTo>
                  <a:pt x="116037" y="73071"/>
                </a:moveTo>
                <a:cubicBezTo>
                  <a:pt x="115236" y="72734"/>
                  <a:pt x="114435" y="72270"/>
                  <a:pt x="113718" y="71764"/>
                </a:cubicBezTo>
                <a:cubicBezTo>
                  <a:pt x="108405" y="69024"/>
                  <a:pt x="102334" y="67463"/>
                  <a:pt x="95967" y="67463"/>
                </a:cubicBezTo>
                <a:cubicBezTo>
                  <a:pt x="85636" y="67463"/>
                  <a:pt x="75728" y="71553"/>
                  <a:pt x="68391" y="78890"/>
                </a:cubicBezTo>
                <a:lnTo>
                  <a:pt x="38412" y="108869"/>
                </a:lnTo>
                <a:cubicBezTo>
                  <a:pt x="31118" y="116164"/>
                  <a:pt x="26985" y="126115"/>
                  <a:pt x="26985" y="136445"/>
                </a:cubicBezTo>
                <a:cubicBezTo>
                  <a:pt x="26985" y="157991"/>
                  <a:pt x="44442" y="175447"/>
                  <a:pt x="65988" y="175447"/>
                </a:cubicBezTo>
                <a:cubicBezTo>
                  <a:pt x="72945" y="175447"/>
                  <a:pt x="79733" y="173592"/>
                  <a:pt x="85679" y="170134"/>
                </a:cubicBezTo>
                <a:cubicBezTo>
                  <a:pt x="92341" y="176881"/>
                  <a:pt x="100099" y="182531"/>
                  <a:pt x="108701" y="186790"/>
                </a:cubicBezTo>
                <a:cubicBezTo>
                  <a:pt x="96810" y="196867"/>
                  <a:pt x="81715" y="202475"/>
                  <a:pt x="65988" y="202475"/>
                </a:cubicBezTo>
                <a:cubicBezTo>
                  <a:pt x="29557" y="202475"/>
                  <a:pt x="0" y="172959"/>
                  <a:pt x="0" y="136487"/>
                </a:cubicBezTo>
                <a:cubicBezTo>
                  <a:pt x="0" y="118989"/>
                  <a:pt x="6957" y="102207"/>
                  <a:pt x="19311" y="89853"/>
                </a:cubicBezTo>
                <a:lnTo>
                  <a:pt x="49291" y="59874"/>
                </a:lnTo>
                <a:cubicBezTo>
                  <a:pt x="61645" y="47520"/>
                  <a:pt x="78426" y="40562"/>
                  <a:pt x="95925" y="40562"/>
                </a:cubicBezTo>
                <a:cubicBezTo>
                  <a:pt x="132439" y="40562"/>
                  <a:pt x="161912" y="70331"/>
                  <a:pt x="161912" y="106719"/>
                </a:cubicBezTo>
                <a:cubicBezTo>
                  <a:pt x="161912" y="107267"/>
                  <a:pt x="161912" y="107815"/>
                  <a:pt x="161912" y="108363"/>
                </a:cubicBezTo>
                <a:cubicBezTo>
                  <a:pt x="161744" y="115826"/>
                  <a:pt x="155545" y="121687"/>
                  <a:pt x="148082" y="121519"/>
                </a:cubicBezTo>
                <a:cubicBezTo>
                  <a:pt x="140619" y="121350"/>
                  <a:pt x="134758" y="115152"/>
                  <a:pt x="134927" y="107689"/>
                </a:cubicBezTo>
                <a:cubicBezTo>
                  <a:pt x="134927" y="107351"/>
                  <a:pt x="134927" y="107056"/>
                  <a:pt x="134927" y="106719"/>
                </a:cubicBezTo>
                <a:cubicBezTo>
                  <a:pt x="134927" y="92509"/>
                  <a:pt x="127337" y="80029"/>
                  <a:pt x="116037" y="73156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48" name="Text 46"/>
          <p:cNvSpPr/>
          <p:nvPr/>
        </p:nvSpPr>
        <p:spPr>
          <a:xfrm>
            <a:off x="1259205" y="6308725"/>
            <a:ext cx="3747770" cy="36449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工具链集成创新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611669" y="6848142"/>
            <a:ext cx="7340027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项目创新地将多个开源工具和AI模型融合, 构建</a:t>
            </a:r>
            <a:r>
              <a:rPr lang="en-US" sz="1360" b="1" dirty="0">
                <a:solidFill>
                  <a:srgbClr val="E9D8A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"多智能体协作"</a:t>
            </a: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方案。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611669" y="7193555"/>
            <a:ext cx="7253673" cy="777179"/>
          </a:xfrm>
          <a:custGeom>
            <a:avLst/>
            <a:gdLst/>
            <a:ahLst/>
            <a:cxnLst/>
            <a:rect l="l" t="t" r="r" b="b"/>
            <a:pathLst>
              <a:path w="7253673" h="777179">
                <a:moveTo>
                  <a:pt x="86352" y="0"/>
                </a:moveTo>
                <a:lnTo>
                  <a:pt x="7167321" y="0"/>
                </a:lnTo>
                <a:cubicBezTo>
                  <a:pt x="7215012" y="0"/>
                  <a:pt x="7253673" y="38661"/>
                  <a:pt x="7253673" y="86352"/>
                </a:cubicBezTo>
                <a:lnTo>
                  <a:pt x="7253673" y="690827"/>
                </a:lnTo>
                <a:cubicBezTo>
                  <a:pt x="7253673" y="738518"/>
                  <a:pt x="7215012" y="777179"/>
                  <a:pt x="7167321" y="777179"/>
                </a:cubicBezTo>
                <a:lnTo>
                  <a:pt x="86352" y="777179"/>
                </a:lnTo>
                <a:cubicBezTo>
                  <a:pt x="38661" y="777179"/>
                  <a:pt x="0" y="738518"/>
                  <a:pt x="0" y="690827"/>
                </a:cubicBezTo>
                <a:lnTo>
                  <a:pt x="0" y="86352"/>
                </a:lnTo>
                <a:cubicBezTo>
                  <a:pt x="0" y="38693"/>
                  <a:pt x="38693" y="0"/>
                  <a:pt x="86352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51" name="Text 49"/>
          <p:cNvSpPr/>
          <p:nvPr/>
        </p:nvSpPr>
        <p:spPr>
          <a:xfrm>
            <a:off x="741199" y="7323085"/>
            <a:ext cx="7080967" cy="5181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LLM作为中枢, 根据问题自动选择调用不同工具模块(查询数据库、检索知识库、执行图分析等), 最终汇总信息回答用户。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611669" y="8057087"/>
            <a:ext cx="2363920" cy="431766"/>
          </a:xfrm>
          <a:custGeom>
            <a:avLst/>
            <a:gdLst/>
            <a:ahLst/>
            <a:cxnLst/>
            <a:rect l="l" t="t" r="r" b="b"/>
            <a:pathLst>
              <a:path w="2363920" h="431766">
                <a:moveTo>
                  <a:pt x="43177" y="0"/>
                </a:moveTo>
                <a:lnTo>
                  <a:pt x="2320744" y="0"/>
                </a:lnTo>
                <a:cubicBezTo>
                  <a:pt x="2344589" y="0"/>
                  <a:pt x="2363920" y="19331"/>
                  <a:pt x="2363920" y="43177"/>
                </a:cubicBezTo>
                <a:lnTo>
                  <a:pt x="2363920" y="388590"/>
                </a:lnTo>
                <a:cubicBezTo>
                  <a:pt x="2363920" y="412435"/>
                  <a:pt x="2344589" y="431766"/>
                  <a:pt x="2320744" y="431766"/>
                </a:cubicBezTo>
                <a:lnTo>
                  <a:pt x="43177" y="431766"/>
                </a:lnTo>
                <a:cubicBezTo>
                  <a:pt x="19331" y="431766"/>
                  <a:pt x="0" y="412435"/>
                  <a:pt x="0" y="388590"/>
                </a:cubicBezTo>
                <a:lnTo>
                  <a:pt x="0" y="43177"/>
                </a:lnTo>
                <a:cubicBezTo>
                  <a:pt x="0" y="19347"/>
                  <a:pt x="19347" y="0"/>
                  <a:pt x="43177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53" name="Text 51"/>
          <p:cNvSpPr/>
          <p:nvPr/>
        </p:nvSpPr>
        <p:spPr>
          <a:xfrm>
            <a:off x="654846" y="8143441"/>
            <a:ext cx="2277567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数据统计</a:t>
            </a:r>
            <a:endParaRPr lang="en-US" sz="1600" dirty="0"/>
          </a:p>
        </p:txBody>
      </p:sp>
      <p:sp>
        <p:nvSpPr>
          <p:cNvPr id="54" name="Shape 52"/>
          <p:cNvSpPr/>
          <p:nvPr/>
        </p:nvSpPr>
        <p:spPr>
          <a:xfrm>
            <a:off x="3056658" y="8057087"/>
            <a:ext cx="2363920" cy="431766"/>
          </a:xfrm>
          <a:custGeom>
            <a:avLst/>
            <a:gdLst/>
            <a:ahLst/>
            <a:cxnLst/>
            <a:rect l="l" t="t" r="r" b="b"/>
            <a:pathLst>
              <a:path w="2363920" h="431766">
                <a:moveTo>
                  <a:pt x="43177" y="0"/>
                </a:moveTo>
                <a:lnTo>
                  <a:pt x="2320744" y="0"/>
                </a:lnTo>
                <a:cubicBezTo>
                  <a:pt x="2344589" y="0"/>
                  <a:pt x="2363920" y="19331"/>
                  <a:pt x="2363920" y="43177"/>
                </a:cubicBezTo>
                <a:lnTo>
                  <a:pt x="2363920" y="388590"/>
                </a:lnTo>
                <a:cubicBezTo>
                  <a:pt x="2363920" y="412435"/>
                  <a:pt x="2344589" y="431766"/>
                  <a:pt x="2320744" y="431766"/>
                </a:cubicBezTo>
                <a:lnTo>
                  <a:pt x="43177" y="431766"/>
                </a:lnTo>
                <a:cubicBezTo>
                  <a:pt x="19331" y="431766"/>
                  <a:pt x="0" y="412435"/>
                  <a:pt x="0" y="388590"/>
                </a:cubicBezTo>
                <a:lnTo>
                  <a:pt x="0" y="43177"/>
                </a:lnTo>
                <a:cubicBezTo>
                  <a:pt x="0" y="19347"/>
                  <a:pt x="19347" y="0"/>
                  <a:pt x="43177" y="0"/>
                </a:cubicBezTo>
                <a:close/>
              </a:path>
            </a:pathLst>
          </a:custGeom>
          <a:solidFill>
            <a:srgbClr val="0A9396">
              <a:alpha val="30196"/>
            </a:srgbClr>
          </a:solidFill>
        </p:spPr>
      </p:sp>
      <p:sp>
        <p:nvSpPr>
          <p:cNvPr id="55" name="Text 53"/>
          <p:cNvSpPr/>
          <p:nvPr/>
        </p:nvSpPr>
        <p:spPr>
          <a:xfrm>
            <a:off x="3099835" y="8143441"/>
            <a:ext cx="2277567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文本摘要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5501759" y="8057087"/>
            <a:ext cx="2363920" cy="431766"/>
          </a:xfrm>
          <a:custGeom>
            <a:avLst/>
            <a:gdLst/>
            <a:ahLst/>
            <a:cxnLst/>
            <a:rect l="l" t="t" r="r" b="b"/>
            <a:pathLst>
              <a:path w="2363920" h="431766">
                <a:moveTo>
                  <a:pt x="43177" y="0"/>
                </a:moveTo>
                <a:lnTo>
                  <a:pt x="2320744" y="0"/>
                </a:lnTo>
                <a:cubicBezTo>
                  <a:pt x="2344589" y="0"/>
                  <a:pt x="2363920" y="19331"/>
                  <a:pt x="2363920" y="43177"/>
                </a:cubicBezTo>
                <a:lnTo>
                  <a:pt x="2363920" y="388590"/>
                </a:lnTo>
                <a:cubicBezTo>
                  <a:pt x="2363920" y="412435"/>
                  <a:pt x="2344589" y="431766"/>
                  <a:pt x="2320744" y="431766"/>
                </a:cubicBezTo>
                <a:lnTo>
                  <a:pt x="43177" y="431766"/>
                </a:lnTo>
                <a:cubicBezTo>
                  <a:pt x="19331" y="431766"/>
                  <a:pt x="0" y="412435"/>
                  <a:pt x="0" y="388590"/>
                </a:cubicBezTo>
                <a:lnTo>
                  <a:pt x="0" y="43177"/>
                </a:lnTo>
                <a:cubicBezTo>
                  <a:pt x="0" y="19347"/>
                  <a:pt x="19347" y="0"/>
                  <a:pt x="43177" y="0"/>
                </a:cubicBezTo>
                <a:close/>
              </a:path>
            </a:pathLst>
          </a:custGeom>
          <a:solidFill>
            <a:srgbClr val="E9D8A6">
              <a:alpha val="20000"/>
            </a:srgbClr>
          </a:solidFill>
        </p:spPr>
      </p:sp>
      <p:sp>
        <p:nvSpPr>
          <p:cNvPr id="57" name="Text 55"/>
          <p:cNvSpPr/>
          <p:nvPr/>
        </p:nvSpPr>
        <p:spPr>
          <a:xfrm>
            <a:off x="5544936" y="8143441"/>
            <a:ext cx="2277567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网络关系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8216715" y="6024190"/>
            <a:ext cx="7606282" cy="2943207"/>
          </a:xfrm>
          <a:custGeom>
            <a:avLst/>
            <a:gdLst/>
            <a:ahLst/>
            <a:cxnLst/>
            <a:rect l="l" t="t" r="r" b="b"/>
            <a:pathLst>
              <a:path w="7606282" h="2943207">
                <a:moveTo>
                  <a:pt x="129531" y="0"/>
                </a:moveTo>
                <a:lnTo>
                  <a:pt x="7476752" y="0"/>
                </a:lnTo>
                <a:cubicBezTo>
                  <a:pt x="7548290" y="0"/>
                  <a:pt x="7606282" y="57993"/>
                  <a:pt x="7606282" y="129531"/>
                </a:cubicBezTo>
                <a:lnTo>
                  <a:pt x="7606282" y="2813676"/>
                </a:lnTo>
                <a:cubicBezTo>
                  <a:pt x="7606282" y="2885214"/>
                  <a:pt x="7548290" y="2943207"/>
                  <a:pt x="7476752" y="2943207"/>
                </a:cubicBezTo>
                <a:lnTo>
                  <a:pt x="129531" y="2943207"/>
                </a:lnTo>
                <a:cubicBezTo>
                  <a:pt x="57993" y="2943207"/>
                  <a:pt x="0" y="2885214"/>
                  <a:pt x="0" y="2813676"/>
                </a:cubicBezTo>
                <a:lnTo>
                  <a:pt x="0" y="129531"/>
                </a:lnTo>
                <a:cubicBezTo>
                  <a:pt x="0" y="57993"/>
                  <a:pt x="57993" y="0"/>
                  <a:pt x="129531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sp>
        <p:nvSpPr>
          <p:cNvPr id="59" name="Shape 57"/>
          <p:cNvSpPr/>
          <p:nvPr/>
        </p:nvSpPr>
        <p:spPr>
          <a:xfrm>
            <a:off x="8393019" y="6200492"/>
            <a:ext cx="518120" cy="518120"/>
          </a:xfrm>
          <a:custGeom>
            <a:avLst/>
            <a:gdLst/>
            <a:ahLst/>
            <a:cxnLst/>
            <a:rect l="l" t="t" r="r" b="b"/>
            <a:pathLst>
              <a:path w="518120" h="518120">
                <a:moveTo>
                  <a:pt x="259060" y="0"/>
                </a:moveTo>
                <a:lnTo>
                  <a:pt x="259060" y="0"/>
                </a:lnTo>
                <a:cubicBezTo>
                  <a:pt x="402135" y="0"/>
                  <a:pt x="518120" y="115985"/>
                  <a:pt x="518120" y="259060"/>
                </a:cubicBezTo>
                <a:lnTo>
                  <a:pt x="518120" y="259060"/>
                </a:lnTo>
                <a:cubicBezTo>
                  <a:pt x="518120" y="402135"/>
                  <a:pt x="402135" y="518120"/>
                  <a:pt x="259060" y="518120"/>
                </a:cubicBezTo>
                <a:lnTo>
                  <a:pt x="259060" y="518120"/>
                </a:lnTo>
                <a:cubicBezTo>
                  <a:pt x="115985" y="518120"/>
                  <a:pt x="0" y="402135"/>
                  <a:pt x="0" y="259060"/>
                </a:cubicBezTo>
                <a:lnTo>
                  <a:pt x="0" y="259060"/>
                </a:lnTo>
                <a:cubicBezTo>
                  <a:pt x="0" y="115985"/>
                  <a:pt x="115985" y="0"/>
                  <a:pt x="259060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60" name="Shape 58"/>
          <p:cNvSpPr/>
          <p:nvPr/>
        </p:nvSpPr>
        <p:spPr>
          <a:xfrm>
            <a:off x="8571123" y="6351611"/>
            <a:ext cx="161912" cy="215883"/>
          </a:xfrm>
          <a:custGeom>
            <a:avLst/>
            <a:gdLst/>
            <a:ahLst/>
            <a:cxnLst/>
            <a:rect l="l" t="t" r="r" b="b"/>
            <a:pathLst>
              <a:path w="161912" h="215883">
                <a:moveTo>
                  <a:pt x="123500" y="161912"/>
                </a:moveTo>
                <a:cubicBezTo>
                  <a:pt x="126578" y="152510"/>
                  <a:pt x="132734" y="143992"/>
                  <a:pt x="139692" y="136656"/>
                </a:cubicBezTo>
                <a:cubicBezTo>
                  <a:pt x="153479" y="122151"/>
                  <a:pt x="161912" y="102544"/>
                  <a:pt x="161912" y="80956"/>
                </a:cubicBezTo>
                <a:cubicBezTo>
                  <a:pt x="161912" y="36262"/>
                  <a:pt x="125651" y="0"/>
                  <a:pt x="80956" y="0"/>
                </a:cubicBezTo>
                <a:cubicBezTo>
                  <a:pt x="36262" y="0"/>
                  <a:pt x="0" y="36262"/>
                  <a:pt x="0" y="80956"/>
                </a:cubicBezTo>
                <a:cubicBezTo>
                  <a:pt x="0" y="102544"/>
                  <a:pt x="8433" y="122151"/>
                  <a:pt x="22221" y="136656"/>
                </a:cubicBezTo>
                <a:cubicBezTo>
                  <a:pt x="29178" y="143992"/>
                  <a:pt x="35376" y="152510"/>
                  <a:pt x="38412" y="161912"/>
                </a:cubicBezTo>
                <a:lnTo>
                  <a:pt x="123458" y="161912"/>
                </a:lnTo>
                <a:close/>
                <a:moveTo>
                  <a:pt x="121434" y="182151"/>
                </a:moveTo>
                <a:lnTo>
                  <a:pt x="40478" y="182151"/>
                </a:lnTo>
                <a:lnTo>
                  <a:pt x="40478" y="188898"/>
                </a:lnTo>
                <a:cubicBezTo>
                  <a:pt x="40478" y="207535"/>
                  <a:pt x="55573" y="222629"/>
                  <a:pt x="74210" y="222629"/>
                </a:cubicBezTo>
                <a:lnTo>
                  <a:pt x="87703" y="222629"/>
                </a:lnTo>
                <a:cubicBezTo>
                  <a:pt x="106339" y="222629"/>
                  <a:pt x="121434" y="207535"/>
                  <a:pt x="121434" y="188898"/>
                </a:cubicBezTo>
                <a:lnTo>
                  <a:pt x="121434" y="182151"/>
                </a:lnTo>
                <a:close/>
                <a:moveTo>
                  <a:pt x="77583" y="47224"/>
                </a:moveTo>
                <a:cubicBezTo>
                  <a:pt x="60801" y="47224"/>
                  <a:pt x="47224" y="60801"/>
                  <a:pt x="47224" y="77583"/>
                </a:cubicBezTo>
                <a:cubicBezTo>
                  <a:pt x="47224" y="83191"/>
                  <a:pt x="42713" y="87703"/>
                  <a:pt x="37105" y="87703"/>
                </a:cubicBezTo>
                <a:cubicBezTo>
                  <a:pt x="31497" y="87703"/>
                  <a:pt x="26985" y="83191"/>
                  <a:pt x="26985" y="77583"/>
                </a:cubicBezTo>
                <a:cubicBezTo>
                  <a:pt x="26985" y="49628"/>
                  <a:pt x="49628" y="26985"/>
                  <a:pt x="77583" y="26985"/>
                </a:cubicBezTo>
                <a:cubicBezTo>
                  <a:pt x="83191" y="26985"/>
                  <a:pt x="87703" y="31497"/>
                  <a:pt x="87703" y="37105"/>
                </a:cubicBezTo>
                <a:cubicBezTo>
                  <a:pt x="87703" y="42713"/>
                  <a:pt x="83191" y="47224"/>
                  <a:pt x="77583" y="47224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1" name="Text 59"/>
          <p:cNvSpPr/>
          <p:nvPr/>
        </p:nvSpPr>
        <p:spPr>
          <a:xfrm>
            <a:off x="9040495" y="6308725"/>
            <a:ext cx="3243580" cy="37465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700" b="1" dirty="0">
                <a:solidFill>
                  <a:srgbClr val="E9D8A6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智能洞察与决策支持</a:t>
            </a:r>
            <a:endParaRPr lang="en-US" sz="1600" dirty="0"/>
          </a:p>
        </p:txBody>
      </p:sp>
      <p:sp>
        <p:nvSpPr>
          <p:cNvPr id="62" name="Text 60"/>
          <p:cNvSpPr/>
          <p:nvPr/>
        </p:nvSpPr>
        <p:spPr>
          <a:xfrm>
            <a:off x="8393019" y="6848142"/>
            <a:ext cx="7340027" cy="5181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大模型用于自动洞察功能, 通过对重要指标的监控和阈值判定, 让模型定期生成社区健康报告与预警提示。</a:t>
            </a:r>
            <a:endParaRPr lang="en-US" sz="1600" dirty="0"/>
          </a:p>
        </p:txBody>
      </p:sp>
      <p:sp>
        <p:nvSpPr>
          <p:cNvPr id="63" name="Shape 61"/>
          <p:cNvSpPr/>
          <p:nvPr/>
        </p:nvSpPr>
        <p:spPr>
          <a:xfrm>
            <a:off x="8393019" y="7452615"/>
            <a:ext cx="7253673" cy="820356"/>
          </a:xfrm>
          <a:custGeom>
            <a:avLst/>
            <a:gdLst/>
            <a:ahLst/>
            <a:cxnLst/>
            <a:rect l="l" t="t" r="r" b="b"/>
            <a:pathLst>
              <a:path w="7253673" h="820356">
                <a:moveTo>
                  <a:pt x="86351" y="0"/>
                </a:moveTo>
                <a:lnTo>
                  <a:pt x="7167323" y="0"/>
                </a:lnTo>
                <a:cubicBezTo>
                  <a:pt x="7215013" y="0"/>
                  <a:pt x="7253673" y="38661"/>
                  <a:pt x="7253673" y="86351"/>
                </a:cubicBezTo>
                <a:lnTo>
                  <a:pt x="7253673" y="734005"/>
                </a:lnTo>
                <a:cubicBezTo>
                  <a:pt x="7253673" y="781695"/>
                  <a:pt x="7215013" y="820356"/>
                  <a:pt x="7167323" y="820356"/>
                </a:cubicBezTo>
                <a:lnTo>
                  <a:pt x="86351" y="820356"/>
                </a:lnTo>
                <a:cubicBezTo>
                  <a:pt x="38661" y="820356"/>
                  <a:pt x="0" y="781695"/>
                  <a:pt x="0" y="734005"/>
                </a:cubicBezTo>
                <a:lnTo>
                  <a:pt x="0" y="86351"/>
                </a:lnTo>
                <a:cubicBezTo>
                  <a:pt x="0" y="38661"/>
                  <a:pt x="38661" y="0"/>
                  <a:pt x="86351" y="0"/>
                </a:cubicBezTo>
                <a:close/>
              </a:path>
            </a:pathLst>
          </a:custGeom>
          <a:solidFill>
            <a:srgbClr val="1A1D21">
              <a:alpha val="60000"/>
            </a:srgbClr>
          </a:solidFill>
        </p:spPr>
      </p:sp>
      <p:sp>
        <p:nvSpPr>
          <p:cNvPr id="64" name="Shape 62"/>
          <p:cNvSpPr/>
          <p:nvPr/>
        </p:nvSpPr>
        <p:spPr>
          <a:xfrm>
            <a:off x="8544138" y="7625321"/>
            <a:ext cx="172707" cy="172707"/>
          </a:xfrm>
          <a:custGeom>
            <a:avLst/>
            <a:gdLst/>
            <a:ahLst/>
            <a:cxnLst/>
            <a:rect l="l" t="t" r="r" b="b"/>
            <a:pathLst>
              <a:path w="172707" h="172707">
                <a:moveTo>
                  <a:pt x="86353" y="0"/>
                </a:moveTo>
                <a:cubicBezTo>
                  <a:pt x="91312" y="0"/>
                  <a:pt x="95866" y="2732"/>
                  <a:pt x="98227" y="7084"/>
                </a:cubicBezTo>
                <a:lnTo>
                  <a:pt x="171087" y="142011"/>
                </a:lnTo>
                <a:cubicBezTo>
                  <a:pt x="173347" y="146193"/>
                  <a:pt x="173246" y="151253"/>
                  <a:pt x="170818" y="155335"/>
                </a:cubicBezTo>
                <a:cubicBezTo>
                  <a:pt x="168389" y="159416"/>
                  <a:pt x="163970" y="161912"/>
                  <a:pt x="159214" y="161912"/>
                </a:cubicBezTo>
                <a:lnTo>
                  <a:pt x="13493" y="161912"/>
                </a:lnTo>
                <a:cubicBezTo>
                  <a:pt x="8737" y="161912"/>
                  <a:pt x="4351" y="159416"/>
                  <a:pt x="1889" y="155335"/>
                </a:cubicBezTo>
                <a:cubicBezTo>
                  <a:pt x="-573" y="151253"/>
                  <a:pt x="-641" y="146193"/>
                  <a:pt x="1619" y="142011"/>
                </a:cubicBezTo>
                <a:lnTo>
                  <a:pt x="74480" y="7084"/>
                </a:lnTo>
                <a:cubicBezTo>
                  <a:pt x="76841" y="2732"/>
                  <a:pt x="81395" y="0"/>
                  <a:pt x="86353" y="0"/>
                </a:cubicBezTo>
                <a:close/>
                <a:moveTo>
                  <a:pt x="86353" y="56669"/>
                </a:moveTo>
                <a:cubicBezTo>
                  <a:pt x="81867" y="56669"/>
                  <a:pt x="78258" y="60279"/>
                  <a:pt x="78258" y="64765"/>
                </a:cubicBezTo>
                <a:lnTo>
                  <a:pt x="78258" y="102544"/>
                </a:lnTo>
                <a:cubicBezTo>
                  <a:pt x="78258" y="107031"/>
                  <a:pt x="81867" y="110640"/>
                  <a:pt x="86353" y="110640"/>
                </a:cubicBezTo>
                <a:cubicBezTo>
                  <a:pt x="90840" y="110640"/>
                  <a:pt x="94449" y="107031"/>
                  <a:pt x="94449" y="102544"/>
                </a:cubicBezTo>
                <a:lnTo>
                  <a:pt x="94449" y="64765"/>
                </a:lnTo>
                <a:cubicBezTo>
                  <a:pt x="94449" y="60279"/>
                  <a:pt x="90840" y="56669"/>
                  <a:pt x="86353" y="56669"/>
                </a:cubicBezTo>
                <a:close/>
                <a:moveTo>
                  <a:pt x="95360" y="129530"/>
                </a:moveTo>
                <a:cubicBezTo>
                  <a:pt x="95565" y="126187"/>
                  <a:pt x="93897" y="123006"/>
                  <a:pt x="91031" y="121273"/>
                </a:cubicBezTo>
                <a:cubicBezTo>
                  <a:pt x="88166" y="119539"/>
                  <a:pt x="84575" y="119539"/>
                  <a:pt x="81709" y="121273"/>
                </a:cubicBezTo>
                <a:cubicBezTo>
                  <a:pt x="78843" y="123006"/>
                  <a:pt x="77176" y="126187"/>
                  <a:pt x="77381" y="129530"/>
                </a:cubicBezTo>
                <a:cubicBezTo>
                  <a:pt x="77176" y="132873"/>
                  <a:pt x="78843" y="136054"/>
                  <a:pt x="81709" y="137787"/>
                </a:cubicBezTo>
                <a:cubicBezTo>
                  <a:pt x="84575" y="139521"/>
                  <a:pt x="88166" y="139521"/>
                  <a:pt x="91031" y="137787"/>
                </a:cubicBezTo>
                <a:cubicBezTo>
                  <a:pt x="93897" y="136054"/>
                  <a:pt x="95565" y="132873"/>
                  <a:pt x="95360" y="129530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65" name="Text 63"/>
          <p:cNvSpPr/>
          <p:nvPr/>
        </p:nvSpPr>
        <p:spPr>
          <a:xfrm>
            <a:off x="8824786" y="7582145"/>
            <a:ext cx="3475718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检查"核心维护者工作负荷"、"Issue积压情况"</a:t>
            </a:r>
            <a:endParaRPr lang="en-US" sz="1600" dirty="0"/>
          </a:p>
        </p:txBody>
      </p:sp>
      <p:sp>
        <p:nvSpPr>
          <p:cNvPr id="66" name="Shape 64"/>
          <p:cNvSpPr/>
          <p:nvPr/>
        </p:nvSpPr>
        <p:spPr>
          <a:xfrm>
            <a:off x="8554932" y="7927558"/>
            <a:ext cx="151118" cy="172707"/>
          </a:xfrm>
          <a:custGeom>
            <a:avLst/>
            <a:gdLst/>
            <a:ahLst/>
            <a:cxnLst/>
            <a:rect l="l" t="t" r="r" b="b"/>
            <a:pathLst>
              <a:path w="151118" h="172707">
                <a:moveTo>
                  <a:pt x="75559" y="0"/>
                </a:moveTo>
                <a:cubicBezTo>
                  <a:pt x="69589" y="0"/>
                  <a:pt x="64765" y="4824"/>
                  <a:pt x="64765" y="10794"/>
                </a:cubicBezTo>
                <a:lnTo>
                  <a:pt x="64765" y="11874"/>
                </a:lnTo>
                <a:cubicBezTo>
                  <a:pt x="40141" y="16866"/>
                  <a:pt x="21588" y="38657"/>
                  <a:pt x="21588" y="64765"/>
                </a:cubicBezTo>
                <a:lnTo>
                  <a:pt x="21588" y="72085"/>
                </a:lnTo>
                <a:cubicBezTo>
                  <a:pt x="21588" y="88310"/>
                  <a:pt x="16056" y="104062"/>
                  <a:pt x="5937" y="116746"/>
                </a:cubicBezTo>
                <a:lnTo>
                  <a:pt x="2631" y="120861"/>
                </a:lnTo>
                <a:cubicBezTo>
                  <a:pt x="911" y="122986"/>
                  <a:pt x="0" y="125617"/>
                  <a:pt x="0" y="128349"/>
                </a:cubicBezTo>
                <a:cubicBezTo>
                  <a:pt x="0" y="134961"/>
                  <a:pt x="5363" y="140324"/>
                  <a:pt x="11975" y="140324"/>
                </a:cubicBezTo>
                <a:lnTo>
                  <a:pt x="139110" y="140324"/>
                </a:lnTo>
                <a:cubicBezTo>
                  <a:pt x="145721" y="140324"/>
                  <a:pt x="151084" y="134961"/>
                  <a:pt x="151084" y="128349"/>
                </a:cubicBezTo>
                <a:cubicBezTo>
                  <a:pt x="151084" y="125617"/>
                  <a:pt x="150174" y="122986"/>
                  <a:pt x="148453" y="120861"/>
                </a:cubicBezTo>
                <a:lnTo>
                  <a:pt x="145148" y="116746"/>
                </a:lnTo>
                <a:cubicBezTo>
                  <a:pt x="135062" y="104062"/>
                  <a:pt x="129530" y="88310"/>
                  <a:pt x="129530" y="72085"/>
                </a:cubicBezTo>
                <a:lnTo>
                  <a:pt x="129530" y="64765"/>
                </a:lnTo>
                <a:cubicBezTo>
                  <a:pt x="129530" y="38657"/>
                  <a:pt x="110977" y="16866"/>
                  <a:pt x="86353" y="11874"/>
                </a:cubicBezTo>
                <a:lnTo>
                  <a:pt x="86353" y="10794"/>
                </a:lnTo>
                <a:cubicBezTo>
                  <a:pt x="86353" y="4824"/>
                  <a:pt x="81530" y="0"/>
                  <a:pt x="75559" y="0"/>
                </a:cubicBezTo>
                <a:close/>
                <a:moveTo>
                  <a:pt x="54645" y="156515"/>
                </a:moveTo>
                <a:cubicBezTo>
                  <a:pt x="57040" y="165825"/>
                  <a:pt x="65507" y="172707"/>
                  <a:pt x="75559" y="172707"/>
                </a:cubicBezTo>
                <a:cubicBezTo>
                  <a:pt x="85611" y="172707"/>
                  <a:pt x="94078" y="165825"/>
                  <a:pt x="96473" y="156515"/>
                </a:cubicBezTo>
                <a:lnTo>
                  <a:pt x="54645" y="156515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67" name="Text 65"/>
          <p:cNvSpPr/>
          <p:nvPr/>
        </p:nvSpPr>
        <p:spPr>
          <a:xfrm>
            <a:off x="8824786" y="7884381"/>
            <a:ext cx="3195070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>
                    <a:alpha val="90000"/>
                  </a:srgbClr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偏离正常范围即自动生成提示和建议对策</a:t>
            </a:r>
            <a:endParaRPr lang="en-US" sz="1600" dirty="0"/>
          </a:p>
        </p:txBody>
      </p:sp>
      <p:sp>
        <p:nvSpPr>
          <p:cNvPr id="68" name="Shape 66"/>
          <p:cNvSpPr/>
          <p:nvPr/>
        </p:nvSpPr>
        <p:spPr>
          <a:xfrm>
            <a:off x="8393019" y="8359324"/>
            <a:ext cx="7253673" cy="431766"/>
          </a:xfrm>
          <a:custGeom>
            <a:avLst/>
            <a:gdLst/>
            <a:ahLst/>
            <a:cxnLst/>
            <a:rect l="l" t="t" r="r" b="b"/>
            <a:pathLst>
              <a:path w="7253673" h="431766">
                <a:moveTo>
                  <a:pt x="86353" y="0"/>
                </a:moveTo>
                <a:lnTo>
                  <a:pt x="7167320" y="0"/>
                </a:lnTo>
                <a:cubicBezTo>
                  <a:pt x="7215012" y="0"/>
                  <a:pt x="7253673" y="38662"/>
                  <a:pt x="7253673" y="86353"/>
                </a:cubicBezTo>
                <a:lnTo>
                  <a:pt x="7253673" y="345413"/>
                </a:lnTo>
                <a:cubicBezTo>
                  <a:pt x="7253673" y="393105"/>
                  <a:pt x="7215012" y="431766"/>
                  <a:pt x="7167320" y="431766"/>
                </a:cubicBezTo>
                <a:lnTo>
                  <a:pt x="86353" y="431766"/>
                </a:lnTo>
                <a:cubicBezTo>
                  <a:pt x="38662" y="431766"/>
                  <a:pt x="0" y="393105"/>
                  <a:pt x="0" y="345413"/>
                </a:cubicBezTo>
                <a:lnTo>
                  <a:pt x="0" y="86353"/>
                </a:lnTo>
                <a:cubicBezTo>
                  <a:pt x="0" y="38694"/>
                  <a:pt x="38694" y="0"/>
                  <a:pt x="86353" y="0"/>
                </a:cubicBezTo>
                <a:close/>
              </a:path>
            </a:pathLst>
          </a:custGeom>
          <a:solidFill>
            <a:srgbClr val="005F73">
              <a:alpha val="30196"/>
            </a:srgbClr>
          </a:solidFill>
        </p:spPr>
      </p:sp>
      <p:sp>
        <p:nvSpPr>
          <p:cNvPr id="69" name="Shape 67"/>
          <p:cNvSpPr/>
          <p:nvPr/>
        </p:nvSpPr>
        <p:spPr>
          <a:xfrm>
            <a:off x="8500961" y="8481659"/>
            <a:ext cx="172707" cy="172707"/>
          </a:xfrm>
          <a:custGeom>
            <a:avLst/>
            <a:gdLst/>
            <a:ahLst/>
            <a:cxnLst/>
            <a:rect l="l" t="t" r="r" b="b"/>
            <a:pathLst>
              <a:path w="172707" h="172707">
                <a:moveTo>
                  <a:pt x="21588" y="21588"/>
                </a:moveTo>
                <a:cubicBezTo>
                  <a:pt x="21588" y="15618"/>
                  <a:pt x="16765" y="10794"/>
                  <a:pt x="10794" y="10794"/>
                </a:cubicBezTo>
                <a:cubicBezTo>
                  <a:pt x="4824" y="10794"/>
                  <a:pt x="0" y="15618"/>
                  <a:pt x="0" y="21588"/>
                </a:cubicBezTo>
                <a:lnTo>
                  <a:pt x="0" y="134927"/>
                </a:lnTo>
                <a:cubicBezTo>
                  <a:pt x="0" y="149836"/>
                  <a:pt x="12076" y="161912"/>
                  <a:pt x="26985" y="161912"/>
                </a:cubicBezTo>
                <a:lnTo>
                  <a:pt x="161912" y="161912"/>
                </a:lnTo>
                <a:cubicBezTo>
                  <a:pt x="167883" y="161912"/>
                  <a:pt x="172707" y="157089"/>
                  <a:pt x="172707" y="151118"/>
                </a:cubicBezTo>
                <a:cubicBezTo>
                  <a:pt x="172707" y="145148"/>
                  <a:pt x="167883" y="140324"/>
                  <a:pt x="161912" y="140324"/>
                </a:cubicBezTo>
                <a:lnTo>
                  <a:pt x="26985" y="140324"/>
                </a:lnTo>
                <a:cubicBezTo>
                  <a:pt x="24017" y="140324"/>
                  <a:pt x="21588" y="137895"/>
                  <a:pt x="21588" y="134927"/>
                </a:cubicBezTo>
                <a:lnTo>
                  <a:pt x="21588" y="21588"/>
                </a:lnTo>
                <a:close/>
                <a:moveTo>
                  <a:pt x="158742" y="50800"/>
                </a:moveTo>
                <a:cubicBezTo>
                  <a:pt x="162958" y="46584"/>
                  <a:pt x="162958" y="39736"/>
                  <a:pt x="158742" y="35520"/>
                </a:cubicBezTo>
                <a:cubicBezTo>
                  <a:pt x="154525" y="31303"/>
                  <a:pt x="147678" y="31303"/>
                  <a:pt x="143461" y="35520"/>
                </a:cubicBezTo>
                <a:lnTo>
                  <a:pt x="107942" y="71073"/>
                </a:lnTo>
                <a:lnTo>
                  <a:pt x="88580" y="51744"/>
                </a:lnTo>
                <a:cubicBezTo>
                  <a:pt x="84363" y="47528"/>
                  <a:pt x="77516" y="47528"/>
                  <a:pt x="73299" y="51744"/>
                </a:cubicBezTo>
                <a:lnTo>
                  <a:pt x="40917" y="84127"/>
                </a:lnTo>
                <a:cubicBezTo>
                  <a:pt x="36700" y="88343"/>
                  <a:pt x="36700" y="95191"/>
                  <a:pt x="40917" y="99407"/>
                </a:cubicBezTo>
                <a:cubicBezTo>
                  <a:pt x="45133" y="103624"/>
                  <a:pt x="51981" y="103624"/>
                  <a:pt x="56197" y="99407"/>
                </a:cubicBezTo>
                <a:lnTo>
                  <a:pt x="80956" y="74648"/>
                </a:lnTo>
                <a:lnTo>
                  <a:pt x="100318" y="94010"/>
                </a:lnTo>
                <a:cubicBezTo>
                  <a:pt x="104535" y="98227"/>
                  <a:pt x="111382" y="98227"/>
                  <a:pt x="115599" y="94010"/>
                </a:cubicBezTo>
                <a:lnTo>
                  <a:pt x="158775" y="50834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0" name="Text 68"/>
          <p:cNvSpPr/>
          <p:nvPr/>
        </p:nvSpPr>
        <p:spPr>
          <a:xfrm>
            <a:off x="8768650" y="8445677"/>
            <a:ext cx="6878042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dirty="0">
                <a:solidFill>
                  <a:srgbClr val="E0E0E0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辅助管理者更前瞻地处理社区问题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1D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431766" y="431766"/>
            <a:ext cx="518120" cy="518120"/>
          </a:xfrm>
          <a:custGeom>
            <a:avLst/>
            <a:gdLst/>
            <a:ahLst/>
            <a:cxnLst/>
            <a:rect l="l" t="t" r="r" b="b"/>
            <a:pathLst>
              <a:path w="518120" h="518120">
                <a:moveTo>
                  <a:pt x="86355" y="0"/>
                </a:moveTo>
                <a:lnTo>
                  <a:pt x="431765" y="0"/>
                </a:lnTo>
                <a:cubicBezTo>
                  <a:pt x="479457" y="0"/>
                  <a:pt x="518120" y="38662"/>
                  <a:pt x="518120" y="86355"/>
                </a:cubicBezTo>
                <a:lnTo>
                  <a:pt x="518120" y="431765"/>
                </a:lnTo>
                <a:cubicBezTo>
                  <a:pt x="518120" y="479457"/>
                  <a:pt x="479457" y="518120"/>
                  <a:pt x="431765" y="518120"/>
                </a:cubicBezTo>
                <a:lnTo>
                  <a:pt x="86355" y="518120"/>
                </a:lnTo>
                <a:cubicBezTo>
                  <a:pt x="38662" y="518120"/>
                  <a:pt x="0" y="479457"/>
                  <a:pt x="0" y="431765"/>
                </a:cubicBezTo>
                <a:lnTo>
                  <a:pt x="0" y="86355"/>
                </a:lnTo>
                <a:cubicBezTo>
                  <a:pt x="0" y="38694"/>
                  <a:pt x="38694" y="0"/>
                  <a:pt x="86355" y="0"/>
                </a:cubicBezTo>
                <a:close/>
              </a:path>
            </a:pathLst>
          </a:custGeom>
          <a:solidFill>
            <a:srgbClr val="005F73"/>
          </a:solidFill>
        </p:spPr>
      </p:sp>
      <p:sp>
        <p:nvSpPr>
          <p:cNvPr id="3" name="Shape 1"/>
          <p:cNvSpPr/>
          <p:nvPr/>
        </p:nvSpPr>
        <p:spPr>
          <a:xfrm>
            <a:off x="561296" y="561296"/>
            <a:ext cx="259060" cy="259060"/>
          </a:xfrm>
          <a:custGeom>
            <a:avLst/>
            <a:gdLst/>
            <a:ahLst/>
            <a:cxnLst/>
            <a:rect l="l" t="t" r="r" b="b"/>
            <a:pathLst>
              <a:path w="259060" h="259060">
                <a:moveTo>
                  <a:pt x="60717" y="28335"/>
                </a:moveTo>
                <a:cubicBezTo>
                  <a:pt x="60717" y="12700"/>
                  <a:pt x="73417" y="0"/>
                  <a:pt x="89052" y="0"/>
                </a:cubicBezTo>
                <a:lnTo>
                  <a:pt x="101195" y="0"/>
                </a:lnTo>
                <a:cubicBezTo>
                  <a:pt x="110151" y="0"/>
                  <a:pt x="117386" y="7235"/>
                  <a:pt x="117386" y="16191"/>
                </a:cubicBezTo>
                <a:lnTo>
                  <a:pt x="117386" y="242869"/>
                </a:lnTo>
                <a:cubicBezTo>
                  <a:pt x="117386" y="251824"/>
                  <a:pt x="110151" y="259060"/>
                  <a:pt x="101195" y="259060"/>
                </a:cubicBezTo>
                <a:lnTo>
                  <a:pt x="85004" y="259060"/>
                </a:lnTo>
                <a:cubicBezTo>
                  <a:pt x="69926" y="259060"/>
                  <a:pt x="57226" y="248738"/>
                  <a:pt x="53633" y="234773"/>
                </a:cubicBezTo>
                <a:cubicBezTo>
                  <a:pt x="53279" y="234773"/>
                  <a:pt x="52976" y="234773"/>
                  <a:pt x="52622" y="234773"/>
                </a:cubicBezTo>
                <a:cubicBezTo>
                  <a:pt x="30257" y="234773"/>
                  <a:pt x="12143" y="216659"/>
                  <a:pt x="12143" y="194295"/>
                </a:cubicBezTo>
                <a:cubicBezTo>
                  <a:pt x="12143" y="185187"/>
                  <a:pt x="15179" y="176788"/>
                  <a:pt x="20239" y="170008"/>
                </a:cubicBezTo>
                <a:cubicBezTo>
                  <a:pt x="10423" y="162621"/>
                  <a:pt x="4048" y="150882"/>
                  <a:pt x="4048" y="137625"/>
                </a:cubicBezTo>
                <a:cubicBezTo>
                  <a:pt x="4048" y="121991"/>
                  <a:pt x="12953" y="108380"/>
                  <a:pt x="25906" y="101651"/>
                </a:cubicBezTo>
                <a:cubicBezTo>
                  <a:pt x="22314" y="95579"/>
                  <a:pt x="20239" y="88495"/>
                  <a:pt x="20239" y="80956"/>
                </a:cubicBezTo>
                <a:cubicBezTo>
                  <a:pt x="20239" y="58592"/>
                  <a:pt x="38353" y="40478"/>
                  <a:pt x="60717" y="40478"/>
                </a:cubicBezTo>
                <a:lnTo>
                  <a:pt x="60717" y="28335"/>
                </a:lnTo>
                <a:close/>
                <a:moveTo>
                  <a:pt x="198343" y="28335"/>
                </a:moveTo>
                <a:lnTo>
                  <a:pt x="198343" y="40478"/>
                </a:lnTo>
                <a:cubicBezTo>
                  <a:pt x="220707" y="40478"/>
                  <a:pt x="238821" y="58592"/>
                  <a:pt x="238821" y="80956"/>
                </a:cubicBezTo>
                <a:cubicBezTo>
                  <a:pt x="238821" y="88546"/>
                  <a:pt x="236746" y="95629"/>
                  <a:pt x="233154" y="101651"/>
                </a:cubicBezTo>
                <a:cubicBezTo>
                  <a:pt x="246157" y="108380"/>
                  <a:pt x="255012" y="121940"/>
                  <a:pt x="255012" y="137625"/>
                </a:cubicBezTo>
                <a:cubicBezTo>
                  <a:pt x="255012" y="150882"/>
                  <a:pt x="248637" y="162621"/>
                  <a:pt x="238821" y="170008"/>
                </a:cubicBezTo>
                <a:cubicBezTo>
                  <a:pt x="243880" y="176788"/>
                  <a:pt x="246916" y="185187"/>
                  <a:pt x="246916" y="194295"/>
                </a:cubicBezTo>
                <a:cubicBezTo>
                  <a:pt x="246916" y="216659"/>
                  <a:pt x="228802" y="234773"/>
                  <a:pt x="206438" y="234773"/>
                </a:cubicBezTo>
                <a:cubicBezTo>
                  <a:pt x="206084" y="234773"/>
                  <a:pt x="205780" y="234773"/>
                  <a:pt x="205426" y="234773"/>
                </a:cubicBezTo>
                <a:cubicBezTo>
                  <a:pt x="201834" y="248738"/>
                  <a:pt x="189134" y="259060"/>
                  <a:pt x="174056" y="259060"/>
                </a:cubicBezTo>
                <a:lnTo>
                  <a:pt x="157865" y="259060"/>
                </a:lnTo>
                <a:cubicBezTo>
                  <a:pt x="148909" y="259060"/>
                  <a:pt x="141673" y="251824"/>
                  <a:pt x="141673" y="242869"/>
                </a:cubicBezTo>
                <a:lnTo>
                  <a:pt x="141673" y="16191"/>
                </a:lnTo>
                <a:cubicBezTo>
                  <a:pt x="141673" y="7235"/>
                  <a:pt x="148909" y="0"/>
                  <a:pt x="157865" y="0"/>
                </a:cubicBezTo>
                <a:lnTo>
                  <a:pt x="170008" y="0"/>
                </a:lnTo>
                <a:cubicBezTo>
                  <a:pt x="185643" y="0"/>
                  <a:pt x="198343" y="12700"/>
                  <a:pt x="198343" y="28335"/>
                </a:cubicBezTo>
                <a:close/>
              </a:path>
            </a:pathLst>
          </a:custGeom>
          <a:solidFill>
            <a:srgbClr val="E9D8A6"/>
          </a:solidFill>
        </p:spPr>
      </p:sp>
      <p:sp>
        <p:nvSpPr>
          <p:cNvPr id="4" name="Text 2"/>
          <p:cNvSpPr/>
          <p:nvPr/>
        </p:nvSpPr>
        <p:spPr>
          <a:xfrm>
            <a:off x="1079416" y="561296"/>
            <a:ext cx="2363920" cy="25906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60" b="1" kern="0" spc="68" dirty="0">
                <a:solidFill>
                  <a:srgbClr val="0A9396"/>
                </a:solidFill>
                <a:latin typeface="MiSans" panose="00000500000000000000" pitchFamily="34" charset="-122"/>
                <a:ea typeface="MiSans" panose="00000500000000000000" pitchFamily="34" charset="-122"/>
                <a:cs typeface="MiSans" panose="00000500000000000000" pitchFamily="34" charset="-120"/>
              </a:rPr>
              <a:t>AI MODEL &amp; INNOVATION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31766" y="1079416"/>
            <a:ext cx="15651527" cy="518120"/>
          </a:xfrm>
          <a:prstGeom prst="rect">
            <a:avLst/>
          </a:prstGeom>
          <a:noFill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8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AI模型</a:t>
            </a:r>
            <a:r>
              <a:rPr lang="en-US" altLang="zh-CN" sz="408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maxkb</a:t>
            </a:r>
            <a:r>
              <a:rPr lang="zh-CN" altLang="en-US" sz="4080" b="1" dirty="0">
                <a:solidFill>
                  <a:srgbClr val="E0E0E0"/>
                </a:solidFill>
                <a:latin typeface="得意黑" pitchFamily="34" charset="-122"/>
                <a:ea typeface="得意黑" pitchFamily="34" charset="-122"/>
                <a:cs typeface="得意黑" pitchFamily="34" charset="-120"/>
              </a:rPr>
              <a:t>使用</a:t>
            </a:r>
            <a:endParaRPr lang="zh-CN" altLang="en-US" sz="4080" b="1" dirty="0">
              <a:solidFill>
                <a:srgbClr val="E0E0E0"/>
              </a:solidFill>
              <a:latin typeface="得意黑" pitchFamily="34" charset="-122"/>
              <a:ea typeface="得意黑" pitchFamily="34" charset="-122"/>
              <a:cs typeface="得意黑" pitchFamily="34" charset="-12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431766" y="1727065"/>
            <a:ext cx="1036239" cy="43177"/>
          </a:xfrm>
          <a:custGeom>
            <a:avLst/>
            <a:gdLst/>
            <a:ahLst/>
            <a:cxnLst/>
            <a:rect l="l" t="t" r="r" b="b"/>
            <a:pathLst>
              <a:path w="1036239" h="43177">
                <a:moveTo>
                  <a:pt x="0" y="0"/>
                </a:moveTo>
                <a:lnTo>
                  <a:pt x="1036239" y="0"/>
                </a:lnTo>
                <a:lnTo>
                  <a:pt x="1036239" y="43177"/>
                </a:lnTo>
                <a:lnTo>
                  <a:pt x="0" y="43177"/>
                </a:lnTo>
                <a:lnTo>
                  <a:pt x="0" y="0"/>
                </a:lnTo>
                <a:close/>
              </a:path>
            </a:pathLst>
          </a:custGeom>
          <a:solidFill>
            <a:srgbClr val="E9D8A6"/>
          </a:solidFill>
        </p:spPr>
      </p:sp>
      <p:sp>
        <p:nvSpPr>
          <p:cNvPr id="7" name="Shape 5"/>
          <p:cNvSpPr/>
          <p:nvPr/>
        </p:nvSpPr>
        <p:spPr>
          <a:xfrm>
            <a:off x="435610" y="1946275"/>
            <a:ext cx="15389225" cy="6939915"/>
          </a:xfrm>
          <a:custGeom>
            <a:avLst/>
            <a:gdLst/>
            <a:ahLst/>
            <a:cxnLst/>
            <a:rect l="l" t="t" r="r" b="b"/>
            <a:pathLst>
              <a:path w="7606282" h="5382686">
                <a:moveTo>
                  <a:pt x="129507" y="0"/>
                </a:moveTo>
                <a:lnTo>
                  <a:pt x="7476775" y="0"/>
                </a:lnTo>
                <a:cubicBezTo>
                  <a:pt x="7548300" y="0"/>
                  <a:pt x="7606282" y="57982"/>
                  <a:pt x="7606282" y="129507"/>
                </a:cubicBezTo>
                <a:lnTo>
                  <a:pt x="7606282" y="5253179"/>
                </a:lnTo>
                <a:cubicBezTo>
                  <a:pt x="7606282" y="5324704"/>
                  <a:pt x="7548300" y="5382686"/>
                  <a:pt x="7476775" y="5382686"/>
                </a:cubicBezTo>
                <a:lnTo>
                  <a:pt x="129507" y="5382686"/>
                </a:lnTo>
                <a:cubicBezTo>
                  <a:pt x="57982" y="5382686"/>
                  <a:pt x="0" y="5324704"/>
                  <a:pt x="0" y="5253179"/>
                </a:cubicBezTo>
                <a:lnTo>
                  <a:pt x="0" y="129507"/>
                </a:lnTo>
                <a:cubicBezTo>
                  <a:pt x="0" y="58030"/>
                  <a:pt x="58030" y="0"/>
                  <a:pt x="129507" y="0"/>
                </a:cubicBezTo>
                <a:close/>
              </a:path>
            </a:pathLst>
          </a:custGeom>
          <a:gradFill flip="none" rotWithShape="1">
            <a:gsLst>
              <a:gs pos="0">
                <a:srgbClr val="005F73">
                  <a:alpha val="30000"/>
                </a:srgbClr>
              </a:gs>
              <a:gs pos="100000">
                <a:srgbClr val="0A9396">
                  <a:alpha val="20000"/>
                </a:srgbClr>
              </a:gs>
            </a:gsLst>
            <a:lin ang="2700000" scaled="1"/>
          </a:gradFill>
          <a:ln w="8467">
            <a:solidFill>
              <a:srgbClr val="0A9396">
                <a:alpha val="40000"/>
              </a:srgbClr>
            </a:solidFill>
            <a:prstDash val="solid"/>
          </a:ln>
        </p:spPr>
      </p:sp>
      <p:pic>
        <p:nvPicPr>
          <p:cNvPr id="72" name="图片 7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7555" y="2164080"/>
            <a:ext cx="6120765" cy="6123305"/>
          </a:xfrm>
          <a:prstGeom prst="rect">
            <a:avLst/>
          </a:prstGeom>
        </p:spPr>
      </p:pic>
      <p:pic>
        <p:nvPicPr>
          <p:cNvPr id="73" name="图片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6105" y="2164080"/>
            <a:ext cx="8598535" cy="612076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9306</Words>
  <Application>WPS 演示</Application>
  <PresentationFormat>On-screen Show (16:9)</PresentationFormat>
  <Paragraphs>1034</Paragraphs>
  <Slides>28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28</vt:i4>
      </vt:variant>
    </vt:vector>
  </HeadingPairs>
  <TitlesOfParts>
    <vt:vector size="41" baseType="lpstr">
      <vt:lpstr>Arial</vt:lpstr>
      <vt:lpstr>宋体</vt:lpstr>
      <vt:lpstr>Wingdings</vt:lpstr>
      <vt:lpstr>得意黑</vt:lpstr>
      <vt:lpstr>得意黑</vt:lpstr>
      <vt:lpstr>MiSans</vt:lpstr>
      <vt:lpstr>MiSans</vt:lpstr>
      <vt:lpstr>Calibri</vt:lpstr>
      <vt:lpstr>微软雅黑</vt:lpstr>
      <vt:lpstr>Arial Unicode MS</vt:lpstr>
      <vt:lpstr>等线</vt:lpstr>
      <vt:lpstr>Custom Theme</vt:lpstr>
      <vt:lpstr>1_Custom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开源治理AI助手 - 项目初赛方案</dc:title>
  <dc:creator>Kimi</dc:creator>
  <dc:subject>开源治理AI助手 - 项目初赛方案</dc:subject>
  <cp:lastModifiedBy>WPS_1602510005</cp:lastModifiedBy>
  <cp:revision>8</cp:revision>
  <dcterms:created xsi:type="dcterms:W3CDTF">2025-12-27T15:45:00Z</dcterms:created>
  <dcterms:modified xsi:type="dcterms:W3CDTF">2026-01-11T08:46:10Z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{"Label":"开源治理AI助手 - 项目初赛方案","ContentProducer":"001191110108MACG2KBH8F10000","ProduceID":"19b5edeb-8472-8304-8000-0000238d5733","ReservedCode1":"","ContentPropagator":"001191110108MACG2KBH8F20000","PropagateID":"19b5edeb-8472-8304-8000-0000238d5733","ReservedCode2":""}</vt:lpwstr>
  </property>
  <property fmtid="{D5CDD505-2E9C-101B-9397-08002B2CF9AE}" pid="3" name="KSOProductBuildVer">
    <vt:lpwstr>2052-12.1.0.24034</vt:lpwstr>
  </property>
  <property fmtid="{D5CDD505-2E9C-101B-9397-08002B2CF9AE}" pid="4" name="ICV">
    <vt:lpwstr>65D41337F4E348EB9D103A953C192BB2_12</vt:lpwstr>
  </property>
</Properties>
</file>